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slideLayouts/slideLayout102.xml" ContentType="application/vnd.openxmlformats-officedocument.presentationml.slideLayout+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layout20.xml" ContentType="application/vnd.openxmlformats-officedocument.drawingml.diagram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diagrams/quickStyle19.xml" ContentType="application/vnd.openxmlformats-officedocument.drawingml.diagramStyl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s/slide79.xml" ContentType="application/vnd.openxmlformats-officedocument.presentationml.slide+xml"/>
  <Override PartName="/ppt/slideLayouts/slideLayout89.xml" ContentType="application/vnd.openxmlformats-officedocument.presentationml.slideLayout+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diagrams/layout16.xml" ContentType="application/vnd.openxmlformats-officedocument.drawingml.diagramLayout+xml"/>
  <Override PartName="/ppt/slides/slide98.xml" ContentType="application/vnd.openxmlformats-officedocument.presentationml.slide+xml"/>
  <Override PartName="/ppt/notesSlides/notesSlide6.xml" ContentType="application/vnd.openxmlformats-officedocument.presentationml.notesSlide+xml"/>
  <Override PartName="/ppt/diagrams/drawing20.xml" ContentType="application/vnd.ms-office.drawingml.diagramDrawing+xml"/>
  <Override PartName="/ppt/slides/slide87.xml" ContentType="application/vnd.openxmlformats-officedocument.presentationml.slide+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slideLayouts/slideLayout100.xml" ContentType="application/vnd.openxmlformats-officedocument.presentationml.slideLayout+xml"/>
  <Override PartName="/ppt/diagrams/layout15.xml" ContentType="application/vnd.openxmlformats-officedocument.drawingml.diagramLayout+xml"/>
  <Override PartName="/ppt/diagrams/drawing9.xml" ContentType="application/vnd.ms-office.drawingml.diagramDrawing+xml"/>
  <Override PartName="/ppt/slides/slide109.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notesSlides/notesSlide11.xml" ContentType="application/vnd.openxmlformats-officedocument.presentationml.notesSlide+xml"/>
  <Override PartName="/ppt/diagrams/drawing13.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quickStyle6.xml" ContentType="application/vnd.openxmlformats-officedocument.drawingml.diagramStyle+xml"/>
  <Override PartName="/ppt/diagrams/layout1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4230" r:id="rId3"/>
  </p:sldMasterIdLst>
  <p:notesMasterIdLst>
    <p:notesMasterId r:id="rId119"/>
  </p:notesMasterIdLst>
  <p:handoutMasterIdLst>
    <p:handoutMasterId r:id="rId120"/>
  </p:handoutMasterIdLst>
  <p:sldIdLst>
    <p:sldId id="482" r:id="rId4"/>
    <p:sldId id="731" r:id="rId5"/>
    <p:sldId id="484" r:id="rId6"/>
    <p:sldId id="723" r:id="rId7"/>
    <p:sldId id="813" r:id="rId8"/>
    <p:sldId id="962" r:id="rId9"/>
    <p:sldId id="1049" r:id="rId10"/>
    <p:sldId id="1050" r:id="rId11"/>
    <p:sldId id="1051" r:id="rId12"/>
    <p:sldId id="1029" r:id="rId13"/>
    <p:sldId id="724" r:id="rId14"/>
    <p:sldId id="1003" r:id="rId15"/>
    <p:sldId id="1005" r:id="rId16"/>
    <p:sldId id="1006" r:id="rId17"/>
    <p:sldId id="1007" r:id="rId18"/>
    <p:sldId id="1008" r:id="rId19"/>
    <p:sldId id="1009" r:id="rId20"/>
    <p:sldId id="1010" r:id="rId21"/>
    <p:sldId id="1011" r:id="rId22"/>
    <p:sldId id="1012" r:id="rId23"/>
    <p:sldId id="1013" r:id="rId24"/>
    <p:sldId id="1014" r:id="rId25"/>
    <p:sldId id="1022" r:id="rId26"/>
    <p:sldId id="1023" r:id="rId27"/>
    <p:sldId id="1015" r:id="rId28"/>
    <p:sldId id="1016" r:id="rId29"/>
    <p:sldId id="1017" r:id="rId30"/>
    <p:sldId id="1018" r:id="rId31"/>
    <p:sldId id="1019" r:id="rId32"/>
    <p:sldId id="1021" r:id="rId33"/>
    <p:sldId id="613" r:id="rId34"/>
    <p:sldId id="954" r:id="rId35"/>
    <p:sldId id="1048" r:id="rId36"/>
    <p:sldId id="757" r:id="rId37"/>
    <p:sldId id="1040" r:id="rId38"/>
    <p:sldId id="1041" r:id="rId39"/>
    <p:sldId id="759" r:id="rId40"/>
    <p:sldId id="1027" r:id="rId41"/>
    <p:sldId id="1028" r:id="rId42"/>
    <p:sldId id="939" r:id="rId43"/>
    <p:sldId id="1053" r:id="rId44"/>
    <p:sldId id="969" r:id="rId45"/>
    <p:sldId id="970" r:id="rId46"/>
    <p:sldId id="971" r:id="rId47"/>
    <p:sldId id="977" r:id="rId48"/>
    <p:sldId id="974" r:id="rId49"/>
    <p:sldId id="975" r:id="rId50"/>
    <p:sldId id="976" r:id="rId51"/>
    <p:sldId id="978" r:id="rId52"/>
    <p:sldId id="979" r:id="rId53"/>
    <p:sldId id="980" r:id="rId54"/>
    <p:sldId id="983" r:id="rId55"/>
    <p:sldId id="984" r:id="rId56"/>
    <p:sldId id="985" r:id="rId57"/>
    <p:sldId id="987" r:id="rId58"/>
    <p:sldId id="988" r:id="rId59"/>
    <p:sldId id="1037" r:id="rId60"/>
    <p:sldId id="924" r:id="rId61"/>
    <p:sldId id="900" r:id="rId62"/>
    <p:sldId id="764" r:id="rId63"/>
    <p:sldId id="765" r:id="rId64"/>
    <p:sldId id="766" r:id="rId65"/>
    <p:sldId id="848" r:id="rId66"/>
    <p:sldId id="989" r:id="rId67"/>
    <p:sldId id="993" r:id="rId68"/>
    <p:sldId id="931" r:id="rId69"/>
    <p:sldId id="932" r:id="rId70"/>
    <p:sldId id="934" r:id="rId71"/>
    <p:sldId id="933" r:id="rId72"/>
    <p:sldId id="994" r:id="rId73"/>
    <p:sldId id="854" r:id="rId74"/>
    <p:sldId id="855" r:id="rId75"/>
    <p:sldId id="856" r:id="rId76"/>
    <p:sldId id="940" r:id="rId77"/>
    <p:sldId id="961" r:id="rId78"/>
    <p:sldId id="1052" r:id="rId79"/>
    <p:sldId id="1031" r:id="rId80"/>
    <p:sldId id="857" r:id="rId81"/>
    <p:sldId id="941" r:id="rId82"/>
    <p:sldId id="858" r:id="rId83"/>
    <p:sldId id="907" r:id="rId84"/>
    <p:sldId id="936" r:id="rId85"/>
    <p:sldId id="1035" r:id="rId86"/>
    <p:sldId id="859" r:id="rId87"/>
    <p:sldId id="860" r:id="rId88"/>
    <p:sldId id="996" r:id="rId89"/>
    <p:sldId id="997" r:id="rId90"/>
    <p:sldId id="864" r:id="rId91"/>
    <p:sldId id="1038" r:id="rId92"/>
    <p:sldId id="1039" r:id="rId93"/>
    <p:sldId id="865" r:id="rId94"/>
    <p:sldId id="953" r:id="rId95"/>
    <p:sldId id="867" r:id="rId96"/>
    <p:sldId id="1033" r:id="rId97"/>
    <p:sldId id="1034" r:id="rId98"/>
    <p:sldId id="1032" r:id="rId99"/>
    <p:sldId id="868" r:id="rId100"/>
    <p:sldId id="870" r:id="rId101"/>
    <p:sldId id="871" r:id="rId102"/>
    <p:sldId id="872" r:id="rId103"/>
    <p:sldId id="1045" r:id="rId104"/>
    <p:sldId id="1046" r:id="rId105"/>
    <p:sldId id="1047" r:id="rId106"/>
    <p:sldId id="876" r:id="rId107"/>
    <p:sldId id="960" r:id="rId108"/>
    <p:sldId id="959" r:id="rId109"/>
    <p:sldId id="1036" r:id="rId110"/>
    <p:sldId id="902" r:id="rId111"/>
    <p:sldId id="903" r:id="rId112"/>
    <p:sldId id="904" r:id="rId113"/>
    <p:sldId id="905" r:id="rId114"/>
    <p:sldId id="906" r:id="rId115"/>
    <p:sldId id="947" r:id="rId116"/>
    <p:sldId id="948" r:id="rId117"/>
    <p:sldId id="814" r:id="rId118"/>
  </p:sldIdLst>
  <p:sldSz cx="13716000" cy="82296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57474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949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72423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29898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873731" algn="l" defTabSz="1149492"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448477" algn="l" defTabSz="1149492"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023223" algn="l" defTabSz="1149492"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597969" algn="l" defTabSz="1149492"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xmlns="">
        <p14:section name="Default Section" id="{58E216D3-60EF-4159-A9B1-334E20C8A9AE}">
          <p14:sldIdLst>
            <p14:sldId id="482"/>
            <p14:sldId id="731"/>
            <p14:sldId id="484"/>
            <p14:sldId id="723"/>
            <p14:sldId id="813"/>
            <p14:sldId id="962"/>
            <p14:sldId id="1049"/>
            <p14:sldId id="1050"/>
            <p14:sldId id="1051"/>
            <p14:sldId id="1029"/>
            <p14:sldId id="724"/>
            <p14:sldId id="1003"/>
            <p14:sldId id="1005"/>
            <p14:sldId id="1006"/>
            <p14:sldId id="1007"/>
            <p14:sldId id="1008"/>
            <p14:sldId id="1009"/>
            <p14:sldId id="1010"/>
            <p14:sldId id="1011"/>
            <p14:sldId id="1012"/>
            <p14:sldId id="1013"/>
            <p14:sldId id="1014"/>
            <p14:sldId id="1022"/>
            <p14:sldId id="1023"/>
            <p14:sldId id="1015"/>
            <p14:sldId id="1016"/>
            <p14:sldId id="1017"/>
            <p14:sldId id="1018"/>
            <p14:sldId id="1019"/>
            <p14:sldId id="1021"/>
            <p14:sldId id="613"/>
            <p14:sldId id="954"/>
            <p14:sldId id="1048"/>
            <p14:sldId id="757"/>
            <p14:sldId id="1040"/>
            <p14:sldId id="1041"/>
            <p14:sldId id="759"/>
            <p14:sldId id="1027"/>
            <p14:sldId id="1028"/>
            <p14:sldId id="939"/>
            <p14:sldId id="1053"/>
            <p14:sldId id="969"/>
            <p14:sldId id="970"/>
            <p14:sldId id="971"/>
            <p14:sldId id="977"/>
            <p14:sldId id="974"/>
            <p14:sldId id="975"/>
            <p14:sldId id="976"/>
            <p14:sldId id="978"/>
            <p14:sldId id="979"/>
            <p14:sldId id="980"/>
            <p14:sldId id="983"/>
            <p14:sldId id="984"/>
            <p14:sldId id="985"/>
            <p14:sldId id="987"/>
            <p14:sldId id="988"/>
            <p14:sldId id="1037"/>
            <p14:sldId id="924"/>
            <p14:sldId id="900"/>
            <p14:sldId id="764"/>
            <p14:sldId id="765"/>
            <p14:sldId id="766"/>
            <p14:sldId id="848"/>
            <p14:sldId id="989"/>
            <p14:sldId id="993"/>
            <p14:sldId id="931"/>
            <p14:sldId id="932"/>
            <p14:sldId id="934"/>
            <p14:sldId id="933"/>
            <p14:sldId id="994"/>
            <p14:sldId id="854"/>
            <p14:sldId id="855"/>
            <p14:sldId id="856"/>
            <p14:sldId id="940"/>
            <p14:sldId id="961"/>
            <p14:sldId id="1052"/>
            <p14:sldId id="1031"/>
            <p14:sldId id="857"/>
            <p14:sldId id="941"/>
            <p14:sldId id="858"/>
            <p14:sldId id="907"/>
            <p14:sldId id="936"/>
            <p14:sldId id="1035"/>
            <p14:sldId id="859"/>
            <p14:sldId id="860"/>
            <p14:sldId id="996"/>
            <p14:sldId id="997"/>
            <p14:sldId id="864"/>
            <p14:sldId id="1038"/>
            <p14:sldId id="1039"/>
            <p14:sldId id="865"/>
            <p14:sldId id="953"/>
            <p14:sldId id="867"/>
            <p14:sldId id="1033"/>
            <p14:sldId id="1034"/>
            <p14:sldId id="1032"/>
            <p14:sldId id="868"/>
            <p14:sldId id="870"/>
            <p14:sldId id="871"/>
            <p14:sldId id="872"/>
            <p14:sldId id="1045"/>
            <p14:sldId id="1046"/>
            <p14:sldId id="1047"/>
            <p14:sldId id="876"/>
            <p14:sldId id="960"/>
            <p14:sldId id="959"/>
            <p14:sldId id="1036"/>
            <p14:sldId id="902"/>
            <p14:sldId id="903"/>
            <p14:sldId id="904"/>
            <p14:sldId id="905"/>
            <p14:sldId id="906"/>
            <p14:sldId id="947"/>
            <p14:sldId id="948"/>
          </p14:sldIdLst>
        </p14:section>
        <p14:section name="Untitled Section" id="{ACA91ADB-41C5-4DD0-AF38-50A35A897139}">
          <p14:sldIdLst>
            <p14:sldId id="81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592">
          <p15:clr>
            <a:srgbClr val="A4A3A4"/>
          </p15:clr>
        </p15:guide>
        <p15:guide id="4"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EF620B"/>
    <a:srgbClr val="75C6EF"/>
    <a:srgbClr val="CBCBCB"/>
    <a:srgbClr val="CA6A68"/>
    <a:srgbClr val="6983F1"/>
    <a:srgbClr val="DC9C9A"/>
    <a:srgbClr val="CE78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426" autoAdjust="0"/>
    <p:restoredTop sz="94718" autoAdjust="0"/>
  </p:normalViewPr>
  <p:slideViewPr>
    <p:cSldViewPr>
      <p:cViewPr varScale="1">
        <p:scale>
          <a:sx n="57" d="100"/>
          <a:sy n="57" d="100"/>
        </p:scale>
        <p:origin x="-642" y="-102"/>
      </p:cViewPr>
      <p:guideLst>
        <p:guide orient="horz" pos="2160"/>
        <p:guide orient="horz" pos="2592"/>
        <p:guide pos="2880"/>
        <p:guide pos="4320"/>
      </p:guideLst>
    </p:cSldViewPr>
  </p:slideViewPr>
  <p:outlineViewPr>
    <p:cViewPr>
      <p:scale>
        <a:sx n="33" d="100"/>
        <a:sy n="33" d="100"/>
      </p:scale>
      <p:origin x="0" y="8382"/>
    </p:cViewPr>
  </p:outlin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iagrams/_rels/data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gif"/><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gif"/></Relationships>
</file>

<file path=ppt/diagrams/_rels/data18.xml.rels><?xml version="1.0" encoding="UTF-8" standalone="yes"?>
<Relationships xmlns="http://schemas.openxmlformats.org/package/2006/relationships"><Relationship Id="rId1" Type="http://schemas.openxmlformats.org/officeDocument/2006/relationships/hyperlink" Target="Different%20Formats%20for%20Expenditure%20Monitoring/Annexure-B7%20Cue-sheet%20for%20VST.pdf" TargetMode="External"/></Relationships>
</file>

<file path=ppt/diagrams/_rels/data20.xml.rels><?xml version="1.0" encoding="UTF-8" standalone="yes"?>
<Relationships xmlns="http://schemas.openxmlformats.org/package/2006/relationships"><Relationship Id="rId1" Type="http://schemas.openxmlformats.org/officeDocument/2006/relationships/hyperlink" Target="Different%20Formats%20for%20Expenditure%20Monitoring/Annexure-B11%20Shadow%20Observation%20Register.pdf"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31.jpeg"/><Relationship Id="rId3" Type="http://schemas.openxmlformats.org/officeDocument/2006/relationships/image" Target="../media/image81.jpeg"/><Relationship Id="rId7" Type="http://schemas.openxmlformats.org/officeDocument/2006/relationships/image" Target="../media/image121.png"/><Relationship Id="rId2" Type="http://schemas.openxmlformats.org/officeDocument/2006/relationships/image" Target="../media/image71.png"/><Relationship Id="rId1" Type="http://schemas.openxmlformats.org/officeDocument/2006/relationships/image" Target="../media/image61.gif"/><Relationship Id="rId6" Type="http://schemas.openxmlformats.org/officeDocument/2006/relationships/image" Target="../media/image111.jpeg"/><Relationship Id="rId5" Type="http://schemas.openxmlformats.org/officeDocument/2006/relationships/image" Target="../media/image101.png"/><Relationship Id="rId10" Type="http://schemas.openxmlformats.org/officeDocument/2006/relationships/image" Target="../media/image151.png"/><Relationship Id="rId4" Type="http://schemas.openxmlformats.org/officeDocument/2006/relationships/image" Target="../media/image91.png"/><Relationship Id="rId9" Type="http://schemas.openxmlformats.org/officeDocument/2006/relationships/image" Target="../media/image141.gif"/></Relationships>
</file>

<file path=ppt/diagrams/_rels/drawing18.xml.rels><?xml version="1.0" encoding="UTF-8" standalone="yes"?>
<Relationships xmlns="http://schemas.openxmlformats.org/package/2006/relationships"><Relationship Id="rId1" Type="http://schemas.openxmlformats.org/officeDocument/2006/relationships/hyperlink" Target="Different%20Formats%20for%20Expenditure%20Monitoring/Annexure-B7%20Cue-sheet%20for%20VST.pdf" TargetMode="External"/></Relationships>
</file>

<file path=ppt/diagrams/_rels/drawing20.xml.rels><?xml version="1.0" encoding="UTF-8" standalone="yes"?>
<Relationships xmlns="http://schemas.openxmlformats.org/package/2006/relationships"><Relationship Id="rId1" Type="http://schemas.openxmlformats.org/officeDocument/2006/relationships/hyperlink" Target="Different%20Formats%20for%20Expenditure%20Monitoring/Annexure-B11%20Shadow%20Observation%20Register.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B9C5B-2BFF-5149-A704-105C5D555C50}"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327A68E0-9CD4-5E4B-B67B-61627078B156}">
      <dgm:prSet custT="1"/>
      <dgm:spPr/>
      <dgm:t>
        <a:bodyPr/>
        <a:lstStyle/>
        <a:p>
          <a:pPr rtl="0"/>
          <a:r>
            <a:rPr lang="en-US" sz="2000" b="1" dirty="0" smtClean="0"/>
            <a:t>podium or </a:t>
          </a:r>
          <a:r>
            <a:rPr lang="en-US" sz="2000" b="1" dirty="0" err="1" smtClean="0"/>
            <a:t>Pandal</a:t>
          </a:r>
          <a:r>
            <a:rPr lang="en-US" sz="2000" b="1" dirty="0" smtClean="0"/>
            <a:t> of standard sizes, </a:t>
          </a:r>
          <a:endParaRPr lang="en-US" sz="2000" b="1" dirty="0"/>
        </a:p>
      </dgm:t>
    </dgm:pt>
    <dgm:pt modelId="{5BDA2289-02A8-5747-8A23-F79208C530D6}" type="parTrans" cxnId="{3B8AD9EB-22A3-9B4E-8D95-F619F532FD09}">
      <dgm:prSet/>
      <dgm:spPr/>
      <dgm:t>
        <a:bodyPr/>
        <a:lstStyle/>
        <a:p>
          <a:endParaRPr lang="en-US" sz="2000" b="1"/>
        </a:p>
      </dgm:t>
    </dgm:pt>
    <dgm:pt modelId="{DAA276B6-BECA-3945-B6E8-2BDFF480610B}" type="sibTrans" cxnId="{3B8AD9EB-22A3-9B4E-8D95-F619F532FD09}">
      <dgm:prSet/>
      <dgm:spPr/>
      <dgm:t>
        <a:bodyPr/>
        <a:lstStyle/>
        <a:p>
          <a:endParaRPr lang="en-US" sz="2000" b="1"/>
        </a:p>
      </dgm:t>
    </dgm:pt>
    <dgm:pt modelId="{EDB81FC2-E9B2-F84A-A9A5-43D4B77800DD}">
      <dgm:prSet custT="1"/>
      <dgm:spPr/>
      <dgm:t>
        <a:bodyPr/>
        <a:lstStyle/>
        <a:p>
          <a:pPr rtl="0"/>
          <a:r>
            <a:rPr lang="en-US" sz="2000" b="1" dirty="0" smtClean="0"/>
            <a:t>Cloth banner, Cloth flags,  Hand bills, Posters,</a:t>
          </a:r>
          <a:endParaRPr lang="en-US" sz="2000" b="1" dirty="0"/>
        </a:p>
      </dgm:t>
    </dgm:pt>
    <dgm:pt modelId="{3D90F733-179E-D848-9AD7-9C9224ECF71A}" type="parTrans" cxnId="{232D24B5-C360-5A47-A3B4-D9B56EE8BE3B}">
      <dgm:prSet/>
      <dgm:spPr/>
      <dgm:t>
        <a:bodyPr/>
        <a:lstStyle/>
        <a:p>
          <a:endParaRPr lang="en-US" sz="2000" b="1"/>
        </a:p>
      </dgm:t>
    </dgm:pt>
    <dgm:pt modelId="{C17916C0-7372-D047-87B9-1A051B3634F4}" type="sibTrans" cxnId="{232D24B5-C360-5A47-A3B4-D9B56EE8BE3B}">
      <dgm:prSet/>
      <dgm:spPr/>
      <dgm:t>
        <a:bodyPr/>
        <a:lstStyle/>
        <a:p>
          <a:endParaRPr lang="en-US" sz="2000" b="1"/>
        </a:p>
      </dgm:t>
    </dgm:pt>
    <dgm:pt modelId="{9A473E3E-E69A-DB48-B688-809CB5A7CCA3}">
      <dgm:prSet custT="1"/>
      <dgm:spPr/>
      <dgm:t>
        <a:bodyPr/>
        <a:lstStyle/>
        <a:p>
          <a:pPr rtl="0"/>
          <a:r>
            <a:rPr lang="en-US" sz="2000" b="1" dirty="0" smtClean="0"/>
            <a:t>Hoardings, Cut outs (wooden), Cut outs (Cloth/plastic),</a:t>
          </a:r>
          <a:endParaRPr lang="en-US" sz="2000" b="1" dirty="0"/>
        </a:p>
      </dgm:t>
    </dgm:pt>
    <dgm:pt modelId="{80FC729E-1FFF-E546-8405-D8C6E19FB129}" type="parTrans" cxnId="{A25B6844-888C-6348-B927-722DBBB2139E}">
      <dgm:prSet/>
      <dgm:spPr/>
      <dgm:t>
        <a:bodyPr/>
        <a:lstStyle/>
        <a:p>
          <a:endParaRPr lang="en-US" sz="2000" b="1"/>
        </a:p>
      </dgm:t>
    </dgm:pt>
    <dgm:pt modelId="{90E26F77-194E-214A-8E9B-6B01C92A4C14}" type="sibTrans" cxnId="{A25B6844-888C-6348-B927-722DBBB2139E}">
      <dgm:prSet/>
      <dgm:spPr/>
      <dgm:t>
        <a:bodyPr/>
        <a:lstStyle/>
        <a:p>
          <a:endParaRPr lang="en-US" sz="2000" b="1"/>
        </a:p>
      </dgm:t>
    </dgm:pt>
    <dgm:pt modelId="{F3281CBD-5F33-9A4C-9310-EA30C56060EB}">
      <dgm:prSet custT="1"/>
      <dgm:spPr/>
      <dgm:t>
        <a:bodyPr/>
        <a:lstStyle/>
        <a:p>
          <a:pPr rtl="0"/>
          <a:r>
            <a:rPr lang="it-IT" sz="2000" b="1" dirty="0" smtClean="0"/>
            <a:t>Video </a:t>
          </a:r>
          <a:r>
            <a:rPr lang="it-IT" sz="2000" b="1" dirty="0" err="1" smtClean="0"/>
            <a:t>Cassettes</a:t>
          </a:r>
          <a:r>
            <a:rPr lang="it-IT" sz="2000" b="1" dirty="0" smtClean="0"/>
            <a:t>/</a:t>
          </a:r>
          <a:r>
            <a:rPr lang="it-IT" sz="2000" b="1" dirty="0" err="1" smtClean="0"/>
            <a:t>CDs</a:t>
          </a:r>
          <a:r>
            <a:rPr lang="it-IT" sz="2000" b="1" dirty="0" smtClean="0"/>
            <a:t>,  Audio </a:t>
          </a:r>
          <a:r>
            <a:rPr lang="it-IT" sz="2000" b="1" dirty="0" err="1" smtClean="0"/>
            <a:t>Cassettes</a:t>
          </a:r>
          <a:r>
            <a:rPr lang="it-IT" sz="2000" b="1" dirty="0" smtClean="0"/>
            <a:t>/</a:t>
          </a:r>
          <a:r>
            <a:rPr lang="it-IT" sz="2000" b="1" dirty="0" err="1" smtClean="0"/>
            <a:t>CDs</a:t>
          </a:r>
          <a:r>
            <a:rPr lang="it-IT" sz="2000" b="1" dirty="0" smtClean="0"/>
            <a:t>,</a:t>
          </a:r>
          <a:endParaRPr lang="it-IT" sz="2000" b="1" dirty="0"/>
        </a:p>
      </dgm:t>
    </dgm:pt>
    <dgm:pt modelId="{9CFBF8D8-951E-A746-ADFF-6BFE17AC1C5E}" type="parTrans" cxnId="{DDF2FEAE-78C3-6042-9995-41B3EB73611F}">
      <dgm:prSet/>
      <dgm:spPr/>
      <dgm:t>
        <a:bodyPr/>
        <a:lstStyle/>
        <a:p>
          <a:endParaRPr lang="en-US" sz="2000" b="1"/>
        </a:p>
      </dgm:t>
    </dgm:pt>
    <dgm:pt modelId="{E93ACEDD-9537-6D4F-8E41-F4D3366E11E8}" type="sibTrans" cxnId="{DDF2FEAE-78C3-6042-9995-41B3EB73611F}">
      <dgm:prSet/>
      <dgm:spPr/>
      <dgm:t>
        <a:bodyPr/>
        <a:lstStyle/>
        <a:p>
          <a:endParaRPr lang="en-US" sz="2000" b="1"/>
        </a:p>
      </dgm:t>
    </dgm:pt>
    <dgm:pt modelId="{A1BD0A73-7219-2C4F-9254-4E4E3836F266}">
      <dgm:prSet custT="1"/>
      <dgm:spPr/>
      <dgm:t>
        <a:bodyPr/>
        <a:lstStyle/>
        <a:p>
          <a:pPr rtl="0"/>
          <a:r>
            <a:rPr lang="en-US" sz="2000" b="1" dirty="0" smtClean="0"/>
            <a:t>chairs, tables and other furniture, electrical fittings/equipments, </a:t>
          </a:r>
          <a:endParaRPr lang="en-US" sz="2000" b="1" dirty="0"/>
        </a:p>
      </dgm:t>
    </dgm:pt>
    <dgm:pt modelId="{1F96445C-B799-9041-9390-2DE270C97BE6}" type="parTrans" cxnId="{8511D0E4-C83D-F24B-ABE7-A691BCDA1999}">
      <dgm:prSet/>
      <dgm:spPr/>
      <dgm:t>
        <a:bodyPr/>
        <a:lstStyle/>
        <a:p>
          <a:endParaRPr lang="en-US" sz="2000" b="1"/>
        </a:p>
      </dgm:t>
    </dgm:pt>
    <dgm:pt modelId="{8341D042-CAD7-8A4A-BAFE-D1EFB649CD84}" type="sibTrans" cxnId="{8511D0E4-C83D-F24B-ABE7-A691BCDA1999}">
      <dgm:prSet/>
      <dgm:spPr/>
      <dgm:t>
        <a:bodyPr/>
        <a:lstStyle/>
        <a:p>
          <a:endParaRPr lang="en-US" sz="2000" b="1"/>
        </a:p>
      </dgm:t>
    </dgm:pt>
    <dgm:pt modelId="{C02F4D44-09E7-B047-B262-ABB74F90C30D}">
      <dgm:prSet custT="1"/>
      <dgm:spPr/>
      <dgm:t>
        <a:bodyPr/>
        <a:lstStyle/>
        <a:p>
          <a:pPr rtl="0"/>
          <a:r>
            <a:rPr lang="en-US" sz="2000" b="1" dirty="0" smtClean="0"/>
            <a:t>Print media advertisements and </a:t>
          </a:r>
          <a:r>
            <a:rPr lang="en-US" sz="2000" b="1" dirty="0" err="1" smtClean="0"/>
            <a:t>DAVP</a:t>
          </a:r>
          <a:r>
            <a:rPr lang="en-US" sz="2000" b="1" dirty="0" smtClean="0"/>
            <a:t> rates </a:t>
          </a:r>
          <a:endParaRPr lang="en-US" sz="2000" b="1" dirty="0"/>
        </a:p>
      </dgm:t>
    </dgm:pt>
    <dgm:pt modelId="{8B55840A-3E80-AD47-9EC1-40EA910C0E8A}" type="parTrans" cxnId="{58AE395A-7932-AA47-987B-42DF95943FE1}">
      <dgm:prSet/>
      <dgm:spPr/>
      <dgm:t>
        <a:bodyPr/>
        <a:lstStyle/>
        <a:p>
          <a:endParaRPr lang="en-US" sz="2000" b="1"/>
        </a:p>
      </dgm:t>
    </dgm:pt>
    <dgm:pt modelId="{87CB602A-7310-5C44-BE53-423DFA10054E}" type="sibTrans" cxnId="{58AE395A-7932-AA47-987B-42DF95943FE1}">
      <dgm:prSet/>
      <dgm:spPr/>
      <dgm:t>
        <a:bodyPr/>
        <a:lstStyle/>
        <a:p>
          <a:endParaRPr lang="en-US" sz="2000" b="1"/>
        </a:p>
      </dgm:t>
    </dgm:pt>
    <dgm:pt modelId="{FD403B95-E814-2E46-BCB7-4BC6167D8E27}">
      <dgm:prSet custT="1"/>
      <dgm:spPr/>
      <dgm:t>
        <a:bodyPr/>
        <a:lstStyle/>
        <a:p>
          <a:pPr rtl="0"/>
          <a:r>
            <a:rPr lang="en-US" sz="2000" b="1" dirty="0" smtClean="0"/>
            <a:t>Audio slots on Radio &amp; AV on TV, cable TV, State &amp; National Level TV Channels</a:t>
          </a:r>
          <a:endParaRPr lang="en-US" sz="2000" b="1" dirty="0"/>
        </a:p>
      </dgm:t>
    </dgm:pt>
    <dgm:pt modelId="{94CECA69-7DE4-8D47-9AF2-8BC5A1EDADE0}" type="parTrans" cxnId="{460982E6-B44F-B448-9B63-C987954A1570}">
      <dgm:prSet/>
      <dgm:spPr/>
      <dgm:t>
        <a:bodyPr/>
        <a:lstStyle/>
        <a:p>
          <a:endParaRPr lang="en-US" sz="2000" b="1"/>
        </a:p>
      </dgm:t>
    </dgm:pt>
    <dgm:pt modelId="{3D8CA8E2-755F-A247-8DC6-9F46AFCF1909}" type="sibTrans" cxnId="{460982E6-B44F-B448-9B63-C987954A1570}">
      <dgm:prSet/>
      <dgm:spPr/>
      <dgm:t>
        <a:bodyPr/>
        <a:lstStyle/>
        <a:p>
          <a:endParaRPr lang="en-US" sz="2000" b="1"/>
        </a:p>
      </dgm:t>
    </dgm:pt>
    <dgm:pt modelId="{DE0F97F7-3C7D-3D4A-BDFD-9E8C0860FF59}">
      <dgm:prSet custT="1"/>
      <dgm:spPr/>
      <dgm:t>
        <a:bodyPr/>
        <a:lstStyle/>
        <a:p>
          <a:pPr rtl="0"/>
          <a:r>
            <a:rPr lang="en-US" sz="2000" b="1" dirty="0" smtClean="0"/>
            <a:t>Any other item commonly used in a district.</a:t>
          </a:r>
          <a:endParaRPr lang="en-US" sz="2000" b="1" dirty="0"/>
        </a:p>
      </dgm:t>
    </dgm:pt>
    <dgm:pt modelId="{C5CDEB8F-28CA-8542-8512-71F8A4E2D4C7}" type="parTrans" cxnId="{41B4910E-913A-B94E-81DE-F5C472A38FFD}">
      <dgm:prSet/>
      <dgm:spPr/>
      <dgm:t>
        <a:bodyPr/>
        <a:lstStyle/>
        <a:p>
          <a:endParaRPr lang="en-US" sz="2000" b="1"/>
        </a:p>
      </dgm:t>
    </dgm:pt>
    <dgm:pt modelId="{59DEE30E-76D1-594B-AE63-8B3E13A4BC22}" type="sibTrans" cxnId="{41B4910E-913A-B94E-81DE-F5C472A38FFD}">
      <dgm:prSet/>
      <dgm:spPr/>
      <dgm:t>
        <a:bodyPr/>
        <a:lstStyle/>
        <a:p>
          <a:endParaRPr lang="en-US" sz="2000" b="1"/>
        </a:p>
      </dgm:t>
    </dgm:pt>
    <dgm:pt modelId="{F67330AA-E0EB-1549-B1FC-1E63752F3E90}">
      <dgm:prSet custT="1"/>
      <dgm:spPr/>
      <dgm:t>
        <a:bodyPr/>
        <a:lstStyle/>
        <a:p>
          <a:r>
            <a:rPr lang="en-US" sz="2000" b="1" dirty="0" smtClean="0"/>
            <a:t>Loudspeaker with amplifier and microphone</a:t>
          </a:r>
          <a:endParaRPr lang="en-US" sz="2000" b="1" dirty="0"/>
        </a:p>
      </dgm:t>
    </dgm:pt>
    <dgm:pt modelId="{01B10D90-83A3-0445-837D-CAA9ECD16032}" type="parTrans" cxnId="{50922834-41E3-1041-B71C-D0B52B0A24A1}">
      <dgm:prSet/>
      <dgm:spPr/>
      <dgm:t>
        <a:bodyPr/>
        <a:lstStyle/>
        <a:p>
          <a:endParaRPr lang="en-US" sz="2000" b="1"/>
        </a:p>
      </dgm:t>
    </dgm:pt>
    <dgm:pt modelId="{D1EBC8E2-C192-FE4A-9252-322DBC4ACA74}" type="sibTrans" cxnId="{50922834-41E3-1041-B71C-D0B52B0A24A1}">
      <dgm:prSet/>
      <dgm:spPr/>
      <dgm:t>
        <a:bodyPr/>
        <a:lstStyle/>
        <a:p>
          <a:endParaRPr lang="en-US" sz="2000" b="1"/>
        </a:p>
      </dgm:t>
    </dgm:pt>
    <dgm:pt modelId="{3BA0B28B-0447-8F47-9EE2-2E809AF56168}">
      <dgm:prSet custT="1"/>
      <dgm:spPr/>
      <dgm:t>
        <a:bodyPr/>
        <a:lstStyle/>
        <a:p>
          <a:pPr rtl="0"/>
          <a:r>
            <a:rPr lang="en-US" sz="2000" b="1" dirty="0" smtClean="0"/>
            <a:t>Daily hiring charges of vehicles (all types of vehicles), </a:t>
          </a:r>
          <a:endParaRPr lang="it-IT" sz="2000" b="1" dirty="0"/>
        </a:p>
      </dgm:t>
    </dgm:pt>
    <dgm:pt modelId="{DEF5D1DE-A49D-744D-A0F6-19257EBB4D8B}" type="parTrans" cxnId="{A5735EE8-A8E4-A240-86C6-CFDD43382931}">
      <dgm:prSet/>
      <dgm:spPr/>
      <dgm:t>
        <a:bodyPr/>
        <a:lstStyle/>
        <a:p>
          <a:endParaRPr lang="en-US" b="1"/>
        </a:p>
      </dgm:t>
    </dgm:pt>
    <dgm:pt modelId="{69794854-4DAB-3E44-ADD7-A8E127D3A918}" type="sibTrans" cxnId="{A5735EE8-A8E4-A240-86C6-CFDD43382931}">
      <dgm:prSet/>
      <dgm:spPr/>
      <dgm:t>
        <a:bodyPr/>
        <a:lstStyle/>
        <a:p>
          <a:endParaRPr lang="en-US" b="1"/>
        </a:p>
      </dgm:t>
    </dgm:pt>
    <dgm:pt modelId="{6EF43F35-F72E-7B47-8F43-155F10057A3E}" type="pres">
      <dgm:prSet presAssocID="{EFAB9C5B-2BFF-5149-A704-105C5D555C50}" presName="Name0" presStyleCnt="0">
        <dgm:presLayoutVars>
          <dgm:dir/>
          <dgm:resizeHandles val="exact"/>
        </dgm:presLayoutVars>
      </dgm:prSet>
      <dgm:spPr/>
      <dgm:t>
        <a:bodyPr/>
        <a:lstStyle/>
        <a:p>
          <a:endParaRPr lang="en-US"/>
        </a:p>
      </dgm:t>
    </dgm:pt>
    <dgm:pt modelId="{24FF3A1C-D445-E449-9EE7-454C2674A9E6}" type="pres">
      <dgm:prSet presAssocID="{F67330AA-E0EB-1549-B1FC-1E63752F3E90}" presName="composite" presStyleCnt="0"/>
      <dgm:spPr/>
    </dgm:pt>
    <dgm:pt modelId="{49F39B34-0E72-D840-875F-A9B076FEB6AA}" type="pres">
      <dgm:prSet presAssocID="{F67330AA-E0EB-1549-B1FC-1E63752F3E90}" presName="rect1" presStyleLbl="trAlignAcc1" presStyleIdx="0" presStyleCnt="10" custScaleX="135285" custLinFactNeighborX="-14003" custLinFactNeighborY="-4251">
        <dgm:presLayoutVars>
          <dgm:bulletEnabled val="1"/>
        </dgm:presLayoutVars>
      </dgm:prSet>
      <dgm:spPr/>
      <dgm:t>
        <a:bodyPr/>
        <a:lstStyle/>
        <a:p>
          <a:endParaRPr lang="en-US"/>
        </a:p>
      </dgm:t>
    </dgm:pt>
    <dgm:pt modelId="{3D32D574-B93E-E747-A254-C1DE71271B7A}" type="pres">
      <dgm:prSet presAssocID="{F67330AA-E0EB-1549-B1FC-1E63752F3E90}" presName="rect2" presStyleLbl="fgImgPlace1" presStyleIdx="0" presStyleCnt="10" custScaleX="135285" custLinFactX="-58718" custLinFactNeighborX="-100000" custLinFactNeighborY="5401"/>
      <dgm:spPr>
        <a:blipFill>
          <a:blip xmlns:r="http://schemas.openxmlformats.org/officeDocument/2006/relationships" r:embed="rId1">
            <a:extLst/>
          </a:blip>
          <a:srcRect/>
          <a:stretch>
            <a:fillRect l="-6000" r="-6000"/>
          </a:stretch>
        </a:blipFill>
      </dgm:spPr>
    </dgm:pt>
    <dgm:pt modelId="{103D8428-26D4-7749-AC0A-C448B007213F}" type="pres">
      <dgm:prSet presAssocID="{D1EBC8E2-C192-FE4A-9252-322DBC4ACA74}" presName="sibTrans" presStyleCnt="0"/>
      <dgm:spPr/>
    </dgm:pt>
    <dgm:pt modelId="{4DC9EF60-3396-4841-BA5F-58BDF482DFC7}" type="pres">
      <dgm:prSet presAssocID="{327A68E0-9CD4-5E4B-B67B-61627078B156}" presName="composite" presStyleCnt="0"/>
      <dgm:spPr/>
    </dgm:pt>
    <dgm:pt modelId="{AF49C7D2-C4CE-5541-AA88-7D6186DB8D77}" type="pres">
      <dgm:prSet presAssocID="{327A68E0-9CD4-5E4B-B67B-61627078B156}" presName="rect1" presStyleLbl="trAlignAcc1" presStyleIdx="1" presStyleCnt="10" custScaleX="107665" custLinFactNeighborX="3987" custLinFactNeighborY="-11336">
        <dgm:presLayoutVars>
          <dgm:bulletEnabled val="1"/>
        </dgm:presLayoutVars>
      </dgm:prSet>
      <dgm:spPr/>
      <dgm:t>
        <a:bodyPr/>
        <a:lstStyle/>
        <a:p>
          <a:endParaRPr lang="en-US"/>
        </a:p>
      </dgm:t>
    </dgm:pt>
    <dgm:pt modelId="{EDB6CE8D-B483-C843-AF6E-A46DC32A59EA}" type="pres">
      <dgm:prSet presAssocID="{327A68E0-9CD4-5E4B-B67B-61627078B156}" presName="rect2" presStyleLbl="fgImgPlace1" presStyleIdx="1" presStyleCnt="10" custScaleX="147643" custLinFactNeighborX="-14168"/>
      <dgm:spPr>
        <a:blipFill rotWithShape="1">
          <a:blip xmlns:r="http://schemas.openxmlformats.org/officeDocument/2006/relationships" r:embed="rId2"/>
          <a:stretch>
            <a:fillRect/>
          </a:stretch>
        </a:blipFill>
      </dgm:spPr>
    </dgm:pt>
    <dgm:pt modelId="{03A3D6B9-FA7E-DF43-833E-125291F00F53}" type="pres">
      <dgm:prSet presAssocID="{DAA276B6-BECA-3945-B6E8-2BDFF480610B}" presName="sibTrans" presStyleCnt="0"/>
      <dgm:spPr/>
    </dgm:pt>
    <dgm:pt modelId="{3DC6FA62-DABA-E048-ABC0-D0CB78018F78}" type="pres">
      <dgm:prSet presAssocID="{EDB81FC2-E9B2-F84A-A9A5-43D4B77800DD}" presName="composite" presStyleCnt="0"/>
      <dgm:spPr/>
    </dgm:pt>
    <dgm:pt modelId="{F13D72CC-EE71-534F-9694-4C45551D6CF6}" type="pres">
      <dgm:prSet presAssocID="{EDB81FC2-E9B2-F84A-A9A5-43D4B77800DD}" presName="rect1" presStyleLbl="trAlignAcc1" presStyleIdx="2" presStyleCnt="10" custScaleX="135285" custLinFactNeighborX="-10902" custLinFactNeighborY="-4251">
        <dgm:presLayoutVars>
          <dgm:bulletEnabled val="1"/>
        </dgm:presLayoutVars>
      </dgm:prSet>
      <dgm:spPr/>
      <dgm:t>
        <a:bodyPr/>
        <a:lstStyle/>
        <a:p>
          <a:endParaRPr lang="en-US"/>
        </a:p>
      </dgm:t>
    </dgm:pt>
    <dgm:pt modelId="{5DF6C157-1221-424C-911C-8BC4D93106DE}" type="pres">
      <dgm:prSet presAssocID="{EDB81FC2-E9B2-F84A-A9A5-43D4B77800DD}" presName="rect2" presStyleLbl="fgImgPlace1" presStyleIdx="2" presStyleCnt="10" custScaleX="160287" custLinFactX="-50265" custLinFactNeighborX="-100000" custLinFactNeighborY="5401"/>
      <dgm:spPr>
        <a:blipFill>
          <a:blip xmlns:r="http://schemas.openxmlformats.org/officeDocument/2006/relationships" r:embed="rId3">
            <a:extLst/>
          </a:blip>
          <a:srcRect/>
          <a:stretch>
            <a:fillRect l="-9000" r="-9000"/>
          </a:stretch>
        </a:blipFill>
      </dgm:spPr>
    </dgm:pt>
    <dgm:pt modelId="{4FF6DFCF-E4C6-A549-A2A7-4AE845B0BF74}" type="pres">
      <dgm:prSet presAssocID="{C17916C0-7372-D047-87B9-1A051B3634F4}" presName="sibTrans" presStyleCnt="0"/>
      <dgm:spPr/>
    </dgm:pt>
    <dgm:pt modelId="{C227008C-2CAD-FB46-9EED-AFAC6870BDCD}" type="pres">
      <dgm:prSet presAssocID="{9A473E3E-E69A-DB48-B688-809CB5A7CCA3}" presName="composite" presStyleCnt="0"/>
      <dgm:spPr/>
    </dgm:pt>
    <dgm:pt modelId="{84EE0CF8-C16C-0842-B35D-1D9FADDB8B40}" type="pres">
      <dgm:prSet presAssocID="{9A473E3E-E69A-DB48-B688-809CB5A7CCA3}" presName="rect1" presStyleLbl="trAlignAcc1" presStyleIdx="3" presStyleCnt="10" custScaleX="107665" custLinFactNeighborX="3987" custLinFactNeighborY="-11336">
        <dgm:presLayoutVars>
          <dgm:bulletEnabled val="1"/>
        </dgm:presLayoutVars>
      </dgm:prSet>
      <dgm:spPr/>
      <dgm:t>
        <a:bodyPr/>
        <a:lstStyle/>
        <a:p>
          <a:endParaRPr lang="en-US"/>
        </a:p>
      </dgm:t>
    </dgm:pt>
    <dgm:pt modelId="{248195A6-220C-2E4B-A48A-9840414C3D52}" type="pres">
      <dgm:prSet presAssocID="{9A473E3E-E69A-DB48-B688-809CB5A7CCA3}" presName="rect2" presStyleLbl="fgImgPlace1" presStyleIdx="3" presStyleCnt="10" custScaleX="147643" custLinFactNeighborX="-14168"/>
      <dgm:spPr>
        <a:blipFill rotWithShape="1">
          <a:blip xmlns:r="http://schemas.openxmlformats.org/officeDocument/2006/relationships" r:embed="rId4"/>
          <a:stretch>
            <a:fillRect/>
          </a:stretch>
        </a:blipFill>
      </dgm:spPr>
    </dgm:pt>
    <dgm:pt modelId="{DBF918D0-9F7C-2744-A8DE-59DB62F968A0}" type="pres">
      <dgm:prSet presAssocID="{90E26F77-194E-214A-8E9B-6B01C92A4C14}" presName="sibTrans" presStyleCnt="0"/>
      <dgm:spPr/>
    </dgm:pt>
    <dgm:pt modelId="{EE1A470D-D5F5-BC47-A78C-B20C9F80EFB3}" type="pres">
      <dgm:prSet presAssocID="{F3281CBD-5F33-9A4C-9310-EA30C56060EB}" presName="composite" presStyleCnt="0"/>
      <dgm:spPr/>
    </dgm:pt>
    <dgm:pt modelId="{196AA0CE-BDEA-2146-A73F-9BE0310A2EE9}" type="pres">
      <dgm:prSet presAssocID="{F3281CBD-5F33-9A4C-9310-EA30C56060EB}" presName="rect1" presStyleLbl="trAlignAcc1" presStyleIdx="4" presStyleCnt="10" custScaleX="135285" custLinFactNeighborX="-14003" custLinFactNeighborY="-4251">
        <dgm:presLayoutVars>
          <dgm:bulletEnabled val="1"/>
        </dgm:presLayoutVars>
      </dgm:prSet>
      <dgm:spPr/>
      <dgm:t>
        <a:bodyPr/>
        <a:lstStyle/>
        <a:p>
          <a:endParaRPr lang="en-US"/>
        </a:p>
      </dgm:t>
    </dgm:pt>
    <dgm:pt modelId="{47F97286-CE78-F242-B30C-EA49192042AB}" type="pres">
      <dgm:prSet presAssocID="{F3281CBD-5F33-9A4C-9310-EA30C56060EB}" presName="rect2" presStyleLbl="fgImgPlace1" presStyleIdx="4" presStyleCnt="10" custScaleX="135285" custLinFactX="-58718" custLinFactNeighborX="-100000" custLinFactNeighborY="5401"/>
      <dgm:spPr>
        <a:blipFill rotWithShape="1">
          <a:blip xmlns:r="http://schemas.openxmlformats.org/officeDocument/2006/relationships" r:embed="rId5"/>
          <a:stretch>
            <a:fillRect/>
          </a:stretch>
        </a:blipFill>
      </dgm:spPr>
    </dgm:pt>
    <dgm:pt modelId="{981F34D5-8BCD-9946-B1F4-67165E693DAB}" type="pres">
      <dgm:prSet presAssocID="{E93ACEDD-9537-6D4F-8E41-F4D3366E11E8}" presName="sibTrans" presStyleCnt="0"/>
      <dgm:spPr/>
    </dgm:pt>
    <dgm:pt modelId="{BEB73851-5C41-5E46-B5E4-E46DD1C9095B}" type="pres">
      <dgm:prSet presAssocID="{3BA0B28B-0447-8F47-9EE2-2E809AF56168}" presName="composite" presStyleCnt="0"/>
      <dgm:spPr/>
    </dgm:pt>
    <dgm:pt modelId="{19A08F7A-1258-1144-BBB2-A6D1EF06CD6D}" type="pres">
      <dgm:prSet presAssocID="{3BA0B28B-0447-8F47-9EE2-2E809AF56168}" presName="rect1" presStyleLbl="trAlignAcc1" presStyleIdx="5" presStyleCnt="10" custScaleX="107665" custLinFactNeighborX="3987" custLinFactNeighborY="-11336">
        <dgm:presLayoutVars>
          <dgm:bulletEnabled val="1"/>
        </dgm:presLayoutVars>
      </dgm:prSet>
      <dgm:spPr/>
      <dgm:t>
        <a:bodyPr/>
        <a:lstStyle/>
        <a:p>
          <a:endParaRPr lang="en-US"/>
        </a:p>
      </dgm:t>
    </dgm:pt>
    <dgm:pt modelId="{A6A8F809-0C7B-8B4B-8740-C966B4D423B2}" type="pres">
      <dgm:prSet presAssocID="{3BA0B28B-0447-8F47-9EE2-2E809AF56168}" presName="rect2" presStyleLbl="fgImgPlace1" presStyleIdx="5" presStyleCnt="10" custScaleX="147643" custLinFactNeighborX="-14168"/>
      <dgm:spPr>
        <a:blipFill>
          <a:blip xmlns:r="http://schemas.openxmlformats.org/officeDocument/2006/relationships" r:embed="rId6">
            <a:extLst/>
          </a:blip>
          <a:srcRect/>
          <a:stretch>
            <a:fillRect l="-1000" r="-1000"/>
          </a:stretch>
        </a:blipFill>
      </dgm:spPr>
    </dgm:pt>
    <dgm:pt modelId="{6875DC47-6EA4-3C46-AA3B-2F6BC2F0E3E8}" type="pres">
      <dgm:prSet presAssocID="{69794854-4DAB-3E44-ADD7-A8E127D3A918}" presName="sibTrans" presStyleCnt="0"/>
      <dgm:spPr/>
    </dgm:pt>
    <dgm:pt modelId="{0A564E49-A77B-A944-AE8B-B751B272A891}" type="pres">
      <dgm:prSet presAssocID="{A1BD0A73-7219-2C4F-9254-4E4E3836F266}" presName="composite" presStyleCnt="0"/>
      <dgm:spPr/>
    </dgm:pt>
    <dgm:pt modelId="{5BD2F6AF-F9F0-214D-AF3E-E6C444D59D41}" type="pres">
      <dgm:prSet presAssocID="{A1BD0A73-7219-2C4F-9254-4E4E3836F266}" presName="rect1" presStyleLbl="trAlignAcc1" presStyleIdx="6" presStyleCnt="10" custScaleX="135285" custLinFactNeighborX="-14003" custLinFactNeighborY="-4251">
        <dgm:presLayoutVars>
          <dgm:bulletEnabled val="1"/>
        </dgm:presLayoutVars>
      </dgm:prSet>
      <dgm:spPr/>
      <dgm:t>
        <a:bodyPr/>
        <a:lstStyle/>
        <a:p>
          <a:endParaRPr lang="en-US"/>
        </a:p>
      </dgm:t>
    </dgm:pt>
    <dgm:pt modelId="{7414DF47-8547-F545-A5E6-3ED855FE121A}" type="pres">
      <dgm:prSet presAssocID="{A1BD0A73-7219-2C4F-9254-4E4E3836F266}" presName="rect2" presStyleLbl="fgImgPlace1" presStyleIdx="6" presStyleCnt="10" custScaleX="135285" custLinFactX="-58718" custLinFactNeighborX="-100000" custLinFactNeighborY="5401"/>
      <dgm:spPr>
        <a:blipFill rotWithShape="1">
          <a:blip xmlns:r="http://schemas.openxmlformats.org/officeDocument/2006/relationships" r:embed="rId7"/>
          <a:stretch>
            <a:fillRect/>
          </a:stretch>
        </a:blipFill>
      </dgm:spPr>
    </dgm:pt>
    <dgm:pt modelId="{32C690EF-781F-164A-B052-63CBB9AD27A1}" type="pres">
      <dgm:prSet presAssocID="{8341D042-CAD7-8A4A-BAFE-D1EFB649CD84}" presName="sibTrans" presStyleCnt="0"/>
      <dgm:spPr/>
    </dgm:pt>
    <dgm:pt modelId="{B3F63EFC-4B0D-5243-ADF2-8CA9A6991D1D}" type="pres">
      <dgm:prSet presAssocID="{C02F4D44-09E7-B047-B262-ABB74F90C30D}" presName="composite" presStyleCnt="0"/>
      <dgm:spPr/>
    </dgm:pt>
    <dgm:pt modelId="{6D423990-84DF-2D41-9638-09E5D5EECE68}" type="pres">
      <dgm:prSet presAssocID="{C02F4D44-09E7-B047-B262-ABB74F90C30D}" presName="rect1" presStyleLbl="trAlignAcc1" presStyleIdx="7" presStyleCnt="10" custScaleX="107665" custLinFactNeighborX="3987" custLinFactNeighborY="-11336">
        <dgm:presLayoutVars>
          <dgm:bulletEnabled val="1"/>
        </dgm:presLayoutVars>
      </dgm:prSet>
      <dgm:spPr/>
      <dgm:t>
        <a:bodyPr/>
        <a:lstStyle/>
        <a:p>
          <a:endParaRPr lang="en-US"/>
        </a:p>
      </dgm:t>
    </dgm:pt>
    <dgm:pt modelId="{906A140D-50B5-8E46-8DE0-8051922282B0}" type="pres">
      <dgm:prSet presAssocID="{C02F4D44-09E7-B047-B262-ABB74F90C30D}" presName="rect2" presStyleLbl="fgImgPlace1" presStyleIdx="7" presStyleCnt="10" custScaleX="147643" custLinFactNeighborX="-14168"/>
      <dgm:spPr>
        <a:blipFill>
          <a:blip xmlns:r="http://schemas.openxmlformats.org/officeDocument/2006/relationships" r:embed="rId8">
            <a:extLst/>
          </a:blip>
          <a:srcRect/>
          <a:stretch>
            <a:fillRect l="-1000" r="-1000"/>
          </a:stretch>
        </a:blipFill>
      </dgm:spPr>
    </dgm:pt>
    <dgm:pt modelId="{95C35097-1957-574D-A1C5-E9E64A5D0F9B}" type="pres">
      <dgm:prSet presAssocID="{87CB602A-7310-5C44-BE53-423DFA10054E}" presName="sibTrans" presStyleCnt="0"/>
      <dgm:spPr/>
    </dgm:pt>
    <dgm:pt modelId="{80B1901C-665B-FB4B-9470-28371ABAA94B}" type="pres">
      <dgm:prSet presAssocID="{FD403B95-E814-2E46-BCB7-4BC6167D8E27}" presName="composite" presStyleCnt="0"/>
      <dgm:spPr/>
    </dgm:pt>
    <dgm:pt modelId="{BA91303D-3E78-4D41-B74A-672CC70B9BD0}" type="pres">
      <dgm:prSet presAssocID="{FD403B95-E814-2E46-BCB7-4BC6167D8E27}" presName="rect1" presStyleLbl="trAlignAcc1" presStyleIdx="8" presStyleCnt="10" custScaleX="135285" custLinFactNeighborX="-14003" custLinFactNeighborY="-4251">
        <dgm:presLayoutVars>
          <dgm:bulletEnabled val="1"/>
        </dgm:presLayoutVars>
      </dgm:prSet>
      <dgm:spPr/>
      <dgm:t>
        <a:bodyPr/>
        <a:lstStyle/>
        <a:p>
          <a:endParaRPr lang="en-US"/>
        </a:p>
      </dgm:t>
    </dgm:pt>
    <dgm:pt modelId="{EEC50ED0-5337-0546-8857-88D5E7FFFF4E}" type="pres">
      <dgm:prSet presAssocID="{FD403B95-E814-2E46-BCB7-4BC6167D8E27}" presName="rect2" presStyleLbl="fgImgPlace1" presStyleIdx="8" presStyleCnt="10" custScaleX="135285" custLinFactX="-58718" custLinFactNeighborX="-100000" custLinFactNeighborY="5401"/>
      <dgm:spPr>
        <a:blipFill>
          <a:blip xmlns:r="http://schemas.openxmlformats.org/officeDocument/2006/relationships" r:embed="rId9">
            <a:extLst/>
          </a:blip>
          <a:srcRect/>
          <a:stretch>
            <a:fillRect l="-11000" r="-11000"/>
          </a:stretch>
        </a:blipFill>
      </dgm:spPr>
    </dgm:pt>
    <dgm:pt modelId="{D153B3B1-F08C-BC47-A12A-C97C87A3C2D0}" type="pres">
      <dgm:prSet presAssocID="{3D8CA8E2-755F-A247-8DC6-9F46AFCF1909}" presName="sibTrans" presStyleCnt="0"/>
      <dgm:spPr/>
    </dgm:pt>
    <dgm:pt modelId="{56187227-A34C-E140-92F4-7611BA7A69B1}" type="pres">
      <dgm:prSet presAssocID="{DE0F97F7-3C7D-3D4A-BDFD-9E8C0860FF59}" presName="composite" presStyleCnt="0"/>
      <dgm:spPr/>
    </dgm:pt>
    <dgm:pt modelId="{225B4DAA-BB93-5844-ADC2-789C661092B2}" type="pres">
      <dgm:prSet presAssocID="{DE0F97F7-3C7D-3D4A-BDFD-9E8C0860FF59}" presName="rect1" presStyleLbl="trAlignAcc1" presStyleIdx="9" presStyleCnt="10" custScaleX="107665" custLinFactNeighborX="3987" custLinFactNeighborY="-11336">
        <dgm:presLayoutVars>
          <dgm:bulletEnabled val="1"/>
        </dgm:presLayoutVars>
      </dgm:prSet>
      <dgm:spPr/>
      <dgm:t>
        <a:bodyPr/>
        <a:lstStyle/>
        <a:p>
          <a:endParaRPr lang="en-US"/>
        </a:p>
      </dgm:t>
    </dgm:pt>
    <dgm:pt modelId="{F659DD36-F35D-524E-9E93-F8D732C7B4A5}" type="pres">
      <dgm:prSet presAssocID="{DE0F97F7-3C7D-3D4A-BDFD-9E8C0860FF59}" presName="rect2" presStyleLbl="fgImgPlace1" presStyleIdx="9" presStyleCnt="10" custScaleX="147643" custLinFactNeighborX="-14168"/>
      <dgm:spPr>
        <a:blipFill rotWithShape="1">
          <a:blip xmlns:r="http://schemas.openxmlformats.org/officeDocument/2006/relationships" r:embed="rId10"/>
          <a:stretch>
            <a:fillRect/>
          </a:stretch>
        </a:blipFill>
      </dgm:spPr>
    </dgm:pt>
  </dgm:ptLst>
  <dgm:cxnLst>
    <dgm:cxn modelId="{232D24B5-C360-5A47-A3B4-D9B56EE8BE3B}" srcId="{EFAB9C5B-2BFF-5149-A704-105C5D555C50}" destId="{EDB81FC2-E9B2-F84A-A9A5-43D4B77800DD}" srcOrd="2" destOrd="0" parTransId="{3D90F733-179E-D848-9AD7-9C9224ECF71A}" sibTransId="{C17916C0-7372-D047-87B9-1A051B3634F4}"/>
    <dgm:cxn modelId="{3B8AD9EB-22A3-9B4E-8D95-F619F532FD09}" srcId="{EFAB9C5B-2BFF-5149-A704-105C5D555C50}" destId="{327A68E0-9CD4-5E4B-B67B-61627078B156}" srcOrd="1" destOrd="0" parTransId="{5BDA2289-02A8-5747-8A23-F79208C530D6}" sibTransId="{DAA276B6-BECA-3945-B6E8-2BDFF480610B}"/>
    <dgm:cxn modelId="{41B4910E-913A-B94E-81DE-F5C472A38FFD}" srcId="{EFAB9C5B-2BFF-5149-A704-105C5D555C50}" destId="{DE0F97F7-3C7D-3D4A-BDFD-9E8C0860FF59}" srcOrd="9" destOrd="0" parTransId="{C5CDEB8F-28CA-8542-8512-71F8A4E2D4C7}" sibTransId="{59DEE30E-76D1-594B-AE63-8B3E13A4BC22}"/>
    <dgm:cxn modelId="{612A93BB-AC0A-4B01-B7CA-CA4EED6D85FF}" type="presOf" srcId="{C02F4D44-09E7-B047-B262-ABB74F90C30D}" destId="{6D423990-84DF-2D41-9638-09E5D5EECE68}" srcOrd="0" destOrd="0" presId="urn:microsoft.com/office/officeart/2008/layout/PictureStrips"/>
    <dgm:cxn modelId="{A5735EE8-A8E4-A240-86C6-CFDD43382931}" srcId="{EFAB9C5B-2BFF-5149-A704-105C5D555C50}" destId="{3BA0B28B-0447-8F47-9EE2-2E809AF56168}" srcOrd="5" destOrd="0" parTransId="{DEF5D1DE-A49D-744D-A0F6-19257EBB4D8B}" sibTransId="{69794854-4DAB-3E44-ADD7-A8E127D3A918}"/>
    <dgm:cxn modelId="{01A85413-9519-4901-90D3-140BBF08263B}" type="presOf" srcId="{EDB81FC2-E9B2-F84A-A9A5-43D4B77800DD}" destId="{F13D72CC-EE71-534F-9694-4C45551D6CF6}" srcOrd="0" destOrd="0" presId="urn:microsoft.com/office/officeart/2008/layout/PictureStrips"/>
    <dgm:cxn modelId="{A25B6844-888C-6348-B927-722DBBB2139E}" srcId="{EFAB9C5B-2BFF-5149-A704-105C5D555C50}" destId="{9A473E3E-E69A-DB48-B688-809CB5A7CCA3}" srcOrd="3" destOrd="0" parTransId="{80FC729E-1FFF-E546-8405-D8C6E19FB129}" sibTransId="{90E26F77-194E-214A-8E9B-6B01C92A4C14}"/>
    <dgm:cxn modelId="{8642BD57-C870-47A5-B84B-72C40B5778E0}" type="presOf" srcId="{EFAB9C5B-2BFF-5149-A704-105C5D555C50}" destId="{6EF43F35-F72E-7B47-8F43-155F10057A3E}" srcOrd="0" destOrd="0" presId="urn:microsoft.com/office/officeart/2008/layout/PictureStrips"/>
    <dgm:cxn modelId="{460982E6-B44F-B448-9B63-C987954A1570}" srcId="{EFAB9C5B-2BFF-5149-A704-105C5D555C50}" destId="{FD403B95-E814-2E46-BCB7-4BC6167D8E27}" srcOrd="8" destOrd="0" parTransId="{94CECA69-7DE4-8D47-9AF2-8BC5A1EDADE0}" sibTransId="{3D8CA8E2-755F-A247-8DC6-9F46AFCF1909}"/>
    <dgm:cxn modelId="{A069EACA-267C-426C-8B44-33B1EC701FC4}" type="presOf" srcId="{DE0F97F7-3C7D-3D4A-BDFD-9E8C0860FF59}" destId="{225B4DAA-BB93-5844-ADC2-789C661092B2}" srcOrd="0" destOrd="0" presId="urn:microsoft.com/office/officeart/2008/layout/PictureStrips"/>
    <dgm:cxn modelId="{8511D0E4-C83D-F24B-ABE7-A691BCDA1999}" srcId="{EFAB9C5B-2BFF-5149-A704-105C5D555C50}" destId="{A1BD0A73-7219-2C4F-9254-4E4E3836F266}" srcOrd="6" destOrd="0" parTransId="{1F96445C-B799-9041-9390-2DE270C97BE6}" sibTransId="{8341D042-CAD7-8A4A-BAFE-D1EFB649CD84}"/>
    <dgm:cxn modelId="{BFBE6998-EBC5-4843-8EF8-5A1FFE26E00A}" type="presOf" srcId="{F3281CBD-5F33-9A4C-9310-EA30C56060EB}" destId="{196AA0CE-BDEA-2146-A73F-9BE0310A2EE9}" srcOrd="0" destOrd="0" presId="urn:microsoft.com/office/officeart/2008/layout/PictureStrips"/>
    <dgm:cxn modelId="{1A6CC548-E55D-4860-8C8E-807388D265B5}" type="presOf" srcId="{A1BD0A73-7219-2C4F-9254-4E4E3836F266}" destId="{5BD2F6AF-F9F0-214D-AF3E-E6C444D59D41}" srcOrd="0" destOrd="0" presId="urn:microsoft.com/office/officeart/2008/layout/PictureStrips"/>
    <dgm:cxn modelId="{E07BA0D6-EA2B-4E78-9639-E771C92A7BF9}" type="presOf" srcId="{3BA0B28B-0447-8F47-9EE2-2E809AF56168}" destId="{19A08F7A-1258-1144-BBB2-A6D1EF06CD6D}" srcOrd="0" destOrd="0" presId="urn:microsoft.com/office/officeart/2008/layout/PictureStrips"/>
    <dgm:cxn modelId="{58AE395A-7932-AA47-987B-42DF95943FE1}" srcId="{EFAB9C5B-2BFF-5149-A704-105C5D555C50}" destId="{C02F4D44-09E7-B047-B262-ABB74F90C30D}" srcOrd="7" destOrd="0" parTransId="{8B55840A-3E80-AD47-9EC1-40EA910C0E8A}" sibTransId="{87CB602A-7310-5C44-BE53-423DFA10054E}"/>
    <dgm:cxn modelId="{50922834-41E3-1041-B71C-D0B52B0A24A1}" srcId="{EFAB9C5B-2BFF-5149-A704-105C5D555C50}" destId="{F67330AA-E0EB-1549-B1FC-1E63752F3E90}" srcOrd="0" destOrd="0" parTransId="{01B10D90-83A3-0445-837D-CAA9ECD16032}" sibTransId="{D1EBC8E2-C192-FE4A-9252-322DBC4ACA74}"/>
    <dgm:cxn modelId="{DDF2FEAE-78C3-6042-9995-41B3EB73611F}" srcId="{EFAB9C5B-2BFF-5149-A704-105C5D555C50}" destId="{F3281CBD-5F33-9A4C-9310-EA30C56060EB}" srcOrd="4" destOrd="0" parTransId="{9CFBF8D8-951E-A746-ADFF-6BFE17AC1C5E}" sibTransId="{E93ACEDD-9537-6D4F-8E41-F4D3366E11E8}"/>
    <dgm:cxn modelId="{241736BF-A564-463E-8426-A0330A5F84E5}" type="presOf" srcId="{FD403B95-E814-2E46-BCB7-4BC6167D8E27}" destId="{BA91303D-3E78-4D41-B74A-672CC70B9BD0}" srcOrd="0" destOrd="0" presId="urn:microsoft.com/office/officeart/2008/layout/PictureStrips"/>
    <dgm:cxn modelId="{40C74FAD-7971-4DF0-B074-82F841D7C41D}" type="presOf" srcId="{327A68E0-9CD4-5E4B-B67B-61627078B156}" destId="{AF49C7D2-C4CE-5541-AA88-7D6186DB8D77}" srcOrd="0" destOrd="0" presId="urn:microsoft.com/office/officeart/2008/layout/PictureStrips"/>
    <dgm:cxn modelId="{22EF80E9-C1CA-46A9-A234-6FCB9DBA5C52}" type="presOf" srcId="{9A473E3E-E69A-DB48-B688-809CB5A7CCA3}" destId="{84EE0CF8-C16C-0842-B35D-1D9FADDB8B40}" srcOrd="0" destOrd="0" presId="urn:microsoft.com/office/officeart/2008/layout/PictureStrips"/>
    <dgm:cxn modelId="{00A9EAE4-437A-44C7-8D4B-0369806E4AC1}" type="presOf" srcId="{F67330AA-E0EB-1549-B1FC-1E63752F3E90}" destId="{49F39B34-0E72-D840-875F-A9B076FEB6AA}" srcOrd="0" destOrd="0" presId="urn:microsoft.com/office/officeart/2008/layout/PictureStrips"/>
    <dgm:cxn modelId="{2D0132C1-3263-4917-8605-C085E532E0D7}" type="presParOf" srcId="{6EF43F35-F72E-7B47-8F43-155F10057A3E}" destId="{24FF3A1C-D445-E449-9EE7-454C2674A9E6}" srcOrd="0" destOrd="0" presId="urn:microsoft.com/office/officeart/2008/layout/PictureStrips"/>
    <dgm:cxn modelId="{7292AC88-EA02-4C06-8CDB-A4E787AADF39}" type="presParOf" srcId="{24FF3A1C-D445-E449-9EE7-454C2674A9E6}" destId="{49F39B34-0E72-D840-875F-A9B076FEB6AA}" srcOrd="0" destOrd="0" presId="urn:microsoft.com/office/officeart/2008/layout/PictureStrips"/>
    <dgm:cxn modelId="{6B6A8378-F749-462C-BD6E-1D02BCA79C6D}" type="presParOf" srcId="{24FF3A1C-D445-E449-9EE7-454C2674A9E6}" destId="{3D32D574-B93E-E747-A254-C1DE71271B7A}" srcOrd="1" destOrd="0" presId="urn:microsoft.com/office/officeart/2008/layout/PictureStrips"/>
    <dgm:cxn modelId="{3104D569-5811-4FA9-86A6-CB5B51D88EEB}" type="presParOf" srcId="{6EF43F35-F72E-7B47-8F43-155F10057A3E}" destId="{103D8428-26D4-7749-AC0A-C448B007213F}" srcOrd="1" destOrd="0" presId="urn:microsoft.com/office/officeart/2008/layout/PictureStrips"/>
    <dgm:cxn modelId="{9E318423-296E-434F-80F0-338648C3BE42}" type="presParOf" srcId="{6EF43F35-F72E-7B47-8F43-155F10057A3E}" destId="{4DC9EF60-3396-4841-BA5F-58BDF482DFC7}" srcOrd="2" destOrd="0" presId="urn:microsoft.com/office/officeart/2008/layout/PictureStrips"/>
    <dgm:cxn modelId="{5F70E89A-5DD3-464A-AC9D-D88A99213F79}" type="presParOf" srcId="{4DC9EF60-3396-4841-BA5F-58BDF482DFC7}" destId="{AF49C7D2-C4CE-5541-AA88-7D6186DB8D77}" srcOrd="0" destOrd="0" presId="urn:microsoft.com/office/officeart/2008/layout/PictureStrips"/>
    <dgm:cxn modelId="{352F4149-2154-47F4-8101-3CCAA63AD34B}" type="presParOf" srcId="{4DC9EF60-3396-4841-BA5F-58BDF482DFC7}" destId="{EDB6CE8D-B483-C843-AF6E-A46DC32A59EA}" srcOrd="1" destOrd="0" presId="urn:microsoft.com/office/officeart/2008/layout/PictureStrips"/>
    <dgm:cxn modelId="{2C110543-EBFD-4638-BB24-B8F418B82070}" type="presParOf" srcId="{6EF43F35-F72E-7B47-8F43-155F10057A3E}" destId="{03A3D6B9-FA7E-DF43-833E-125291F00F53}" srcOrd="3" destOrd="0" presId="urn:microsoft.com/office/officeart/2008/layout/PictureStrips"/>
    <dgm:cxn modelId="{D9EB2F2B-4727-4503-84BF-B07A978791CE}" type="presParOf" srcId="{6EF43F35-F72E-7B47-8F43-155F10057A3E}" destId="{3DC6FA62-DABA-E048-ABC0-D0CB78018F78}" srcOrd="4" destOrd="0" presId="urn:microsoft.com/office/officeart/2008/layout/PictureStrips"/>
    <dgm:cxn modelId="{D51CAC83-BB2C-43CE-A200-1515E31904EE}" type="presParOf" srcId="{3DC6FA62-DABA-E048-ABC0-D0CB78018F78}" destId="{F13D72CC-EE71-534F-9694-4C45551D6CF6}" srcOrd="0" destOrd="0" presId="urn:microsoft.com/office/officeart/2008/layout/PictureStrips"/>
    <dgm:cxn modelId="{3DDF97BD-B12A-4DAF-B95F-84EC6FA1B19E}" type="presParOf" srcId="{3DC6FA62-DABA-E048-ABC0-D0CB78018F78}" destId="{5DF6C157-1221-424C-911C-8BC4D93106DE}" srcOrd="1" destOrd="0" presId="urn:microsoft.com/office/officeart/2008/layout/PictureStrips"/>
    <dgm:cxn modelId="{6A510886-FBBE-4EBB-9456-EA74D01652CB}" type="presParOf" srcId="{6EF43F35-F72E-7B47-8F43-155F10057A3E}" destId="{4FF6DFCF-E4C6-A549-A2A7-4AE845B0BF74}" srcOrd="5" destOrd="0" presId="urn:microsoft.com/office/officeart/2008/layout/PictureStrips"/>
    <dgm:cxn modelId="{600DB379-F97E-4C21-84AF-7D12BB29C667}" type="presParOf" srcId="{6EF43F35-F72E-7B47-8F43-155F10057A3E}" destId="{C227008C-2CAD-FB46-9EED-AFAC6870BDCD}" srcOrd="6" destOrd="0" presId="urn:microsoft.com/office/officeart/2008/layout/PictureStrips"/>
    <dgm:cxn modelId="{D59D7A1E-F213-4E7F-81C8-B71F97D2F22E}" type="presParOf" srcId="{C227008C-2CAD-FB46-9EED-AFAC6870BDCD}" destId="{84EE0CF8-C16C-0842-B35D-1D9FADDB8B40}" srcOrd="0" destOrd="0" presId="urn:microsoft.com/office/officeart/2008/layout/PictureStrips"/>
    <dgm:cxn modelId="{011998CE-FF63-4A02-ADB6-BAC59867C960}" type="presParOf" srcId="{C227008C-2CAD-FB46-9EED-AFAC6870BDCD}" destId="{248195A6-220C-2E4B-A48A-9840414C3D52}" srcOrd="1" destOrd="0" presId="urn:microsoft.com/office/officeart/2008/layout/PictureStrips"/>
    <dgm:cxn modelId="{A284D39B-6DE9-47E6-B1FA-CCB512A440F4}" type="presParOf" srcId="{6EF43F35-F72E-7B47-8F43-155F10057A3E}" destId="{DBF918D0-9F7C-2744-A8DE-59DB62F968A0}" srcOrd="7" destOrd="0" presId="urn:microsoft.com/office/officeart/2008/layout/PictureStrips"/>
    <dgm:cxn modelId="{F0031E6A-0540-4E8F-9B16-AFD208F17C8B}" type="presParOf" srcId="{6EF43F35-F72E-7B47-8F43-155F10057A3E}" destId="{EE1A470D-D5F5-BC47-A78C-B20C9F80EFB3}" srcOrd="8" destOrd="0" presId="urn:microsoft.com/office/officeart/2008/layout/PictureStrips"/>
    <dgm:cxn modelId="{540AE289-6142-4DA6-981E-145C6DDBB05F}" type="presParOf" srcId="{EE1A470D-D5F5-BC47-A78C-B20C9F80EFB3}" destId="{196AA0CE-BDEA-2146-A73F-9BE0310A2EE9}" srcOrd="0" destOrd="0" presId="urn:microsoft.com/office/officeart/2008/layout/PictureStrips"/>
    <dgm:cxn modelId="{296A925C-C7C7-4825-877F-C7F6DC5CF1D5}" type="presParOf" srcId="{EE1A470D-D5F5-BC47-A78C-B20C9F80EFB3}" destId="{47F97286-CE78-F242-B30C-EA49192042AB}" srcOrd="1" destOrd="0" presId="urn:microsoft.com/office/officeart/2008/layout/PictureStrips"/>
    <dgm:cxn modelId="{AE128552-0222-404C-A77A-8E03E47A5766}" type="presParOf" srcId="{6EF43F35-F72E-7B47-8F43-155F10057A3E}" destId="{981F34D5-8BCD-9946-B1F4-67165E693DAB}" srcOrd="9" destOrd="0" presId="urn:microsoft.com/office/officeart/2008/layout/PictureStrips"/>
    <dgm:cxn modelId="{F7FFD94F-98E7-4A8C-8BE5-D65397AB7B1E}" type="presParOf" srcId="{6EF43F35-F72E-7B47-8F43-155F10057A3E}" destId="{BEB73851-5C41-5E46-B5E4-E46DD1C9095B}" srcOrd="10" destOrd="0" presId="urn:microsoft.com/office/officeart/2008/layout/PictureStrips"/>
    <dgm:cxn modelId="{BD5F337F-392B-451B-833E-073AFF20E53A}" type="presParOf" srcId="{BEB73851-5C41-5E46-B5E4-E46DD1C9095B}" destId="{19A08F7A-1258-1144-BBB2-A6D1EF06CD6D}" srcOrd="0" destOrd="0" presId="urn:microsoft.com/office/officeart/2008/layout/PictureStrips"/>
    <dgm:cxn modelId="{041424E2-372B-44D9-A230-4BF6A2768934}" type="presParOf" srcId="{BEB73851-5C41-5E46-B5E4-E46DD1C9095B}" destId="{A6A8F809-0C7B-8B4B-8740-C966B4D423B2}" srcOrd="1" destOrd="0" presId="urn:microsoft.com/office/officeart/2008/layout/PictureStrips"/>
    <dgm:cxn modelId="{0CD7EC32-CCD6-428E-B17A-BA708E360046}" type="presParOf" srcId="{6EF43F35-F72E-7B47-8F43-155F10057A3E}" destId="{6875DC47-6EA4-3C46-AA3B-2F6BC2F0E3E8}" srcOrd="11" destOrd="0" presId="urn:microsoft.com/office/officeart/2008/layout/PictureStrips"/>
    <dgm:cxn modelId="{8C8F4FB1-4D5A-48B9-83F3-2E7191E4A0C9}" type="presParOf" srcId="{6EF43F35-F72E-7B47-8F43-155F10057A3E}" destId="{0A564E49-A77B-A944-AE8B-B751B272A891}" srcOrd="12" destOrd="0" presId="urn:microsoft.com/office/officeart/2008/layout/PictureStrips"/>
    <dgm:cxn modelId="{DEFFF30E-3828-4708-934A-4E5F9F8BA2B0}" type="presParOf" srcId="{0A564E49-A77B-A944-AE8B-B751B272A891}" destId="{5BD2F6AF-F9F0-214D-AF3E-E6C444D59D41}" srcOrd="0" destOrd="0" presId="urn:microsoft.com/office/officeart/2008/layout/PictureStrips"/>
    <dgm:cxn modelId="{FFDE1193-6C39-4300-BAD8-217BE97DEF2A}" type="presParOf" srcId="{0A564E49-A77B-A944-AE8B-B751B272A891}" destId="{7414DF47-8547-F545-A5E6-3ED855FE121A}" srcOrd="1" destOrd="0" presId="urn:microsoft.com/office/officeart/2008/layout/PictureStrips"/>
    <dgm:cxn modelId="{27757567-3C73-4A75-9D09-324EF6BD3EE1}" type="presParOf" srcId="{6EF43F35-F72E-7B47-8F43-155F10057A3E}" destId="{32C690EF-781F-164A-B052-63CBB9AD27A1}" srcOrd="13" destOrd="0" presId="urn:microsoft.com/office/officeart/2008/layout/PictureStrips"/>
    <dgm:cxn modelId="{069C9C67-60ED-414A-AA95-49F17CC12FF3}" type="presParOf" srcId="{6EF43F35-F72E-7B47-8F43-155F10057A3E}" destId="{B3F63EFC-4B0D-5243-ADF2-8CA9A6991D1D}" srcOrd="14" destOrd="0" presId="urn:microsoft.com/office/officeart/2008/layout/PictureStrips"/>
    <dgm:cxn modelId="{4D8115DA-2E46-4608-9E5F-E014EA24D74C}" type="presParOf" srcId="{B3F63EFC-4B0D-5243-ADF2-8CA9A6991D1D}" destId="{6D423990-84DF-2D41-9638-09E5D5EECE68}" srcOrd="0" destOrd="0" presId="urn:microsoft.com/office/officeart/2008/layout/PictureStrips"/>
    <dgm:cxn modelId="{594F79FA-10B9-4909-A6F9-77991D68B16D}" type="presParOf" srcId="{B3F63EFC-4B0D-5243-ADF2-8CA9A6991D1D}" destId="{906A140D-50B5-8E46-8DE0-8051922282B0}" srcOrd="1" destOrd="0" presId="urn:microsoft.com/office/officeart/2008/layout/PictureStrips"/>
    <dgm:cxn modelId="{E9B83A22-CE39-482E-A8FE-CA6F30EEB3D5}" type="presParOf" srcId="{6EF43F35-F72E-7B47-8F43-155F10057A3E}" destId="{95C35097-1957-574D-A1C5-E9E64A5D0F9B}" srcOrd="15" destOrd="0" presId="urn:microsoft.com/office/officeart/2008/layout/PictureStrips"/>
    <dgm:cxn modelId="{500009CE-11D5-4851-AF66-097E7E7BC498}" type="presParOf" srcId="{6EF43F35-F72E-7B47-8F43-155F10057A3E}" destId="{80B1901C-665B-FB4B-9470-28371ABAA94B}" srcOrd="16" destOrd="0" presId="urn:microsoft.com/office/officeart/2008/layout/PictureStrips"/>
    <dgm:cxn modelId="{B4C8EED0-A1DE-4AFD-AC23-DE78C31CA6BD}" type="presParOf" srcId="{80B1901C-665B-FB4B-9470-28371ABAA94B}" destId="{BA91303D-3E78-4D41-B74A-672CC70B9BD0}" srcOrd="0" destOrd="0" presId="urn:microsoft.com/office/officeart/2008/layout/PictureStrips"/>
    <dgm:cxn modelId="{97697BB9-8FD3-4B66-9F83-A86FC13D4B76}" type="presParOf" srcId="{80B1901C-665B-FB4B-9470-28371ABAA94B}" destId="{EEC50ED0-5337-0546-8857-88D5E7FFFF4E}" srcOrd="1" destOrd="0" presId="urn:microsoft.com/office/officeart/2008/layout/PictureStrips"/>
    <dgm:cxn modelId="{13A33294-E2DE-4F26-80C9-9F0CB3928314}" type="presParOf" srcId="{6EF43F35-F72E-7B47-8F43-155F10057A3E}" destId="{D153B3B1-F08C-BC47-A12A-C97C87A3C2D0}" srcOrd="17" destOrd="0" presId="urn:microsoft.com/office/officeart/2008/layout/PictureStrips"/>
    <dgm:cxn modelId="{9E244427-29D8-4E40-94DB-6F14D6F1AC06}" type="presParOf" srcId="{6EF43F35-F72E-7B47-8F43-155F10057A3E}" destId="{56187227-A34C-E140-92F4-7611BA7A69B1}" srcOrd="18" destOrd="0" presId="urn:microsoft.com/office/officeart/2008/layout/PictureStrips"/>
    <dgm:cxn modelId="{8E977488-9B50-444A-80C9-1C22A3CA365D}" type="presParOf" srcId="{56187227-A34C-E140-92F4-7611BA7A69B1}" destId="{225B4DAA-BB93-5844-ADC2-789C661092B2}" srcOrd="0" destOrd="0" presId="urn:microsoft.com/office/officeart/2008/layout/PictureStrips"/>
    <dgm:cxn modelId="{38A513F0-5169-428F-85CD-1875D2F41BEA}" type="presParOf" srcId="{56187227-A34C-E140-92F4-7611BA7A69B1}" destId="{F659DD36-F35D-524E-9E93-F8D732C7B4A5}"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714EBE64-320A-4240-81B4-3DA18FD24088}" type="presOf" srcId="{3E941A9E-09B5-6442-AF9D-0A0904AE97D2}" destId="{26283512-3456-DE41-900D-94363E771E50}"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713AF55E-9C6D-D441-A89A-02D9E0C7B288}">
      <dgm:prSet custT="1"/>
      <dgm:spPr>
        <a:noFill/>
      </dgm:spPr>
      <dgm:t>
        <a:bodyPr/>
        <a:lstStyle/>
        <a:p>
          <a:r>
            <a:rPr lang="en-US" sz="3200" dirty="0" smtClean="0">
              <a:solidFill>
                <a:srgbClr val="000000"/>
              </a:solidFill>
              <a:effectLst/>
            </a:rPr>
            <a:t>Rule 89:</a:t>
          </a:r>
        </a:p>
        <a:p>
          <a:r>
            <a:rPr lang="en-US" sz="3200" dirty="0" smtClean="0">
              <a:solidFill>
                <a:srgbClr val="000000"/>
              </a:solidFill>
              <a:effectLst/>
            </a:rPr>
            <a:t>contd.</a:t>
          </a:r>
          <a:endParaRPr lang="en-US" sz="3200" dirty="0">
            <a:solidFill>
              <a:srgbClr val="000000"/>
            </a:solidFill>
            <a:effectLst/>
          </a:endParaRPr>
        </a:p>
      </dgm:t>
    </dgm:pt>
    <dgm:pt modelId="{022AEA75-C5E0-D542-86F3-DBEB1C65A8D8}" type="parTrans" cxnId="{BFBDBC4D-9AA7-9345-9696-5A4850C74EC5}">
      <dgm:prSet/>
      <dgm:spPr/>
      <dgm:t>
        <a:bodyPr/>
        <a:lstStyle/>
        <a:p>
          <a:endParaRPr lang="en-US"/>
        </a:p>
      </dgm:t>
    </dgm:pt>
    <dgm:pt modelId="{B012BCA2-895D-BD48-9DA1-640A3540F7FF}" type="sibTrans" cxnId="{BFBDBC4D-9AA7-9345-9696-5A4850C74EC5}">
      <dgm:prSet/>
      <dgm:spPr/>
      <dgm:t>
        <a:bodyPr/>
        <a:lstStyle/>
        <a:p>
          <a:endParaRPr lang="en-US"/>
        </a:p>
      </dgm:t>
    </dgm:pt>
    <dgm:pt modelId="{667BF7FB-6AE3-416C-AF04-0B075F0483C7}">
      <dgm:prSet custT="1"/>
      <dgm:spPr>
        <a:noFill/>
      </dgm:spPr>
      <dgm:t>
        <a:bodyPr/>
        <a:lstStyle/>
        <a:p>
          <a:pPr algn="just"/>
          <a:endParaRPr lang="en-US" sz="2400" dirty="0"/>
        </a:p>
      </dgm:t>
    </dgm:pt>
    <dgm:pt modelId="{AE8A82DA-C1C8-4C6B-AC95-2270415E7E35}" type="parTrans" cxnId="{9426CA79-8D6F-4D15-BC60-58FD778D7DC3}">
      <dgm:prSet/>
      <dgm:spPr/>
      <dgm:t>
        <a:bodyPr/>
        <a:lstStyle/>
        <a:p>
          <a:endParaRPr lang="en-IN"/>
        </a:p>
      </dgm:t>
    </dgm:pt>
    <dgm:pt modelId="{866A26FA-CCAD-4CAB-A513-26B4BC687556}" type="sibTrans" cxnId="{9426CA79-8D6F-4D15-BC60-58FD778D7DC3}">
      <dgm:prSet/>
      <dgm:spPr/>
      <dgm:t>
        <a:bodyPr/>
        <a:lstStyle/>
        <a:p>
          <a:endParaRPr lang="en-IN"/>
        </a:p>
      </dgm:t>
    </dgm:pt>
    <dgm:pt modelId="{46153083-3B3A-48FB-B064-C2AAD681390F}">
      <dgm:prSet custT="1"/>
      <dgm:spPr>
        <a:noFill/>
      </dgm:spPr>
      <dgm:t>
        <a:bodyPr/>
        <a:lstStyle/>
        <a:p>
          <a:pPr algn="just"/>
          <a:endParaRPr lang="en-US" sz="2400" dirty="0"/>
        </a:p>
      </dgm:t>
    </dgm:pt>
    <dgm:pt modelId="{5F59EECE-309D-4917-84E9-178CF5363F12}" type="parTrans" cxnId="{5518049C-5D9A-4932-914B-C20C85CE81BE}">
      <dgm:prSet/>
      <dgm:spPr/>
      <dgm:t>
        <a:bodyPr/>
        <a:lstStyle/>
        <a:p>
          <a:endParaRPr lang="en-IN"/>
        </a:p>
      </dgm:t>
    </dgm:pt>
    <dgm:pt modelId="{3B1212B7-64AA-4A66-9002-31F926FA17C0}" type="sibTrans" cxnId="{5518049C-5D9A-4932-914B-C20C85CE81BE}">
      <dgm:prSet/>
      <dgm:spPr/>
      <dgm:t>
        <a:bodyPr/>
        <a:lstStyle/>
        <a:p>
          <a:endParaRPr lang="en-IN"/>
        </a:p>
      </dgm:t>
    </dgm:pt>
    <dgm:pt modelId="{8A754B76-3BE1-4846-864E-F0FC1F9EE142}">
      <dgm:prSet custT="1"/>
      <dgm:spPr>
        <a:noFill/>
      </dgm:spPr>
      <dgm:t>
        <a:bodyPr/>
        <a:lstStyle/>
        <a:p>
          <a:pPr algn="just"/>
          <a:r>
            <a:rPr lang="en-US" sz="2200" dirty="0" smtClean="0"/>
            <a:t>(7) DEO shall forward representation and account (if any) of the candidate within 5 days of receipt of the representation with his comments as he wishes to ECI </a:t>
          </a:r>
          <a:endParaRPr lang="en-US" sz="2200" dirty="0"/>
        </a:p>
      </dgm:t>
    </dgm:pt>
    <dgm:pt modelId="{4906AEE3-A0B0-454F-9DEF-5C5F14CD1572}" type="parTrans" cxnId="{549A11F0-CD7B-456D-B518-5CB76DEDCCF2}">
      <dgm:prSet/>
      <dgm:spPr/>
      <dgm:t>
        <a:bodyPr/>
        <a:lstStyle/>
        <a:p>
          <a:endParaRPr lang="en-IN"/>
        </a:p>
      </dgm:t>
    </dgm:pt>
    <dgm:pt modelId="{79278C96-FE86-4DA0-B878-98F985A759D7}" type="sibTrans" cxnId="{549A11F0-CD7B-456D-B518-5CB76DEDCCF2}">
      <dgm:prSet/>
      <dgm:spPr/>
      <dgm:t>
        <a:bodyPr/>
        <a:lstStyle/>
        <a:p>
          <a:endParaRPr lang="en-IN"/>
        </a:p>
      </dgm:t>
    </dgm:pt>
    <dgm:pt modelId="{8F8F42CD-1F39-47EA-928B-722C26B85897}">
      <dgm:prSet custT="1"/>
      <dgm:spPr>
        <a:noFill/>
      </dgm:spPr>
      <dgm:t>
        <a:bodyPr/>
        <a:lstStyle/>
        <a:p>
          <a:pPr algn="just"/>
          <a:r>
            <a:rPr lang="en-US" sz="2200" dirty="0" smtClean="0"/>
            <a:t>(8) </a:t>
          </a:r>
          <a:r>
            <a:rPr lang="en-US" sz="2200" b="0" dirty="0" smtClean="0"/>
            <a:t>If, after considering representation and comments of the DEO and after such enquiry as it thinks fit, </a:t>
          </a:r>
          <a:r>
            <a:rPr lang="en-US" sz="2200" dirty="0" smtClean="0"/>
            <a:t>ECI is satisfied that the candidate has no good reason or justification for the failure to lodge his account, it shall declare him to be disqualified u/s 10 A for a period of 3 years from the date of the order to be published in the Official Gazette</a:t>
          </a:r>
          <a:endParaRPr lang="en-US" sz="2200" dirty="0"/>
        </a:p>
      </dgm:t>
    </dgm:pt>
    <dgm:pt modelId="{F2021CC1-29C3-43C2-B7CF-003A352B3F69}" type="parTrans" cxnId="{AA04A57A-4497-4EA9-B869-AFCA8CAC5C67}">
      <dgm:prSet/>
      <dgm:spPr/>
      <dgm:t>
        <a:bodyPr/>
        <a:lstStyle/>
        <a:p>
          <a:endParaRPr lang="en-IN"/>
        </a:p>
      </dgm:t>
    </dgm:pt>
    <dgm:pt modelId="{0C9E895A-E5B8-4E31-9036-83079EC5352E}" type="sibTrans" cxnId="{AA04A57A-4497-4EA9-B869-AFCA8CAC5C67}">
      <dgm:prSet/>
      <dgm:spPr/>
      <dgm:t>
        <a:bodyPr/>
        <a:lstStyle/>
        <a:p>
          <a:endParaRPr lang="en-IN"/>
        </a:p>
      </dgm:t>
    </dgm:pt>
    <dgm:pt modelId="{E43CA8FA-BD73-4A0B-8F78-9E3EA4FBC214}">
      <dgm:prSet custT="1"/>
      <dgm:spPr>
        <a:noFill/>
      </dgm:spPr>
      <dgm:t>
        <a:bodyPr/>
        <a:lstStyle/>
        <a:p>
          <a:pPr algn="just"/>
          <a:endParaRPr lang="en-US" sz="2400" dirty="0"/>
        </a:p>
      </dgm:t>
    </dgm:pt>
    <dgm:pt modelId="{86CA017D-9A90-4128-8410-F7A221557305}" type="sibTrans" cxnId="{4961E3ED-7459-4C63-9185-69EB506AD91C}">
      <dgm:prSet/>
      <dgm:spPr/>
      <dgm:t>
        <a:bodyPr/>
        <a:lstStyle/>
        <a:p>
          <a:endParaRPr lang="en-US"/>
        </a:p>
      </dgm:t>
    </dgm:pt>
    <dgm:pt modelId="{DF3DFBB4-85DC-4CA1-8C61-E4569F24124B}" type="parTrans" cxnId="{4961E3ED-7459-4C63-9185-69EB506AD91C}">
      <dgm:prSet/>
      <dgm:spPr/>
      <dgm:t>
        <a:bodyPr/>
        <a:lstStyle/>
        <a:p>
          <a:endParaRPr lang="en-US"/>
        </a:p>
      </dgm:t>
    </dgm:pt>
    <dgm:pt modelId="{2780D6F7-976E-427B-83BB-1AF14DE1B64D}">
      <dgm:prSet custT="1"/>
      <dgm:spPr>
        <a:noFill/>
      </dgm:spPr>
      <dgm:t>
        <a:bodyPr/>
        <a:lstStyle/>
        <a:p>
          <a:pPr algn="just"/>
          <a:r>
            <a:rPr lang="en-US" sz="2200" dirty="0" smtClean="0"/>
            <a:t>(6) Candidate to represent in writing within 20 days of receipt of notice to ECI with a copy to DEO together with complete a/c of his election expenses, if he had not earlier furnished such a/c. 	</a:t>
          </a:r>
          <a:endParaRPr lang="en-US" sz="2200" dirty="0"/>
        </a:p>
      </dgm:t>
    </dgm:pt>
    <dgm:pt modelId="{8BC37315-DFD2-455C-BA83-AF9AF3C14071}" type="sibTrans" cxnId="{BE4B6916-5D37-418C-875B-582FFB465BC9}">
      <dgm:prSet/>
      <dgm:spPr/>
      <dgm:t>
        <a:bodyPr/>
        <a:lstStyle/>
        <a:p>
          <a:endParaRPr lang="en-US"/>
        </a:p>
      </dgm:t>
    </dgm:pt>
    <dgm:pt modelId="{95388FB6-3695-4879-8AB8-D59F44FA3F4B}" type="parTrans" cxnId="{BE4B6916-5D37-418C-875B-582FFB465BC9}">
      <dgm:prSet/>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A8621B2A-ED99-1D4D-A5F4-92AD7A6CA8C9}" type="pres">
      <dgm:prSet presAssocID="{713AF55E-9C6D-D441-A89A-02D9E0C7B288}" presName="linNode" presStyleCnt="0"/>
      <dgm:spPr/>
    </dgm:pt>
    <dgm:pt modelId="{0DBC58E1-F2CA-F543-AC70-D90EF41E1E95}" type="pres">
      <dgm:prSet presAssocID="{713AF55E-9C6D-D441-A89A-02D9E0C7B288}" presName="parentText" presStyleLbl="node1" presStyleIdx="0" presStyleCnt="1" custScaleX="51494" custScaleY="93143" custLinFactNeighborX="-3635">
        <dgm:presLayoutVars>
          <dgm:chMax val="1"/>
          <dgm:bulletEnabled val="1"/>
        </dgm:presLayoutVars>
      </dgm:prSet>
      <dgm:spPr/>
      <dgm:t>
        <a:bodyPr/>
        <a:lstStyle/>
        <a:p>
          <a:endParaRPr lang="en-US"/>
        </a:p>
      </dgm:t>
    </dgm:pt>
    <dgm:pt modelId="{9FCCDAF2-E6C9-0E4E-A6EC-6C4B8234016E}" type="pres">
      <dgm:prSet presAssocID="{713AF55E-9C6D-D441-A89A-02D9E0C7B288}" presName="descendantText" presStyleLbl="alignAccFollowNode1" presStyleIdx="0" presStyleCnt="1" custAng="0" custScaleX="132530" custScaleY="125122">
        <dgm:presLayoutVars>
          <dgm:bulletEnabled val="1"/>
        </dgm:presLayoutVars>
      </dgm:prSet>
      <dgm:spPr/>
      <dgm:t>
        <a:bodyPr/>
        <a:lstStyle/>
        <a:p>
          <a:endParaRPr lang="en-US"/>
        </a:p>
      </dgm:t>
    </dgm:pt>
  </dgm:ptLst>
  <dgm:cxnLst>
    <dgm:cxn modelId="{C1D87E0C-42DD-4123-ACE4-4571CF34DA62}" type="presOf" srcId="{667BF7FB-6AE3-416C-AF04-0B075F0483C7}" destId="{9FCCDAF2-E6C9-0E4E-A6EC-6C4B8234016E}" srcOrd="0" destOrd="5" presId="urn:microsoft.com/office/officeart/2005/8/layout/vList5"/>
    <dgm:cxn modelId="{BFBDBC4D-9AA7-9345-9696-5A4850C74EC5}" srcId="{3E941A9E-09B5-6442-AF9D-0A0904AE97D2}" destId="{713AF55E-9C6D-D441-A89A-02D9E0C7B288}" srcOrd="0" destOrd="0" parTransId="{022AEA75-C5E0-D542-86F3-DBEB1C65A8D8}" sibTransId="{B012BCA2-895D-BD48-9DA1-640A3540F7FF}"/>
    <dgm:cxn modelId="{BE4B6916-5D37-418C-875B-582FFB465BC9}" srcId="{713AF55E-9C6D-D441-A89A-02D9E0C7B288}" destId="{2780D6F7-976E-427B-83BB-1AF14DE1B64D}" srcOrd="2" destOrd="0" parTransId="{95388FB6-3695-4879-8AB8-D59F44FA3F4B}" sibTransId="{8BC37315-DFD2-455C-BA83-AF9AF3C14071}"/>
    <dgm:cxn modelId="{ACA86649-A959-4826-A0AA-64AAB6AB7074}" type="presOf" srcId="{8A754B76-3BE1-4846-864E-F0FC1F9EE142}" destId="{9FCCDAF2-E6C9-0E4E-A6EC-6C4B8234016E}" srcOrd="0" destOrd="3" presId="urn:microsoft.com/office/officeart/2005/8/layout/vList5"/>
    <dgm:cxn modelId="{9426CA79-8D6F-4D15-BC60-58FD778D7DC3}" srcId="{713AF55E-9C6D-D441-A89A-02D9E0C7B288}" destId="{667BF7FB-6AE3-416C-AF04-0B075F0483C7}" srcOrd="5" destOrd="0" parTransId="{AE8A82DA-C1C8-4C6B-AC95-2270415E7E35}" sibTransId="{866A26FA-CCAD-4CAB-A513-26B4BC687556}"/>
    <dgm:cxn modelId="{BDF94DD0-0789-4285-BDBB-A0B2C203FA8F}" type="presOf" srcId="{713AF55E-9C6D-D441-A89A-02D9E0C7B288}" destId="{0DBC58E1-F2CA-F543-AC70-D90EF41E1E95}" srcOrd="0" destOrd="0" presId="urn:microsoft.com/office/officeart/2005/8/layout/vList5"/>
    <dgm:cxn modelId="{5518049C-5D9A-4932-914B-C20C85CE81BE}" srcId="{713AF55E-9C6D-D441-A89A-02D9E0C7B288}" destId="{46153083-3B3A-48FB-B064-C2AAD681390F}" srcOrd="0" destOrd="0" parTransId="{5F59EECE-309D-4917-84E9-178CF5363F12}" sibTransId="{3B1212B7-64AA-4A66-9002-31F926FA17C0}"/>
    <dgm:cxn modelId="{45EB4523-F70C-4ABD-81DF-4EBF0DD32F5D}" type="presOf" srcId="{2780D6F7-976E-427B-83BB-1AF14DE1B64D}" destId="{9FCCDAF2-E6C9-0E4E-A6EC-6C4B8234016E}" srcOrd="0" destOrd="2" presId="urn:microsoft.com/office/officeart/2005/8/layout/vList5"/>
    <dgm:cxn modelId="{549A11F0-CD7B-456D-B518-5CB76DEDCCF2}" srcId="{713AF55E-9C6D-D441-A89A-02D9E0C7B288}" destId="{8A754B76-3BE1-4846-864E-F0FC1F9EE142}" srcOrd="3" destOrd="0" parTransId="{4906AEE3-A0B0-454F-9DEF-5C5F14CD1572}" sibTransId="{79278C96-FE86-4DA0-B878-98F985A759D7}"/>
    <dgm:cxn modelId="{097B895B-40B8-4CC2-995D-5600460BECB0}" type="presOf" srcId="{E43CA8FA-BD73-4A0B-8F78-9E3EA4FBC214}" destId="{9FCCDAF2-E6C9-0E4E-A6EC-6C4B8234016E}" srcOrd="0" destOrd="1" presId="urn:microsoft.com/office/officeart/2005/8/layout/vList5"/>
    <dgm:cxn modelId="{4961E3ED-7459-4C63-9185-69EB506AD91C}" srcId="{713AF55E-9C6D-D441-A89A-02D9E0C7B288}" destId="{E43CA8FA-BD73-4A0B-8F78-9E3EA4FBC214}" srcOrd="1" destOrd="0" parTransId="{DF3DFBB4-85DC-4CA1-8C61-E4569F24124B}" sibTransId="{86CA017D-9A90-4128-8410-F7A221557305}"/>
    <dgm:cxn modelId="{D1609B28-9B59-44B4-AEEE-183B81A1FAA1}" type="presOf" srcId="{3E941A9E-09B5-6442-AF9D-0A0904AE97D2}" destId="{26283512-3456-DE41-900D-94363E771E50}" srcOrd="0" destOrd="0" presId="urn:microsoft.com/office/officeart/2005/8/layout/vList5"/>
    <dgm:cxn modelId="{A4DA05C1-9055-42F1-8B1C-265F7A4BD4B0}" type="presOf" srcId="{46153083-3B3A-48FB-B064-C2AAD681390F}" destId="{9FCCDAF2-E6C9-0E4E-A6EC-6C4B8234016E}" srcOrd="0" destOrd="0" presId="urn:microsoft.com/office/officeart/2005/8/layout/vList5"/>
    <dgm:cxn modelId="{AA04A57A-4497-4EA9-B869-AFCA8CAC5C67}" srcId="{713AF55E-9C6D-D441-A89A-02D9E0C7B288}" destId="{8F8F42CD-1F39-47EA-928B-722C26B85897}" srcOrd="4" destOrd="0" parTransId="{F2021CC1-29C3-43C2-B7CF-003A352B3F69}" sibTransId="{0C9E895A-E5B8-4E31-9036-83079EC5352E}"/>
    <dgm:cxn modelId="{98AB88E3-8CF5-4B88-A495-8525E7EF6739}" type="presOf" srcId="{8F8F42CD-1F39-47EA-928B-722C26B85897}" destId="{9FCCDAF2-E6C9-0E4E-A6EC-6C4B8234016E}" srcOrd="0" destOrd="4" presId="urn:microsoft.com/office/officeart/2005/8/layout/vList5"/>
    <dgm:cxn modelId="{FBFBC6FB-DF2F-43C0-A563-A07D5FA31B8F}" type="presParOf" srcId="{26283512-3456-DE41-900D-94363E771E50}" destId="{A8621B2A-ED99-1D4D-A5F4-92AD7A6CA8C9}" srcOrd="0" destOrd="0" presId="urn:microsoft.com/office/officeart/2005/8/layout/vList5"/>
    <dgm:cxn modelId="{ECF104A3-297E-431C-91B9-FF49BD6E8522}" type="presParOf" srcId="{A8621B2A-ED99-1D4D-A5F4-92AD7A6CA8C9}" destId="{0DBC58E1-F2CA-F543-AC70-D90EF41E1E95}" srcOrd="0" destOrd="0" presId="urn:microsoft.com/office/officeart/2005/8/layout/vList5"/>
    <dgm:cxn modelId="{3C91372A-D6F5-495C-9214-84A1C95823F3}" type="presParOf" srcId="{A8621B2A-ED99-1D4D-A5F4-92AD7A6CA8C9}" destId="{9FCCDAF2-E6C9-0E4E-A6EC-6C4B8234016E}"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373E470C-02D1-4E44-97D4-788826E28C4B}" type="presOf" srcId="{3E941A9E-09B5-6442-AF9D-0A0904AE97D2}" destId="{26283512-3456-DE41-900D-94363E771E50}"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5_2" csCatId="accent5" phldr="1"/>
      <dgm:spPr/>
      <dgm:t>
        <a:bodyPr/>
        <a:lstStyle/>
        <a:p>
          <a:endParaRPr lang="en-US"/>
        </a:p>
      </dgm:t>
    </dgm:pt>
    <dgm:pt modelId="{C3EED017-F2DC-404D-9A9D-AB0A38D44748}">
      <dgm:prSet phldrT="[Text]" custT="1"/>
      <dgm:spPr>
        <a:noFill/>
      </dgm:spPr>
      <dgm:t>
        <a:bodyPr/>
        <a:lstStyle/>
        <a:p>
          <a:pPr algn="ctr"/>
          <a:r>
            <a:rPr lang="en-US" sz="2200" b="1" dirty="0" smtClean="0">
              <a:solidFill>
                <a:srgbClr val="000000"/>
              </a:solidFill>
            </a:rPr>
            <a:t>Election Expenditure above ceiling- a corrupt practice</a:t>
          </a:r>
        </a:p>
        <a:p>
          <a:pPr algn="ctr"/>
          <a:endParaRPr lang="en-US" sz="2200" b="1" dirty="0" smtClean="0">
            <a:solidFill>
              <a:srgbClr val="000000"/>
            </a:solidFill>
          </a:endParaRPr>
        </a:p>
        <a:p>
          <a:pPr algn="ctr"/>
          <a:r>
            <a:rPr lang="en-US" sz="2200" b="1" dirty="0" smtClean="0">
              <a:solidFill>
                <a:srgbClr val="000000"/>
              </a:solidFill>
            </a:rPr>
            <a:t> </a:t>
          </a:r>
          <a:endParaRPr lang="en-US" sz="2200" b="1" dirty="0">
            <a:solidFill>
              <a:srgbClr val="000000"/>
            </a:solidFill>
          </a:endParaRPr>
        </a:p>
      </dgm:t>
    </dgm:pt>
    <dgm:pt modelId="{FBD9EE13-3995-7246-8DF6-1699994B3E69}" type="parTrans" cxnId="{44AD423C-E82C-DE4E-9490-65EA8A09A9B5}">
      <dgm:prSet/>
      <dgm:spPr/>
      <dgm:t>
        <a:bodyPr/>
        <a:lstStyle/>
        <a:p>
          <a:endParaRPr lang="en-US"/>
        </a:p>
      </dgm:t>
    </dgm:pt>
    <dgm:pt modelId="{14269B41-8D71-9D4D-8773-C949FC7A5C81}" type="sibTrans" cxnId="{44AD423C-E82C-DE4E-9490-65EA8A09A9B5}">
      <dgm:prSet/>
      <dgm:spPr/>
      <dgm:t>
        <a:bodyPr/>
        <a:lstStyle/>
        <a:p>
          <a:endParaRPr lang="en-US"/>
        </a:p>
      </dgm:t>
    </dgm:pt>
    <dgm:pt modelId="{B51B194F-3273-4E9B-815D-EC9ED99CC727}">
      <dgm:prSet phldrT="[Text]" custT="1"/>
      <dgm:spPr>
        <a:noFill/>
      </dgm:spPr>
      <dgm:t>
        <a:bodyPr/>
        <a:lstStyle/>
        <a:p>
          <a:pPr algn="just"/>
          <a:r>
            <a:rPr lang="en-US" sz="2800" b="0" dirty="0" smtClean="0">
              <a:solidFill>
                <a:srgbClr val="000000"/>
              </a:solidFill>
            </a:rPr>
            <a:t>Any expense by candidate over and above the ceiling prescribed under rule 90 of C.E. Rules,1961</a:t>
          </a:r>
          <a:endParaRPr lang="en-US" sz="2800" b="0" dirty="0">
            <a:solidFill>
              <a:srgbClr val="000000"/>
            </a:solidFill>
          </a:endParaRPr>
        </a:p>
      </dgm:t>
    </dgm:pt>
    <dgm:pt modelId="{339CEC21-8272-41A6-AD60-1CE0BA5A74A1}" type="parTrans" cxnId="{D3D8BE39-2313-409C-BD05-A45E81267C38}">
      <dgm:prSet/>
      <dgm:spPr/>
      <dgm:t>
        <a:bodyPr/>
        <a:lstStyle/>
        <a:p>
          <a:endParaRPr lang="en-US"/>
        </a:p>
      </dgm:t>
    </dgm:pt>
    <dgm:pt modelId="{2324F6F4-9F74-4AC0-AC4F-CE9A41D04FFF}" type="sibTrans" cxnId="{D3D8BE39-2313-409C-BD05-A45E81267C38}">
      <dgm:prSet/>
      <dgm:spPr/>
      <dgm:t>
        <a:bodyPr/>
        <a:lstStyle/>
        <a:p>
          <a:endParaRPr lang="en-US"/>
        </a:p>
      </dgm:t>
    </dgm:pt>
    <dgm:pt modelId="{EAF03DDD-E468-49FD-8E71-15CE21CCCFDB}">
      <dgm:prSet phldrT="[Text]" custT="1"/>
      <dgm:spPr>
        <a:noFill/>
      </dgm:spPr>
      <dgm:t>
        <a:bodyPr/>
        <a:lstStyle/>
        <a:p>
          <a:pPr algn="just"/>
          <a:endParaRPr lang="en-US" sz="2000" b="0" dirty="0">
            <a:solidFill>
              <a:srgbClr val="000000"/>
            </a:solidFill>
          </a:endParaRPr>
        </a:p>
      </dgm:t>
    </dgm:pt>
    <dgm:pt modelId="{B625F5BB-67C6-4DA8-A95F-85EE24E869A7}" type="parTrans" cxnId="{CABC2B1B-AF39-4536-A6B8-29E13D17A854}">
      <dgm:prSet/>
      <dgm:spPr/>
      <dgm:t>
        <a:bodyPr/>
        <a:lstStyle/>
        <a:p>
          <a:endParaRPr lang="en-IN"/>
        </a:p>
      </dgm:t>
    </dgm:pt>
    <dgm:pt modelId="{7DB1F811-94C3-4574-8E81-913E74CB4BE3}" type="sibTrans" cxnId="{CABC2B1B-AF39-4536-A6B8-29E13D17A854}">
      <dgm:prSet/>
      <dgm:spPr/>
      <dgm:t>
        <a:bodyPr/>
        <a:lstStyle/>
        <a:p>
          <a:endParaRPr lang="en-IN"/>
        </a:p>
      </dgm:t>
    </dgm:pt>
    <dgm:pt modelId="{630E9159-C315-46D8-AD7B-AE9BD1D8E488}">
      <dgm:prSet phldrT="[Text]" custT="1"/>
      <dgm:spPr>
        <a:noFill/>
      </dgm:spPr>
      <dgm:t>
        <a:bodyPr/>
        <a:lstStyle/>
        <a:p>
          <a:pPr algn="l"/>
          <a:r>
            <a:rPr lang="en-US" sz="2800" b="0" dirty="0" smtClean="0">
              <a:solidFill>
                <a:srgbClr val="000000"/>
              </a:solidFill>
            </a:rPr>
            <a:t>Election petition against any winning candidate in High Court on the ground of incurring expenditure in excess of maximum ceiling.</a:t>
          </a:r>
          <a:endParaRPr lang="en-US" sz="2800" b="0" dirty="0">
            <a:solidFill>
              <a:srgbClr val="000000"/>
            </a:solidFill>
          </a:endParaRPr>
        </a:p>
      </dgm:t>
    </dgm:pt>
    <dgm:pt modelId="{15967ED1-686D-4FB8-BB14-5E47D2A83D82}" type="parTrans" cxnId="{46A97DAA-7C1D-4746-9A90-B012FF515B29}">
      <dgm:prSet/>
      <dgm:spPr/>
      <dgm:t>
        <a:bodyPr/>
        <a:lstStyle/>
        <a:p>
          <a:endParaRPr lang="en-IN"/>
        </a:p>
      </dgm:t>
    </dgm:pt>
    <dgm:pt modelId="{CC8A289A-BA76-4E96-A12F-7FC6AD5FD00F}" type="sibTrans" cxnId="{46A97DAA-7C1D-4746-9A90-B012FF515B29}">
      <dgm:prSet/>
      <dgm:spPr/>
      <dgm:t>
        <a:bodyPr/>
        <a:lstStyle/>
        <a:p>
          <a:endParaRPr lang="en-IN"/>
        </a:p>
      </dgm:t>
    </dgm:pt>
    <dgm:pt modelId="{C2BD489A-077F-4BC4-825A-8A137FAD129D}">
      <dgm:prSet phldrT="[Text]" custT="1"/>
      <dgm:spPr>
        <a:noFill/>
      </dgm:spPr>
      <dgm:t>
        <a:bodyPr/>
        <a:lstStyle/>
        <a:p>
          <a:pPr algn="just"/>
          <a:endParaRPr lang="en-US" sz="2800" b="0" dirty="0">
            <a:solidFill>
              <a:srgbClr val="000000"/>
            </a:solidFill>
          </a:endParaRPr>
        </a:p>
      </dgm:t>
    </dgm:pt>
    <dgm:pt modelId="{57FE015F-2657-464D-8956-B025462D1F22}" type="parTrans" cxnId="{A349E3C8-155B-4CD7-BCA5-60A9C89014CA}">
      <dgm:prSet/>
      <dgm:spPr/>
      <dgm:t>
        <a:bodyPr/>
        <a:lstStyle/>
        <a:p>
          <a:endParaRPr lang="en-IN"/>
        </a:p>
      </dgm:t>
    </dgm:pt>
    <dgm:pt modelId="{A9EEC446-C079-4836-98C9-D0D27C927F4C}" type="sibTrans" cxnId="{A349E3C8-155B-4CD7-BCA5-60A9C89014CA}">
      <dgm:prSet/>
      <dgm:spPr/>
      <dgm:t>
        <a:bodyPr/>
        <a:lstStyle/>
        <a:p>
          <a:endParaRPr lang="en-IN"/>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2F7983A0-F150-A54D-BF7E-1C0DAA4CC1F3}" type="pres">
      <dgm:prSet presAssocID="{C3EED017-F2DC-404D-9A9D-AB0A38D44748}" presName="linNode" presStyleCnt="0"/>
      <dgm:spPr/>
    </dgm:pt>
    <dgm:pt modelId="{26DF4DBB-FB2C-DF4A-AE96-E46F2505541E}" type="pres">
      <dgm:prSet presAssocID="{C3EED017-F2DC-404D-9A9D-AB0A38D44748}" presName="parentText" presStyleLbl="node1" presStyleIdx="0" presStyleCnt="1" custAng="0" custScaleX="86796" custScaleY="61932">
        <dgm:presLayoutVars>
          <dgm:chMax val="1"/>
          <dgm:bulletEnabled val="1"/>
        </dgm:presLayoutVars>
      </dgm:prSet>
      <dgm:spPr/>
      <dgm:t>
        <a:bodyPr/>
        <a:lstStyle/>
        <a:p>
          <a:endParaRPr lang="en-US"/>
        </a:p>
      </dgm:t>
    </dgm:pt>
    <dgm:pt modelId="{8A1D8D1D-F45F-3243-A18E-0650B4DF2C2C}" type="pres">
      <dgm:prSet presAssocID="{C3EED017-F2DC-404D-9A9D-AB0A38D44748}" presName="descendantText" presStyleLbl="alignAccFollowNode1" presStyleIdx="0" presStyleCnt="1" custScaleX="106031" custScaleY="125122" custLinFactNeighborX="-614" custLinFactNeighborY="-2176">
        <dgm:presLayoutVars>
          <dgm:bulletEnabled val="1"/>
        </dgm:presLayoutVars>
      </dgm:prSet>
      <dgm:spPr/>
      <dgm:t>
        <a:bodyPr/>
        <a:lstStyle/>
        <a:p>
          <a:endParaRPr lang="en-US"/>
        </a:p>
      </dgm:t>
    </dgm:pt>
  </dgm:ptLst>
  <dgm:cxnLst>
    <dgm:cxn modelId="{46A97DAA-7C1D-4746-9A90-B012FF515B29}" srcId="{C3EED017-F2DC-404D-9A9D-AB0A38D44748}" destId="{630E9159-C315-46D8-AD7B-AE9BD1D8E488}" srcOrd="2" destOrd="0" parTransId="{15967ED1-686D-4FB8-BB14-5E47D2A83D82}" sibTransId="{CC8A289A-BA76-4E96-A12F-7FC6AD5FD00F}"/>
    <dgm:cxn modelId="{1FFDEE3F-EF42-4F10-BE7E-FE60111E5720}" type="presOf" srcId="{EAF03DDD-E468-49FD-8E71-15CE21CCCFDB}" destId="{8A1D8D1D-F45F-3243-A18E-0650B4DF2C2C}" srcOrd="0" destOrd="3" presId="urn:microsoft.com/office/officeart/2005/8/layout/vList5"/>
    <dgm:cxn modelId="{F05E7FE8-FF52-4703-8D9B-0F6F71D3AD97}" type="presOf" srcId="{C2BD489A-077F-4BC4-825A-8A137FAD129D}" destId="{8A1D8D1D-F45F-3243-A18E-0650B4DF2C2C}" srcOrd="0" destOrd="1" presId="urn:microsoft.com/office/officeart/2005/8/layout/vList5"/>
    <dgm:cxn modelId="{A349E3C8-155B-4CD7-BCA5-60A9C89014CA}" srcId="{C3EED017-F2DC-404D-9A9D-AB0A38D44748}" destId="{C2BD489A-077F-4BC4-825A-8A137FAD129D}" srcOrd="1" destOrd="0" parTransId="{57FE015F-2657-464D-8956-B025462D1F22}" sibTransId="{A9EEC446-C079-4836-98C9-D0D27C927F4C}"/>
    <dgm:cxn modelId="{2DCC3750-E9D8-4D4C-9C4C-94EEE47C49CE}" type="presOf" srcId="{630E9159-C315-46D8-AD7B-AE9BD1D8E488}" destId="{8A1D8D1D-F45F-3243-A18E-0650B4DF2C2C}" srcOrd="0" destOrd="2" presId="urn:microsoft.com/office/officeart/2005/8/layout/vList5"/>
    <dgm:cxn modelId="{ABC19623-E057-4344-B62D-49044EF62FFF}" type="presOf" srcId="{3E941A9E-09B5-6442-AF9D-0A0904AE97D2}" destId="{26283512-3456-DE41-900D-94363E771E50}" srcOrd="0" destOrd="0" presId="urn:microsoft.com/office/officeart/2005/8/layout/vList5"/>
    <dgm:cxn modelId="{CABC2B1B-AF39-4536-A6B8-29E13D17A854}" srcId="{C3EED017-F2DC-404D-9A9D-AB0A38D44748}" destId="{EAF03DDD-E468-49FD-8E71-15CE21CCCFDB}" srcOrd="3" destOrd="0" parTransId="{B625F5BB-67C6-4DA8-A95F-85EE24E869A7}" sibTransId="{7DB1F811-94C3-4574-8E81-913E74CB4BE3}"/>
    <dgm:cxn modelId="{D3D8BE39-2313-409C-BD05-A45E81267C38}" srcId="{C3EED017-F2DC-404D-9A9D-AB0A38D44748}" destId="{B51B194F-3273-4E9B-815D-EC9ED99CC727}" srcOrd="0" destOrd="0" parTransId="{339CEC21-8272-41A6-AD60-1CE0BA5A74A1}" sibTransId="{2324F6F4-9F74-4AC0-AC4F-CE9A41D04FFF}"/>
    <dgm:cxn modelId="{0993FFE9-BED0-41B2-B7CC-A9D231CDA0F3}" type="presOf" srcId="{B51B194F-3273-4E9B-815D-EC9ED99CC727}" destId="{8A1D8D1D-F45F-3243-A18E-0650B4DF2C2C}" srcOrd="0" destOrd="0" presId="urn:microsoft.com/office/officeart/2005/8/layout/vList5"/>
    <dgm:cxn modelId="{44AD423C-E82C-DE4E-9490-65EA8A09A9B5}" srcId="{3E941A9E-09B5-6442-AF9D-0A0904AE97D2}" destId="{C3EED017-F2DC-404D-9A9D-AB0A38D44748}" srcOrd="0" destOrd="0" parTransId="{FBD9EE13-3995-7246-8DF6-1699994B3E69}" sibTransId="{14269B41-8D71-9D4D-8773-C949FC7A5C81}"/>
    <dgm:cxn modelId="{3333583A-5AD3-43E8-8BEA-CA1AFEA782F0}" type="presOf" srcId="{C3EED017-F2DC-404D-9A9D-AB0A38D44748}" destId="{26DF4DBB-FB2C-DF4A-AE96-E46F2505541E}" srcOrd="0" destOrd="0" presId="urn:microsoft.com/office/officeart/2005/8/layout/vList5"/>
    <dgm:cxn modelId="{5310ABFA-7A44-4DCE-94AF-581C222315C7}" type="presParOf" srcId="{26283512-3456-DE41-900D-94363E771E50}" destId="{2F7983A0-F150-A54D-BF7E-1C0DAA4CC1F3}" srcOrd="0" destOrd="0" presId="urn:microsoft.com/office/officeart/2005/8/layout/vList5"/>
    <dgm:cxn modelId="{FFDB35F4-DF20-4AE5-831B-83579745FFC7}" type="presParOf" srcId="{2F7983A0-F150-A54D-BF7E-1C0DAA4CC1F3}" destId="{26DF4DBB-FB2C-DF4A-AE96-E46F2505541E}" srcOrd="0" destOrd="0" presId="urn:microsoft.com/office/officeart/2005/8/layout/vList5"/>
    <dgm:cxn modelId="{9D0A9104-5A95-4BE3-9945-513CB4E46AFA}" type="presParOf" srcId="{2F7983A0-F150-A54D-BF7E-1C0DAA4CC1F3}" destId="{8A1D8D1D-F45F-3243-A18E-0650B4DF2C2C}"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587728ED-59BA-4293-ABEE-1AA6A96F6140}" type="presOf" srcId="{3E941A9E-09B5-6442-AF9D-0A0904AE97D2}" destId="{26283512-3456-DE41-900D-94363E771E50}"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5_2" csCatId="accent5" phldr="1"/>
      <dgm:spPr/>
      <dgm:t>
        <a:bodyPr/>
        <a:lstStyle/>
        <a:p>
          <a:endParaRPr lang="en-US"/>
        </a:p>
      </dgm:t>
    </dgm:pt>
    <dgm:pt modelId="{C3EED017-F2DC-404D-9A9D-AB0A38D44748}">
      <dgm:prSet phldrT="[Text]" custT="1"/>
      <dgm:spPr>
        <a:noFill/>
      </dgm:spPr>
      <dgm:t>
        <a:bodyPr/>
        <a:lstStyle/>
        <a:p>
          <a:r>
            <a:rPr lang="en-US" sz="2400" b="1" dirty="0" smtClean="0">
              <a:solidFill>
                <a:srgbClr val="000000"/>
              </a:solidFill>
            </a:rPr>
            <a:t>Sec 127A: Restrictions on the printing of pamphlets, posters, etc.</a:t>
          </a:r>
        </a:p>
        <a:p>
          <a:r>
            <a:rPr lang="en-US" sz="2200" b="1" dirty="0" smtClean="0">
              <a:solidFill>
                <a:srgbClr val="000000"/>
              </a:solidFill>
            </a:rPr>
            <a:t> </a:t>
          </a:r>
          <a:endParaRPr lang="en-US" sz="2200" b="1" dirty="0">
            <a:solidFill>
              <a:srgbClr val="000000"/>
            </a:solidFill>
          </a:endParaRPr>
        </a:p>
      </dgm:t>
    </dgm:pt>
    <dgm:pt modelId="{FBD9EE13-3995-7246-8DF6-1699994B3E69}" type="parTrans" cxnId="{44AD423C-E82C-DE4E-9490-65EA8A09A9B5}">
      <dgm:prSet/>
      <dgm:spPr/>
      <dgm:t>
        <a:bodyPr/>
        <a:lstStyle/>
        <a:p>
          <a:endParaRPr lang="en-US"/>
        </a:p>
      </dgm:t>
    </dgm:pt>
    <dgm:pt modelId="{14269B41-8D71-9D4D-8773-C949FC7A5C81}" type="sibTrans" cxnId="{44AD423C-E82C-DE4E-9490-65EA8A09A9B5}">
      <dgm:prSet/>
      <dgm:spPr/>
      <dgm:t>
        <a:bodyPr/>
        <a:lstStyle/>
        <a:p>
          <a:endParaRPr lang="en-US"/>
        </a:p>
      </dgm:t>
    </dgm:pt>
    <dgm:pt modelId="{B51B194F-3273-4E9B-815D-EC9ED99CC727}">
      <dgm:prSet phldrT="[Text]" custT="1"/>
      <dgm:spPr>
        <a:noFill/>
      </dgm:spPr>
      <dgm:t>
        <a:bodyPr/>
        <a:lstStyle/>
        <a:p>
          <a:pPr algn="just"/>
          <a:r>
            <a:rPr lang="en-US" sz="2400" b="0" dirty="0" smtClean="0">
              <a:solidFill>
                <a:srgbClr val="000000"/>
              </a:solidFill>
            </a:rPr>
            <a:t>The following acts amount to an electoral offence:</a:t>
          </a:r>
          <a:endParaRPr lang="en-US" sz="2400" b="0" dirty="0">
            <a:solidFill>
              <a:srgbClr val="000000"/>
            </a:solidFill>
          </a:endParaRPr>
        </a:p>
      </dgm:t>
    </dgm:pt>
    <dgm:pt modelId="{339CEC21-8272-41A6-AD60-1CE0BA5A74A1}" type="parTrans" cxnId="{D3D8BE39-2313-409C-BD05-A45E81267C38}">
      <dgm:prSet/>
      <dgm:spPr/>
      <dgm:t>
        <a:bodyPr/>
        <a:lstStyle/>
        <a:p>
          <a:endParaRPr lang="en-US"/>
        </a:p>
      </dgm:t>
    </dgm:pt>
    <dgm:pt modelId="{2324F6F4-9F74-4AC0-AC4F-CE9A41D04FFF}" type="sibTrans" cxnId="{D3D8BE39-2313-409C-BD05-A45E81267C38}">
      <dgm:prSet/>
      <dgm:spPr/>
      <dgm:t>
        <a:bodyPr/>
        <a:lstStyle/>
        <a:p>
          <a:endParaRPr lang="en-US"/>
        </a:p>
      </dgm:t>
    </dgm:pt>
    <dgm:pt modelId="{2FB55C94-C6FA-405C-B32E-154A366F5172}">
      <dgm:prSet phldrT="[Text]" custT="1"/>
      <dgm:spPr>
        <a:noFill/>
      </dgm:spPr>
      <dgm:t>
        <a:bodyPr/>
        <a:lstStyle/>
        <a:p>
          <a:pPr algn="just"/>
          <a:r>
            <a:rPr lang="en-US" sz="2400" b="0" dirty="0" smtClean="0">
              <a:solidFill>
                <a:srgbClr val="000000"/>
              </a:solidFill>
            </a:rPr>
            <a:t>Imprisonment upto 6 months or fine  up to Rs. 2000  or both </a:t>
          </a:r>
          <a:endParaRPr lang="en-US" sz="2400" b="0" dirty="0">
            <a:solidFill>
              <a:srgbClr val="000000"/>
            </a:solidFill>
          </a:endParaRPr>
        </a:p>
      </dgm:t>
    </dgm:pt>
    <dgm:pt modelId="{12B252EE-232C-4B6B-A5E0-8E4612FCC687}" type="parTrans" cxnId="{246A9B7C-270D-4459-A242-DD2D5D34BFE0}">
      <dgm:prSet/>
      <dgm:spPr/>
      <dgm:t>
        <a:bodyPr/>
        <a:lstStyle/>
        <a:p>
          <a:endParaRPr lang="en-US"/>
        </a:p>
      </dgm:t>
    </dgm:pt>
    <dgm:pt modelId="{19C17363-C7A2-48B5-8DF0-13578AFA3FB7}" type="sibTrans" cxnId="{246A9B7C-270D-4459-A242-DD2D5D34BFE0}">
      <dgm:prSet/>
      <dgm:spPr/>
      <dgm:t>
        <a:bodyPr/>
        <a:lstStyle/>
        <a:p>
          <a:endParaRPr lang="en-US"/>
        </a:p>
      </dgm:t>
    </dgm:pt>
    <dgm:pt modelId="{219207E6-8B81-4D7F-8C57-1020766365C0}">
      <dgm:prSet phldrT="[Text]" custT="1"/>
      <dgm:spPr>
        <a:noFill/>
      </dgm:spPr>
      <dgm:t>
        <a:bodyPr/>
        <a:lstStyle/>
        <a:p>
          <a:pPr algn="just"/>
          <a:r>
            <a:rPr lang="en-US" sz="2400" b="0" dirty="0" smtClean="0">
              <a:solidFill>
                <a:srgbClr val="000000"/>
              </a:solidFill>
            </a:rPr>
            <a:t>Declaration as to the identity of the publisher is to be sent to the printer signed by publisher and attested by 2 persons personally known to him</a:t>
          </a:r>
          <a:endParaRPr lang="en-US" sz="2400" b="0" dirty="0">
            <a:solidFill>
              <a:srgbClr val="000000"/>
            </a:solidFill>
          </a:endParaRPr>
        </a:p>
      </dgm:t>
    </dgm:pt>
    <dgm:pt modelId="{9E54791D-886C-4B65-9F5C-4FABC225EEC4}" type="parTrans" cxnId="{BE456B2C-4556-448E-8092-B752955A2833}">
      <dgm:prSet/>
      <dgm:spPr/>
      <dgm:t>
        <a:bodyPr/>
        <a:lstStyle/>
        <a:p>
          <a:endParaRPr lang="en-US"/>
        </a:p>
      </dgm:t>
    </dgm:pt>
    <dgm:pt modelId="{5B79724C-2F69-45C5-8E4E-6E6D4478E300}" type="sibTrans" cxnId="{BE456B2C-4556-448E-8092-B752955A2833}">
      <dgm:prSet/>
      <dgm:spPr/>
      <dgm:t>
        <a:bodyPr/>
        <a:lstStyle/>
        <a:p>
          <a:endParaRPr lang="en-US"/>
        </a:p>
      </dgm:t>
    </dgm:pt>
    <dgm:pt modelId="{81786E92-EF55-4658-A0C0-31DC0C6D517F}">
      <dgm:prSet phldrT="[Text]" custT="1"/>
      <dgm:spPr>
        <a:noFill/>
      </dgm:spPr>
      <dgm:t>
        <a:bodyPr/>
        <a:lstStyle/>
        <a:p>
          <a:pPr algn="just"/>
          <a:r>
            <a:rPr lang="en-US" sz="2400" b="0" dirty="0" smtClean="0">
              <a:solidFill>
                <a:srgbClr val="000000"/>
              </a:solidFill>
            </a:rPr>
            <a:t>Copy of the declaration and the document should be sent by the printer to the CEO/District Magistrate as per location</a:t>
          </a:r>
          <a:endParaRPr lang="en-US" sz="2400" b="0" dirty="0">
            <a:solidFill>
              <a:srgbClr val="000000"/>
            </a:solidFill>
          </a:endParaRPr>
        </a:p>
      </dgm:t>
    </dgm:pt>
    <dgm:pt modelId="{9335F16B-4261-46A0-913A-5AAA4B3A9769}" type="parTrans" cxnId="{831BB044-6FC4-457C-8B74-2C4F6E293773}">
      <dgm:prSet/>
      <dgm:spPr/>
      <dgm:t>
        <a:bodyPr/>
        <a:lstStyle/>
        <a:p>
          <a:endParaRPr lang="en-US"/>
        </a:p>
      </dgm:t>
    </dgm:pt>
    <dgm:pt modelId="{6BF2895A-9F02-4E09-99F6-D848BF77AE44}" type="sibTrans" cxnId="{831BB044-6FC4-457C-8B74-2C4F6E293773}">
      <dgm:prSet/>
      <dgm:spPr/>
      <dgm:t>
        <a:bodyPr/>
        <a:lstStyle/>
        <a:p>
          <a:endParaRPr lang="en-US"/>
        </a:p>
      </dgm:t>
    </dgm:pt>
    <dgm:pt modelId="{44E10209-F637-464E-98AA-CE12B6DF16F4}">
      <dgm:prSet phldrT="[Text]" custT="1"/>
      <dgm:spPr>
        <a:noFill/>
      </dgm:spPr>
      <dgm:t>
        <a:bodyPr/>
        <a:lstStyle/>
        <a:p>
          <a:pPr algn="just"/>
          <a:r>
            <a:rPr lang="en-US" sz="2400" b="0" dirty="0" smtClean="0">
              <a:solidFill>
                <a:srgbClr val="000000"/>
              </a:solidFill>
            </a:rPr>
            <a:t>Election pamphlet/poster which does not bear the name &amp; addresses of the printer /publisher</a:t>
          </a:r>
          <a:endParaRPr lang="en-US" sz="2400" b="0" dirty="0">
            <a:solidFill>
              <a:srgbClr val="000000"/>
            </a:solidFill>
          </a:endParaRPr>
        </a:p>
      </dgm:t>
    </dgm:pt>
    <dgm:pt modelId="{04D71C44-5CA6-403B-AB23-3125EAB6AEE0}" type="parTrans" cxnId="{7E444C12-0723-4A92-BCD4-6B0AFB7B1AC2}">
      <dgm:prSet/>
      <dgm:spPr/>
      <dgm:t>
        <a:bodyPr/>
        <a:lstStyle/>
        <a:p>
          <a:endParaRPr lang="en-US"/>
        </a:p>
      </dgm:t>
    </dgm:pt>
    <dgm:pt modelId="{70300FB4-8EE3-488E-AAD2-F8AF8FEB0EE3}" type="sibTrans" cxnId="{7E444C12-0723-4A92-BCD4-6B0AFB7B1AC2}">
      <dgm:prSet/>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2F7983A0-F150-A54D-BF7E-1C0DAA4CC1F3}" type="pres">
      <dgm:prSet presAssocID="{C3EED017-F2DC-404D-9A9D-AB0A38D44748}" presName="linNode" presStyleCnt="0"/>
      <dgm:spPr/>
    </dgm:pt>
    <dgm:pt modelId="{26DF4DBB-FB2C-DF4A-AE96-E46F2505541E}" type="pres">
      <dgm:prSet presAssocID="{C3EED017-F2DC-404D-9A9D-AB0A38D44748}" presName="parentText" presStyleLbl="node1" presStyleIdx="0" presStyleCnt="1" custScaleX="91282" custScaleY="73690">
        <dgm:presLayoutVars>
          <dgm:chMax val="1"/>
          <dgm:bulletEnabled val="1"/>
        </dgm:presLayoutVars>
      </dgm:prSet>
      <dgm:spPr/>
      <dgm:t>
        <a:bodyPr/>
        <a:lstStyle/>
        <a:p>
          <a:endParaRPr lang="en-US"/>
        </a:p>
      </dgm:t>
    </dgm:pt>
    <dgm:pt modelId="{8A1D8D1D-F45F-3243-A18E-0650B4DF2C2C}" type="pres">
      <dgm:prSet presAssocID="{C3EED017-F2DC-404D-9A9D-AB0A38D44748}" presName="descendantText" presStyleLbl="alignAccFollowNode1" presStyleIdx="0" presStyleCnt="1" custScaleX="156243" custScaleY="125122" custLinFactNeighborX="-2054" custLinFactNeighborY="-9053">
        <dgm:presLayoutVars>
          <dgm:bulletEnabled val="1"/>
        </dgm:presLayoutVars>
      </dgm:prSet>
      <dgm:spPr/>
      <dgm:t>
        <a:bodyPr/>
        <a:lstStyle/>
        <a:p>
          <a:endParaRPr lang="en-US"/>
        </a:p>
      </dgm:t>
    </dgm:pt>
  </dgm:ptLst>
  <dgm:cxnLst>
    <dgm:cxn modelId="{7E444C12-0723-4A92-BCD4-6B0AFB7B1AC2}" srcId="{C3EED017-F2DC-404D-9A9D-AB0A38D44748}" destId="{44E10209-F637-464E-98AA-CE12B6DF16F4}" srcOrd="1" destOrd="0" parTransId="{04D71C44-5CA6-403B-AB23-3125EAB6AEE0}" sibTransId="{70300FB4-8EE3-488E-AAD2-F8AF8FEB0EE3}"/>
    <dgm:cxn modelId="{831BB044-6FC4-457C-8B74-2C4F6E293773}" srcId="{C3EED017-F2DC-404D-9A9D-AB0A38D44748}" destId="{81786E92-EF55-4658-A0C0-31DC0C6D517F}" srcOrd="3" destOrd="0" parTransId="{9335F16B-4261-46A0-913A-5AAA4B3A9769}" sibTransId="{6BF2895A-9F02-4E09-99F6-D848BF77AE44}"/>
    <dgm:cxn modelId="{4B7D388B-42DB-4E77-86EA-B04B9A5E222F}" type="presOf" srcId="{219207E6-8B81-4D7F-8C57-1020766365C0}" destId="{8A1D8D1D-F45F-3243-A18E-0650B4DF2C2C}" srcOrd="0" destOrd="2" presId="urn:microsoft.com/office/officeart/2005/8/layout/vList5"/>
    <dgm:cxn modelId="{2A10CD5C-B14F-4B23-94AD-4B689C1768BC}" type="presOf" srcId="{2FB55C94-C6FA-405C-B32E-154A366F5172}" destId="{8A1D8D1D-F45F-3243-A18E-0650B4DF2C2C}" srcOrd="0" destOrd="4" presId="urn:microsoft.com/office/officeart/2005/8/layout/vList5"/>
    <dgm:cxn modelId="{246A9B7C-270D-4459-A242-DD2D5D34BFE0}" srcId="{C3EED017-F2DC-404D-9A9D-AB0A38D44748}" destId="{2FB55C94-C6FA-405C-B32E-154A366F5172}" srcOrd="4" destOrd="0" parTransId="{12B252EE-232C-4B6B-A5E0-8E4612FCC687}" sibTransId="{19C17363-C7A2-48B5-8DF0-13578AFA3FB7}"/>
    <dgm:cxn modelId="{D3D8BE39-2313-409C-BD05-A45E81267C38}" srcId="{C3EED017-F2DC-404D-9A9D-AB0A38D44748}" destId="{B51B194F-3273-4E9B-815D-EC9ED99CC727}" srcOrd="0" destOrd="0" parTransId="{339CEC21-8272-41A6-AD60-1CE0BA5A74A1}" sibTransId="{2324F6F4-9F74-4AC0-AC4F-CE9A41D04FFF}"/>
    <dgm:cxn modelId="{E75BE574-CE96-449C-8E3A-58B9D6805792}" type="presOf" srcId="{B51B194F-3273-4E9B-815D-EC9ED99CC727}" destId="{8A1D8D1D-F45F-3243-A18E-0650B4DF2C2C}" srcOrd="0" destOrd="0" presId="urn:microsoft.com/office/officeart/2005/8/layout/vList5"/>
    <dgm:cxn modelId="{92F45864-C7ED-4388-9991-335B8EEF7234}" type="presOf" srcId="{3E941A9E-09B5-6442-AF9D-0A0904AE97D2}" destId="{26283512-3456-DE41-900D-94363E771E50}" srcOrd="0" destOrd="0" presId="urn:microsoft.com/office/officeart/2005/8/layout/vList5"/>
    <dgm:cxn modelId="{D48C50DE-FCE3-4754-AEEA-ADB848B9E3C7}" type="presOf" srcId="{C3EED017-F2DC-404D-9A9D-AB0A38D44748}" destId="{26DF4DBB-FB2C-DF4A-AE96-E46F2505541E}" srcOrd="0" destOrd="0" presId="urn:microsoft.com/office/officeart/2005/8/layout/vList5"/>
    <dgm:cxn modelId="{44AD423C-E82C-DE4E-9490-65EA8A09A9B5}" srcId="{3E941A9E-09B5-6442-AF9D-0A0904AE97D2}" destId="{C3EED017-F2DC-404D-9A9D-AB0A38D44748}" srcOrd="0" destOrd="0" parTransId="{FBD9EE13-3995-7246-8DF6-1699994B3E69}" sibTransId="{14269B41-8D71-9D4D-8773-C949FC7A5C81}"/>
    <dgm:cxn modelId="{5B419ECE-0D5A-4CB3-810E-9946CC1EC71F}" type="presOf" srcId="{81786E92-EF55-4658-A0C0-31DC0C6D517F}" destId="{8A1D8D1D-F45F-3243-A18E-0650B4DF2C2C}" srcOrd="0" destOrd="3" presId="urn:microsoft.com/office/officeart/2005/8/layout/vList5"/>
    <dgm:cxn modelId="{00BD570C-0681-4E48-8C04-A47EA09E5A98}" type="presOf" srcId="{44E10209-F637-464E-98AA-CE12B6DF16F4}" destId="{8A1D8D1D-F45F-3243-A18E-0650B4DF2C2C}" srcOrd="0" destOrd="1" presId="urn:microsoft.com/office/officeart/2005/8/layout/vList5"/>
    <dgm:cxn modelId="{BE456B2C-4556-448E-8092-B752955A2833}" srcId="{C3EED017-F2DC-404D-9A9D-AB0A38D44748}" destId="{219207E6-8B81-4D7F-8C57-1020766365C0}" srcOrd="2" destOrd="0" parTransId="{9E54791D-886C-4B65-9F5C-4FABC225EEC4}" sibTransId="{5B79724C-2F69-45C5-8E4E-6E6D4478E300}"/>
    <dgm:cxn modelId="{98F3C16A-6A3C-4935-A101-39D637ED9E64}" type="presParOf" srcId="{26283512-3456-DE41-900D-94363E771E50}" destId="{2F7983A0-F150-A54D-BF7E-1C0DAA4CC1F3}" srcOrd="0" destOrd="0" presId="urn:microsoft.com/office/officeart/2005/8/layout/vList5"/>
    <dgm:cxn modelId="{29A651E5-95DB-4693-A1AF-66D6EF8E2BC5}" type="presParOf" srcId="{2F7983A0-F150-A54D-BF7E-1C0DAA4CC1F3}" destId="{26DF4DBB-FB2C-DF4A-AE96-E46F2505541E}" srcOrd="0" destOrd="0" presId="urn:microsoft.com/office/officeart/2005/8/layout/vList5"/>
    <dgm:cxn modelId="{DFA77DBA-0172-4904-BA02-319C5B625A13}" type="presParOf" srcId="{2F7983A0-F150-A54D-BF7E-1C0DAA4CC1F3}" destId="{8A1D8D1D-F45F-3243-A18E-0650B4DF2C2C}"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F2D030-99A2-0B40-BA85-AACD1C274FF6}"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en-US"/>
        </a:p>
      </dgm:t>
    </dgm:pt>
    <dgm:pt modelId="{55D964FD-1822-2341-B2F6-6982FB77A4A2}">
      <dgm:prSet custT="1"/>
      <dgm:spPr>
        <a:noFill/>
      </dgm:spPr>
      <dgm:t>
        <a:bodyPr/>
        <a:lstStyle/>
        <a:p>
          <a:pPr rtl="0"/>
          <a:endParaRPr lang="en-US" sz="2000" b="1" dirty="0">
            <a:solidFill>
              <a:srgbClr val="000000"/>
            </a:solidFill>
          </a:endParaRPr>
        </a:p>
      </dgm:t>
    </dgm:pt>
    <dgm:pt modelId="{084D3961-1E43-4D47-A170-41EA69DFB0ED}" type="parTrans" cxnId="{010006A6-1A56-3C46-BA59-A05FF32C79CF}">
      <dgm:prSet/>
      <dgm:spPr/>
      <dgm:t>
        <a:bodyPr/>
        <a:lstStyle/>
        <a:p>
          <a:endParaRPr lang="en-US" sz="2000">
            <a:solidFill>
              <a:srgbClr val="000000"/>
            </a:solidFill>
          </a:endParaRPr>
        </a:p>
      </dgm:t>
    </dgm:pt>
    <dgm:pt modelId="{69AD7D50-CA81-0C48-AFA7-94D152BF3AA4}" type="sibTrans" cxnId="{010006A6-1A56-3C46-BA59-A05FF32C79CF}">
      <dgm:prSet/>
      <dgm:spPr/>
      <dgm:t>
        <a:bodyPr/>
        <a:lstStyle/>
        <a:p>
          <a:endParaRPr lang="en-US" sz="2000">
            <a:solidFill>
              <a:srgbClr val="000000"/>
            </a:solidFill>
          </a:endParaRPr>
        </a:p>
      </dgm:t>
    </dgm:pt>
    <dgm:pt modelId="{3DCB4079-FA2C-634B-AD0F-8AFB07CD9BCF}">
      <dgm:prSet custT="1"/>
      <dgm:spPr>
        <a:noFill/>
        <a:ln>
          <a:solidFill>
            <a:schemeClr val="tx1"/>
          </a:solidFill>
        </a:ln>
      </dgm:spPr>
      <dgm:t>
        <a:bodyPr/>
        <a:lstStyle/>
        <a:p>
          <a:pPr algn="l" rtl="0"/>
          <a:r>
            <a:rPr lang="en-US" sz="2000" b="1" u="none" dirty="0" smtClean="0">
              <a:solidFill>
                <a:srgbClr val="000000"/>
              </a:solidFill>
            </a:rPr>
            <a:t>171 B – Bribery</a:t>
          </a:r>
          <a:endParaRPr lang="en-US" sz="2000" u="none" dirty="0">
            <a:solidFill>
              <a:srgbClr val="000000"/>
            </a:solidFill>
          </a:endParaRPr>
        </a:p>
      </dgm:t>
    </dgm:pt>
    <dgm:pt modelId="{F64C1701-4CAB-7F4B-977B-47C745964B9E}" type="parTrans" cxnId="{B7119462-B0C3-284B-AA60-8C57316EFA83}">
      <dgm:prSet/>
      <dgm:spPr/>
      <dgm:t>
        <a:bodyPr/>
        <a:lstStyle/>
        <a:p>
          <a:endParaRPr lang="en-US" sz="2000">
            <a:solidFill>
              <a:srgbClr val="000000"/>
            </a:solidFill>
          </a:endParaRPr>
        </a:p>
      </dgm:t>
    </dgm:pt>
    <dgm:pt modelId="{81B19F9F-2214-D54F-B253-4E22F562371E}" type="sibTrans" cxnId="{B7119462-B0C3-284B-AA60-8C57316EFA83}">
      <dgm:prSet/>
      <dgm:spPr/>
      <dgm:t>
        <a:bodyPr/>
        <a:lstStyle/>
        <a:p>
          <a:endParaRPr lang="en-US" sz="2000">
            <a:solidFill>
              <a:srgbClr val="000000"/>
            </a:solidFill>
          </a:endParaRPr>
        </a:p>
      </dgm:t>
    </dgm:pt>
    <dgm:pt modelId="{64C1F3DC-6A14-3740-A9DA-DDC62D4A50C0}">
      <dgm:prSet custT="1"/>
      <dgm:spPr>
        <a:noFill/>
      </dgm:spPr>
      <dgm:t>
        <a:bodyPr/>
        <a:lstStyle/>
        <a:p>
          <a:pPr algn="just" rtl="0"/>
          <a:r>
            <a:rPr lang="en-US" sz="2400" dirty="0" smtClean="0">
              <a:solidFill>
                <a:srgbClr val="000000"/>
              </a:solidFill>
            </a:rPr>
            <a:t>Gratification – Offering gratification, </a:t>
          </a:r>
          <a:r>
            <a:rPr lang="en-US" sz="2400" b="1" dirty="0" smtClean="0">
              <a:solidFill>
                <a:srgbClr val="000000"/>
              </a:solidFill>
            </a:rPr>
            <a:t>agreeing</a:t>
          </a:r>
          <a:r>
            <a:rPr lang="en-US" sz="2400" dirty="0" smtClean="0">
              <a:solidFill>
                <a:srgbClr val="000000"/>
              </a:solidFill>
            </a:rPr>
            <a:t> to give gratification, </a:t>
          </a:r>
          <a:r>
            <a:rPr lang="en-US" sz="2400" b="1" dirty="0" smtClean="0">
              <a:solidFill>
                <a:srgbClr val="000000"/>
              </a:solidFill>
            </a:rPr>
            <a:t>attempting</a:t>
          </a:r>
          <a:r>
            <a:rPr lang="en-US" sz="2400" dirty="0" smtClean="0">
              <a:solidFill>
                <a:srgbClr val="000000"/>
              </a:solidFill>
            </a:rPr>
            <a:t> to procure gratification for doing an act against one’s will shall be deemed as giving gratification.</a:t>
          </a:r>
          <a:endParaRPr lang="en-US" sz="2400" dirty="0">
            <a:solidFill>
              <a:srgbClr val="000000"/>
            </a:solidFill>
          </a:endParaRPr>
        </a:p>
      </dgm:t>
    </dgm:pt>
    <dgm:pt modelId="{CDF84429-95C3-F34F-9155-69A0CD997DE5}" type="parTrans" cxnId="{D0918824-FECA-904E-A2FA-7385D38F663E}">
      <dgm:prSet/>
      <dgm:spPr/>
      <dgm:t>
        <a:bodyPr/>
        <a:lstStyle/>
        <a:p>
          <a:endParaRPr lang="en-US" sz="2000">
            <a:solidFill>
              <a:srgbClr val="000000"/>
            </a:solidFill>
          </a:endParaRPr>
        </a:p>
      </dgm:t>
    </dgm:pt>
    <dgm:pt modelId="{AA554AB8-8EBE-1946-8330-7E4F46FDE6A9}" type="sibTrans" cxnId="{D0918824-FECA-904E-A2FA-7385D38F663E}">
      <dgm:prSet/>
      <dgm:spPr/>
      <dgm:t>
        <a:bodyPr/>
        <a:lstStyle/>
        <a:p>
          <a:endParaRPr lang="en-US" sz="2000">
            <a:solidFill>
              <a:srgbClr val="000000"/>
            </a:solidFill>
          </a:endParaRPr>
        </a:p>
      </dgm:t>
    </dgm:pt>
    <dgm:pt modelId="{10C10F68-1A28-AC4C-B9CD-89B93AE9DF1A}">
      <dgm:prSet custT="1"/>
      <dgm:spPr>
        <a:solidFill>
          <a:schemeClr val="bg1"/>
        </a:solidFill>
        <a:ln>
          <a:solidFill>
            <a:schemeClr val="tx1"/>
          </a:solidFill>
        </a:ln>
      </dgm:spPr>
      <dgm:t>
        <a:bodyPr/>
        <a:lstStyle/>
        <a:p>
          <a:pPr algn="l" rtl="0"/>
          <a:r>
            <a:rPr lang="en-US" sz="2000" b="1" u="none" dirty="0" smtClean="0">
              <a:solidFill>
                <a:srgbClr val="000000"/>
              </a:solidFill>
            </a:rPr>
            <a:t>171 E –Punishment for bribery</a:t>
          </a:r>
          <a:endParaRPr lang="en-US" sz="2000" u="none" dirty="0">
            <a:solidFill>
              <a:srgbClr val="000000"/>
            </a:solidFill>
          </a:endParaRPr>
        </a:p>
      </dgm:t>
    </dgm:pt>
    <dgm:pt modelId="{70D8464D-6A71-8949-A56E-EA6F6FDD5F45}" type="parTrans" cxnId="{78AB6ABD-DFCB-3641-9586-F072C6FE45E0}">
      <dgm:prSet/>
      <dgm:spPr/>
      <dgm:t>
        <a:bodyPr/>
        <a:lstStyle/>
        <a:p>
          <a:endParaRPr lang="en-US" sz="2000">
            <a:solidFill>
              <a:srgbClr val="000000"/>
            </a:solidFill>
          </a:endParaRPr>
        </a:p>
      </dgm:t>
    </dgm:pt>
    <dgm:pt modelId="{A8D0722B-13DA-A945-88C6-F208F5B6C34C}" type="sibTrans" cxnId="{78AB6ABD-DFCB-3641-9586-F072C6FE45E0}">
      <dgm:prSet/>
      <dgm:spPr/>
      <dgm:t>
        <a:bodyPr/>
        <a:lstStyle/>
        <a:p>
          <a:endParaRPr lang="en-US" sz="2000">
            <a:solidFill>
              <a:srgbClr val="000000"/>
            </a:solidFill>
          </a:endParaRPr>
        </a:p>
      </dgm:t>
    </dgm:pt>
    <dgm:pt modelId="{25394A34-CEEE-414E-9892-B81819F469BF}">
      <dgm:prSet custT="1"/>
      <dgm:spPr>
        <a:noFill/>
        <a:ln>
          <a:solidFill>
            <a:schemeClr val="tx1"/>
          </a:solidFill>
        </a:ln>
      </dgm:spPr>
      <dgm:t>
        <a:bodyPr/>
        <a:lstStyle/>
        <a:p>
          <a:pPr algn="l" rtl="0"/>
          <a:r>
            <a:rPr lang="en-US" sz="2000" b="1" u="none" dirty="0" smtClean="0">
              <a:solidFill>
                <a:srgbClr val="000000"/>
              </a:solidFill>
            </a:rPr>
            <a:t>171 C – Undue influence at elections</a:t>
          </a:r>
          <a:endParaRPr lang="en-US" sz="2000" u="none" dirty="0">
            <a:solidFill>
              <a:srgbClr val="000000"/>
            </a:solidFill>
          </a:endParaRPr>
        </a:p>
      </dgm:t>
    </dgm:pt>
    <dgm:pt modelId="{30833B41-F333-5243-B986-7005ACD664C1}" type="parTrans" cxnId="{21F8AC46-CDC0-6E4C-9A96-A6EFF9A610D3}">
      <dgm:prSet/>
      <dgm:spPr/>
      <dgm:t>
        <a:bodyPr/>
        <a:lstStyle/>
        <a:p>
          <a:endParaRPr lang="en-US" sz="2000">
            <a:solidFill>
              <a:srgbClr val="000000"/>
            </a:solidFill>
          </a:endParaRPr>
        </a:p>
      </dgm:t>
    </dgm:pt>
    <dgm:pt modelId="{FB3973C0-38B3-BE4D-9279-A40D3B5AB97D}" type="sibTrans" cxnId="{21F8AC46-CDC0-6E4C-9A96-A6EFF9A610D3}">
      <dgm:prSet/>
      <dgm:spPr/>
      <dgm:t>
        <a:bodyPr/>
        <a:lstStyle/>
        <a:p>
          <a:endParaRPr lang="en-US" sz="2000">
            <a:solidFill>
              <a:srgbClr val="000000"/>
            </a:solidFill>
          </a:endParaRPr>
        </a:p>
      </dgm:t>
    </dgm:pt>
    <dgm:pt modelId="{A8E82764-E55E-5C48-99DC-32CE99A4AA95}">
      <dgm:prSet custT="1"/>
      <dgm:spPr>
        <a:noFill/>
        <a:ln>
          <a:solidFill>
            <a:schemeClr val="tx1"/>
          </a:solidFill>
        </a:ln>
      </dgm:spPr>
      <dgm:t>
        <a:bodyPr/>
        <a:lstStyle/>
        <a:p>
          <a:pPr rtl="0"/>
          <a:r>
            <a:rPr lang="en-US" sz="2000" b="1" u="none" dirty="0" smtClean="0">
              <a:solidFill>
                <a:srgbClr val="000000"/>
              </a:solidFill>
            </a:rPr>
            <a:t>171 F – </a:t>
          </a:r>
          <a:r>
            <a:rPr lang="en-US" sz="1600" b="1" u="none" dirty="0" smtClean="0">
              <a:solidFill>
                <a:srgbClr val="000000"/>
              </a:solidFill>
            </a:rPr>
            <a:t>Punishment for undue influence at elections</a:t>
          </a:r>
          <a:endParaRPr lang="en-US" sz="1600" u="none" dirty="0">
            <a:solidFill>
              <a:srgbClr val="000000"/>
            </a:solidFill>
          </a:endParaRPr>
        </a:p>
      </dgm:t>
    </dgm:pt>
    <dgm:pt modelId="{B6F2BBFB-C54C-8B4F-9AEC-50CCA3AEF245}" type="parTrans" cxnId="{65327FC6-53BE-F749-BBFA-AA55C31E50DA}">
      <dgm:prSet/>
      <dgm:spPr/>
      <dgm:t>
        <a:bodyPr/>
        <a:lstStyle/>
        <a:p>
          <a:endParaRPr lang="en-US" sz="2000">
            <a:solidFill>
              <a:srgbClr val="000000"/>
            </a:solidFill>
          </a:endParaRPr>
        </a:p>
      </dgm:t>
    </dgm:pt>
    <dgm:pt modelId="{AC3EAD49-2335-BE4B-B496-24F67F782A89}" type="sibTrans" cxnId="{65327FC6-53BE-F749-BBFA-AA55C31E50DA}">
      <dgm:prSet/>
      <dgm:spPr/>
      <dgm:t>
        <a:bodyPr/>
        <a:lstStyle/>
        <a:p>
          <a:endParaRPr lang="en-US" sz="2000">
            <a:solidFill>
              <a:srgbClr val="000000"/>
            </a:solidFill>
          </a:endParaRPr>
        </a:p>
      </dgm:t>
    </dgm:pt>
    <dgm:pt modelId="{87269A0A-C5A9-2442-9460-C3FD4BB20584}">
      <dgm:prSet custT="1"/>
      <dgm:spPr>
        <a:noFill/>
      </dgm:spPr>
      <dgm:t>
        <a:bodyPr/>
        <a:lstStyle/>
        <a:p>
          <a:pPr algn="just" rtl="0"/>
          <a:r>
            <a:rPr lang="en-US" sz="2400" b="1" dirty="0" smtClean="0">
              <a:solidFill>
                <a:srgbClr val="000000"/>
              </a:solidFill>
            </a:rPr>
            <a:t>one year imprisonment or fine or with both</a:t>
          </a:r>
          <a:r>
            <a:rPr lang="en-US" sz="2400" dirty="0" smtClean="0">
              <a:solidFill>
                <a:srgbClr val="000000"/>
              </a:solidFill>
            </a:rPr>
            <a:t>. </a:t>
          </a:r>
          <a:endParaRPr lang="en-US" sz="2400" dirty="0">
            <a:solidFill>
              <a:srgbClr val="000000"/>
            </a:solidFill>
          </a:endParaRPr>
        </a:p>
      </dgm:t>
    </dgm:pt>
    <dgm:pt modelId="{AB10F901-2BA2-3945-8651-DDCC19B2BB48}" type="parTrans" cxnId="{6D576B4E-DEC1-904C-8A73-06A26CFD0D4B}">
      <dgm:prSet/>
      <dgm:spPr/>
      <dgm:t>
        <a:bodyPr/>
        <a:lstStyle/>
        <a:p>
          <a:endParaRPr lang="en-US" sz="2000">
            <a:solidFill>
              <a:srgbClr val="000000"/>
            </a:solidFill>
          </a:endParaRPr>
        </a:p>
      </dgm:t>
    </dgm:pt>
    <dgm:pt modelId="{0D520433-662E-2D41-9C77-79DBFF69FE09}" type="sibTrans" cxnId="{6D576B4E-DEC1-904C-8A73-06A26CFD0D4B}">
      <dgm:prSet/>
      <dgm:spPr/>
      <dgm:t>
        <a:bodyPr/>
        <a:lstStyle/>
        <a:p>
          <a:endParaRPr lang="en-US" sz="2000">
            <a:solidFill>
              <a:srgbClr val="000000"/>
            </a:solidFill>
          </a:endParaRPr>
        </a:p>
      </dgm:t>
    </dgm:pt>
    <dgm:pt modelId="{8140E155-283B-4142-AA8F-02A74B09AF63}">
      <dgm:prSet custT="1"/>
      <dgm:spPr>
        <a:noFill/>
      </dgm:spPr>
      <dgm:t>
        <a:bodyPr/>
        <a:lstStyle/>
        <a:p>
          <a:pPr algn="just" rtl="0"/>
          <a:r>
            <a:rPr lang="en-US" sz="2400" dirty="0" smtClean="0">
              <a:solidFill>
                <a:srgbClr val="000000"/>
              </a:solidFill>
            </a:rPr>
            <a:t>one year imprisonment or fine or both.</a:t>
          </a:r>
          <a:endParaRPr lang="en-US" sz="2400" dirty="0">
            <a:solidFill>
              <a:srgbClr val="000000"/>
            </a:solidFill>
          </a:endParaRPr>
        </a:p>
      </dgm:t>
    </dgm:pt>
    <dgm:pt modelId="{D70FBE5E-A09C-BB44-A613-CCB3241AF9C3}" type="parTrans" cxnId="{D63405F7-799A-4C44-9515-4B56B32FFF95}">
      <dgm:prSet/>
      <dgm:spPr/>
      <dgm:t>
        <a:bodyPr/>
        <a:lstStyle/>
        <a:p>
          <a:endParaRPr lang="en-US" sz="2000">
            <a:solidFill>
              <a:srgbClr val="000000"/>
            </a:solidFill>
          </a:endParaRPr>
        </a:p>
      </dgm:t>
    </dgm:pt>
    <dgm:pt modelId="{B8130A6A-E567-9647-95DA-786D45178866}" type="sibTrans" cxnId="{D63405F7-799A-4C44-9515-4B56B32FFF95}">
      <dgm:prSet/>
      <dgm:spPr/>
      <dgm:t>
        <a:bodyPr/>
        <a:lstStyle/>
        <a:p>
          <a:endParaRPr lang="en-US" sz="2000">
            <a:solidFill>
              <a:srgbClr val="000000"/>
            </a:solidFill>
          </a:endParaRPr>
        </a:p>
      </dgm:t>
    </dgm:pt>
    <dgm:pt modelId="{2B096A54-D74D-4B41-80FD-CA38552D656A}">
      <dgm:prSet custT="1"/>
      <dgm:spPr>
        <a:noFill/>
      </dgm:spPr>
      <dgm:t>
        <a:bodyPr/>
        <a:lstStyle/>
        <a:p>
          <a:pPr algn="just" rtl="0"/>
          <a:r>
            <a:rPr lang="en-US" sz="2400" dirty="0" smtClean="0">
              <a:solidFill>
                <a:srgbClr val="000000"/>
              </a:solidFill>
            </a:rPr>
            <a:t>Any Act which voluntarily interferes or attempts to interfere with the free exercise of any electoral right.  </a:t>
          </a:r>
          <a:endParaRPr lang="en-US" sz="2400" dirty="0">
            <a:solidFill>
              <a:srgbClr val="000000"/>
            </a:solidFill>
          </a:endParaRPr>
        </a:p>
      </dgm:t>
    </dgm:pt>
    <dgm:pt modelId="{AB8F23B1-97DC-CF4E-87DA-7D6E60EBF741}" type="parTrans" cxnId="{37380E43-9429-5E49-9F97-A59E884ED80B}">
      <dgm:prSet/>
      <dgm:spPr/>
      <dgm:t>
        <a:bodyPr/>
        <a:lstStyle/>
        <a:p>
          <a:endParaRPr lang="en-US" sz="2000">
            <a:solidFill>
              <a:srgbClr val="000000"/>
            </a:solidFill>
          </a:endParaRPr>
        </a:p>
      </dgm:t>
    </dgm:pt>
    <dgm:pt modelId="{92CB1FC8-DC76-1044-B003-7CA58717023B}" type="sibTrans" cxnId="{37380E43-9429-5E49-9F97-A59E884ED80B}">
      <dgm:prSet/>
      <dgm:spPr/>
      <dgm:t>
        <a:bodyPr/>
        <a:lstStyle/>
        <a:p>
          <a:endParaRPr lang="en-US" sz="2000">
            <a:solidFill>
              <a:srgbClr val="000000"/>
            </a:solidFill>
          </a:endParaRPr>
        </a:p>
      </dgm:t>
    </dgm:pt>
    <dgm:pt modelId="{299B4BD7-C2EC-3B49-B65D-D300DFC5A5D5}">
      <dgm:prSet custT="1"/>
      <dgm:spPr>
        <a:noFill/>
      </dgm:spPr>
      <dgm:t>
        <a:bodyPr/>
        <a:lstStyle/>
        <a:p>
          <a:pPr algn="just" rtl="0"/>
          <a:r>
            <a:rPr lang="en-US" sz="2000" dirty="0" smtClean="0">
              <a:solidFill>
                <a:srgbClr val="000000"/>
              </a:solidFill>
            </a:rPr>
            <a:t> </a:t>
          </a:r>
          <a:r>
            <a:rPr lang="en-US" sz="2400" dirty="0" smtClean="0">
              <a:solidFill>
                <a:srgbClr val="000000"/>
              </a:solidFill>
            </a:rPr>
            <a:t>Any person </a:t>
          </a:r>
          <a:r>
            <a:rPr lang="en-US" sz="2400" b="1" dirty="0" smtClean="0">
              <a:solidFill>
                <a:srgbClr val="000000"/>
              </a:solidFill>
            </a:rPr>
            <a:t>giving</a:t>
          </a:r>
          <a:r>
            <a:rPr lang="en-US" sz="2400" dirty="0" smtClean="0">
              <a:solidFill>
                <a:srgbClr val="000000"/>
              </a:solidFill>
            </a:rPr>
            <a:t> or </a:t>
          </a:r>
          <a:r>
            <a:rPr lang="en-US" sz="2400" b="1" dirty="0" smtClean="0">
              <a:solidFill>
                <a:srgbClr val="000000"/>
              </a:solidFill>
            </a:rPr>
            <a:t>accepting</a:t>
          </a:r>
          <a:r>
            <a:rPr lang="en-US" sz="2400" dirty="0" smtClean="0">
              <a:solidFill>
                <a:srgbClr val="000000"/>
              </a:solidFill>
            </a:rPr>
            <a:t> gratification to induce a person to exercise his electoral right would commit the offence of bribery. </a:t>
          </a:r>
          <a:endParaRPr lang="en-US" sz="2400" dirty="0">
            <a:solidFill>
              <a:srgbClr val="000000"/>
            </a:solidFill>
          </a:endParaRPr>
        </a:p>
      </dgm:t>
    </dgm:pt>
    <dgm:pt modelId="{5A4BA150-9B79-5C4D-8597-C9159732DB75}" type="parTrans" cxnId="{2C080C54-071A-584F-B24A-69DA3F797733}">
      <dgm:prSet/>
      <dgm:spPr/>
      <dgm:t>
        <a:bodyPr/>
        <a:lstStyle/>
        <a:p>
          <a:endParaRPr lang="en-US" sz="2000">
            <a:solidFill>
              <a:srgbClr val="000000"/>
            </a:solidFill>
          </a:endParaRPr>
        </a:p>
      </dgm:t>
    </dgm:pt>
    <dgm:pt modelId="{845B32A8-45CF-AE45-9A75-FCD110560BFB}" type="sibTrans" cxnId="{2C080C54-071A-584F-B24A-69DA3F797733}">
      <dgm:prSet/>
      <dgm:spPr/>
      <dgm:t>
        <a:bodyPr/>
        <a:lstStyle/>
        <a:p>
          <a:endParaRPr lang="en-US" sz="2000">
            <a:solidFill>
              <a:srgbClr val="000000"/>
            </a:solidFill>
          </a:endParaRPr>
        </a:p>
      </dgm:t>
    </dgm:pt>
    <dgm:pt modelId="{30544B3B-3348-4FC0-A7A4-BE9D098A1E2E}">
      <dgm:prSet custT="1"/>
      <dgm:spPr>
        <a:noFill/>
      </dgm:spPr>
      <dgm:t>
        <a:bodyPr/>
        <a:lstStyle/>
        <a:p>
          <a:pPr algn="just" rtl="0"/>
          <a:r>
            <a:rPr lang="en-US" sz="2400" dirty="0" smtClean="0">
              <a:solidFill>
                <a:srgbClr val="000000"/>
              </a:solidFill>
            </a:rPr>
            <a:t>Bribery by treating (food, drink, entertainment, or provision) shall be punished with fine only</a:t>
          </a:r>
          <a:endParaRPr lang="en-US" sz="2400" dirty="0">
            <a:solidFill>
              <a:srgbClr val="000000"/>
            </a:solidFill>
          </a:endParaRPr>
        </a:p>
      </dgm:t>
    </dgm:pt>
    <dgm:pt modelId="{2AC22678-71ED-4AE6-9D33-320F509DE5F1}" type="parTrans" cxnId="{9EEC75B7-B805-41C8-9DDD-DB512F79C932}">
      <dgm:prSet/>
      <dgm:spPr/>
      <dgm:t>
        <a:bodyPr/>
        <a:lstStyle/>
        <a:p>
          <a:endParaRPr lang="en-IN"/>
        </a:p>
      </dgm:t>
    </dgm:pt>
    <dgm:pt modelId="{6E61E371-504B-40F2-B385-14D1D9D36F58}" type="sibTrans" cxnId="{9EEC75B7-B805-41C8-9DDD-DB512F79C932}">
      <dgm:prSet/>
      <dgm:spPr/>
      <dgm:t>
        <a:bodyPr/>
        <a:lstStyle/>
        <a:p>
          <a:endParaRPr lang="en-IN"/>
        </a:p>
      </dgm:t>
    </dgm:pt>
    <dgm:pt modelId="{80CF8E82-D77D-FA4E-8BB3-FF52D1F377B7}" type="pres">
      <dgm:prSet presAssocID="{7AF2D030-99A2-0B40-BA85-AACD1C274FF6}" presName="Name0" presStyleCnt="0">
        <dgm:presLayoutVars>
          <dgm:dir/>
          <dgm:animLvl val="lvl"/>
          <dgm:resizeHandles val="exact"/>
        </dgm:presLayoutVars>
      </dgm:prSet>
      <dgm:spPr/>
      <dgm:t>
        <a:bodyPr/>
        <a:lstStyle/>
        <a:p>
          <a:endParaRPr lang="en-US"/>
        </a:p>
      </dgm:t>
    </dgm:pt>
    <dgm:pt modelId="{6AB23498-6B22-EE44-A624-7768E4D395EC}" type="pres">
      <dgm:prSet presAssocID="{55D964FD-1822-2341-B2F6-6982FB77A4A2}" presName="linNode" presStyleCnt="0"/>
      <dgm:spPr/>
    </dgm:pt>
    <dgm:pt modelId="{F3A1428B-B67C-E549-AD42-C924AFBDA8FB}" type="pres">
      <dgm:prSet presAssocID="{55D964FD-1822-2341-B2F6-6982FB77A4A2}" presName="parentText" presStyleLbl="node1" presStyleIdx="0" presStyleCnt="5" custFlipVert="0" custScaleX="277778" custScaleY="12939" custLinFactNeighborY="-990">
        <dgm:presLayoutVars>
          <dgm:chMax val="1"/>
          <dgm:bulletEnabled val="1"/>
        </dgm:presLayoutVars>
      </dgm:prSet>
      <dgm:spPr/>
      <dgm:t>
        <a:bodyPr/>
        <a:lstStyle/>
        <a:p>
          <a:endParaRPr lang="en-US"/>
        </a:p>
      </dgm:t>
    </dgm:pt>
    <dgm:pt modelId="{ED6310C9-1D63-164B-A2A7-CE627846BDBB}" type="pres">
      <dgm:prSet presAssocID="{69AD7D50-CA81-0C48-AFA7-94D152BF3AA4}" presName="sp" presStyleCnt="0"/>
      <dgm:spPr/>
    </dgm:pt>
    <dgm:pt modelId="{0CD85728-4646-564D-96BF-4C1E6F40FD2A}" type="pres">
      <dgm:prSet presAssocID="{3DCB4079-FA2C-634B-AD0F-8AFB07CD9BCF}" presName="linNode" presStyleCnt="0"/>
      <dgm:spPr/>
    </dgm:pt>
    <dgm:pt modelId="{846F701A-758C-334D-9DE8-BAF1851430B2}" type="pres">
      <dgm:prSet presAssocID="{3DCB4079-FA2C-634B-AD0F-8AFB07CD9BCF}" presName="parentText" presStyleLbl="node1" presStyleIdx="1" presStyleCnt="5" custScaleX="89910" custScaleY="122213" custLinFactNeighborX="-683" custLinFactNeighborY="-73162">
        <dgm:presLayoutVars>
          <dgm:chMax val="1"/>
          <dgm:bulletEnabled val="1"/>
        </dgm:presLayoutVars>
      </dgm:prSet>
      <dgm:spPr/>
      <dgm:t>
        <a:bodyPr/>
        <a:lstStyle/>
        <a:p>
          <a:endParaRPr lang="en-US"/>
        </a:p>
      </dgm:t>
    </dgm:pt>
    <dgm:pt modelId="{E6F00419-7E9C-7040-8A35-AB30AA9D8242}" type="pres">
      <dgm:prSet presAssocID="{3DCB4079-FA2C-634B-AD0F-8AFB07CD9BCF}" presName="descendantText" presStyleLbl="alignAccFollowNode1" presStyleIdx="0" presStyleCnt="4" custScaleX="145016" custScaleY="369368" custLinFactNeighborX="-3609" custLinFactNeighborY="-15449">
        <dgm:presLayoutVars>
          <dgm:bulletEnabled val="1"/>
        </dgm:presLayoutVars>
      </dgm:prSet>
      <dgm:spPr/>
      <dgm:t>
        <a:bodyPr/>
        <a:lstStyle/>
        <a:p>
          <a:endParaRPr lang="en-US"/>
        </a:p>
      </dgm:t>
    </dgm:pt>
    <dgm:pt modelId="{401ADE07-9170-7442-A181-0D18B2FE9433}" type="pres">
      <dgm:prSet presAssocID="{81B19F9F-2214-D54F-B253-4E22F562371E}" presName="sp" presStyleCnt="0"/>
      <dgm:spPr/>
    </dgm:pt>
    <dgm:pt modelId="{52337EB1-A132-B046-A576-990C88D56CD5}" type="pres">
      <dgm:prSet presAssocID="{10C10F68-1A28-AC4C-B9CD-89B93AE9DF1A}" presName="linNode" presStyleCnt="0"/>
      <dgm:spPr/>
    </dgm:pt>
    <dgm:pt modelId="{6B51E687-6040-3643-BF66-0D29E8E92400}" type="pres">
      <dgm:prSet presAssocID="{10C10F68-1A28-AC4C-B9CD-89B93AE9DF1A}" presName="parentText" presStyleLbl="node1" presStyleIdx="2" presStyleCnt="5" custScaleX="90064" custScaleY="110742" custLinFactNeighborX="748" custLinFactNeighborY="-2729">
        <dgm:presLayoutVars>
          <dgm:chMax val="1"/>
          <dgm:bulletEnabled val="1"/>
        </dgm:presLayoutVars>
      </dgm:prSet>
      <dgm:spPr/>
      <dgm:t>
        <a:bodyPr/>
        <a:lstStyle/>
        <a:p>
          <a:endParaRPr lang="en-US"/>
        </a:p>
      </dgm:t>
    </dgm:pt>
    <dgm:pt modelId="{5FEF5DB3-0D47-1942-85EE-9B8E4D92390E}" type="pres">
      <dgm:prSet presAssocID="{10C10F68-1A28-AC4C-B9CD-89B93AE9DF1A}" presName="descendantText" presStyleLbl="alignAccFollowNode1" presStyleIdx="1" presStyleCnt="4" custScaleX="107094" custScaleY="183671">
        <dgm:presLayoutVars>
          <dgm:bulletEnabled val="1"/>
        </dgm:presLayoutVars>
      </dgm:prSet>
      <dgm:spPr/>
      <dgm:t>
        <a:bodyPr/>
        <a:lstStyle/>
        <a:p>
          <a:endParaRPr lang="en-US"/>
        </a:p>
      </dgm:t>
    </dgm:pt>
    <dgm:pt modelId="{71738EB7-2BE5-174D-8A01-9545F0D7D048}" type="pres">
      <dgm:prSet presAssocID="{A8D0722B-13DA-A945-88C6-F208F5B6C34C}" presName="sp" presStyleCnt="0"/>
      <dgm:spPr/>
    </dgm:pt>
    <dgm:pt modelId="{071998D4-16F8-4A4E-A01D-340A88A39D77}" type="pres">
      <dgm:prSet presAssocID="{25394A34-CEEE-414E-9892-B81819F469BF}" presName="linNode" presStyleCnt="0"/>
      <dgm:spPr/>
    </dgm:pt>
    <dgm:pt modelId="{AD20394B-522F-DE49-A944-9FA073532698}" type="pres">
      <dgm:prSet presAssocID="{25394A34-CEEE-414E-9892-B81819F469BF}" presName="parentText" presStyleLbl="node1" presStyleIdx="3" presStyleCnt="5" custScaleX="93374" custScaleY="97159">
        <dgm:presLayoutVars>
          <dgm:chMax val="1"/>
          <dgm:bulletEnabled val="1"/>
        </dgm:presLayoutVars>
      </dgm:prSet>
      <dgm:spPr/>
      <dgm:t>
        <a:bodyPr/>
        <a:lstStyle/>
        <a:p>
          <a:endParaRPr lang="en-US"/>
        </a:p>
      </dgm:t>
    </dgm:pt>
    <dgm:pt modelId="{87996792-D9A5-3948-AF4A-E3057170804B}" type="pres">
      <dgm:prSet presAssocID="{25394A34-CEEE-414E-9892-B81819F469BF}" presName="descendantText" presStyleLbl="alignAccFollowNode1" presStyleIdx="2" presStyleCnt="4" custScaleX="119306" custScaleY="116106">
        <dgm:presLayoutVars>
          <dgm:bulletEnabled val="1"/>
        </dgm:presLayoutVars>
      </dgm:prSet>
      <dgm:spPr/>
      <dgm:t>
        <a:bodyPr/>
        <a:lstStyle/>
        <a:p>
          <a:endParaRPr lang="en-US"/>
        </a:p>
      </dgm:t>
    </dgm:pt>
    <dgm:pt modelId="{B2DAAB14-36EE-A045-971B-33A9CA6C002F}" type="pres">
      <dgm:prSet presAssocID="{FB3973C0-38B3-BE4D-9279-A40D3B5AB97D}" presName="sp" presStyleCnt="0"/>
      <dgm:spPr/>
    </dgm:pt>
    <dgm:pt modelId="{4C88EFCD-0ADD-DC44-A4F2-F5DD5A65007C}" type="pres">
      <dgm:prSet presAssocID="{A8E82764-E55E-5C48-99DC-32CE99A4AA95}" presName="linNode" presStyleCnt="0"/>
      <dgm:spPr/>
    </dgm:pt>
    <dgm:pt modelId="{00A1D93D-8E25-1B4A-9428-9A62BB2AD8A7}" type="pres">
      <dgm:prSet presAssocID="{A8E82764-E55E-5C48-99DC-32CE99A4AA95}" presName="parentText" presStyleLbl="node1" presStyleIdx="4" presStyleCnt="5" custScaleX="85243" custScaleY="83003">
        <dgm:presLayoutVars>
          <dgm:chMax val="1"/>
          <dgm:bulletEnabled val="1"/>
        </dgm:presLayoutVars>
      </dgm:prSet>
      <dgm:spPr/>
      <dgm:t>
        <a:bodyPr/>
        <a:lstStyle/>
        <a:p>
          <a:endParaRPr lang="en-US"/>
        </a:p>
      </dgm:t>
    </dgm:pt>
    <dgm:pt modelId="{DF9FAE09-8DC1-0848-BE9A-A3B74E334CCC}" type="pres">
      <dgm:prSet presAssocID="{A8E82764-E55E-5C48-99DC-32CE99A4AA95}" presName="descendantText" presStyleLbl="alignAccFollowNode1" presStyleIdx="3" presStyleCnt="4" custScaleX="111658" custScaleY="107235">
        <dgm:presLayoutVars>
          <dgm:bulletEnabled val="1"/>
        </dgm:presLayoutVars>
      </dgm:prSet>
      <dgm:spPr/>
      <dgm:t>
        <a:bodyPr/>
        <a:lstStyle/>
        <a:p>
          <a:endParaRPr lang="en-US"/>
        </a:p>
      </dgm:t>
    </dgm:pt>
  </dgm:ptLst>
  <dgm:cxnLst>
    <dgm:cxn modelId="{F5A4EEDD-7749-4C5B-8CFE-F82095D7C738}" type="presOf" srcId="{25394A34-CEEE-414E-9892-B81819F469BF}" destId="{AD20394B-522F-DE49-A944-9FA073532698}" srcOrd="0" destOrd="0" presId="urn:microsoft.com/office/officeart/2005/8/layout/vList5"/>
    <dgm:cxn modelId="{DEA44823-9609-4F47-A81B-EB06EE1D5784}" type="presOf" srcId="{3DCB4079-FA2C-634B-AD0F-8AFB07CD9BCF}" destId="{846F701A-758C-334D-9DE8-BAF1851430B2}" srcOrd="0" destOrd="0" presId="urn:microsoft.com/office/officeart/2005/8/layout/vList5"/>
    <dgm:cxn modelId="{37380E43-9429-5E49-9F97-A59E884ED80B}" srcId="{25394A34-CEEE-414E-9892-B81819F469BF}" destId="{2B096A54-D74D-4B41-80FD-CA38552D656A}" srcOrd="0" destOrd="0" parTransId="{AB8F23B1-97DC-CF4E-87DA-7D6E60EBF741}" sibTransId="{92CB1FC8-DC76-1044-B003-7CA58717023B}"/>
    <dgm:cxn modelId="{E9EEBE38-96D0-4D36-985F-34D2D43F8A08}" type="presOf" srcId="{10C10F68-1A28-AC4C-B9CD-89B93AE9DF1A}" destId="{6B51E687-6040-3643-BF66-0D29E8E92400}" srcOrd="0" destOrd="0" presId="urn:microsoft.com/office/officeart/2005/8/layout/vList5"/>
    <dgm:cxn modelId="{65327FC6-53BE-F749-BBFA-AA55C31E50DA}" srcId="{7AF2D030-99A2-0B40-BA85-AACD1C274FF6}" destId="{A8E82764-E55E-5C48-99DC-32CE99A4AA95}" srcOrd="4" destOrd="0" parTransId="{B6F2BBFB-C54C-8B4F-9AEC-50CCA3AEF245}" sibTransId="{AC3EAD49-2335-BE4B-B496-24F67F782A89}"/>
    <dgm:cxn modelId="{9EEC75B7-B805-41C8-9DDD-DB512F79C932}" srcId="{10C10F68-1A28-AC4C-B9CD-89B93AE9DF1A}" destId="{30544B3B-3348-4FC0-A7A4-BE9D098A1E2E}" srcOrd="1" destOrd="0" parTransId="{2AC22678-71ED-4AE6-9D33-320F509DE5F1}" sibTransId="{6E61E371-504B-40F2-B385-14D1D9D36F58}"/>
    <dgm:cxn modelId="{CBCCB137-424C-4028-A544-1FB33565E573}" type="presOf" srcId="{299B4BD7-C2EC-3B49-B65D-D300DFC5A5D5}" destId="{E6F00419-7E9C-7040-8A35-AB30AA9D8242}" srcOrd="0" destOrd="0" presId="urn:microsoft.com/office/officeart/2005/8/layout/vList5"/>
    <dgm:cxn modelId="{B7119462-B0C3-284B-AA60-8C57316EFA83}" srcId="{7AF2D030-99A2-0B40-BA85-AACD1C274FF6}" destId="{3DCB4079-FA2C-634B-AD0F-8AFB07CD9BCF}" srcOrd="1" destOrd="0" parTransId="{F64C1701-4CAB-7F4B-977B-47C745964B9E}" sibTransId="{81B19F9F-2214-D54F-B253-4E22F562371E}"/>
    <dgm:cxn modelId="{78AB6ABD-DFCB-3641-9586-F072C6FE45E0}" srcId="{7AF2D030-99A2-0B40-BA85-AACD1C274FF6}" destId="{10C10F68-1A28-AC4C-B9CD-89B93AE9DF1A}" srcOrd="2" destOrd="0" parTransId="{70D8464D-6A71-8949-A56E-EA6F6FDD5F45}" sibTransId="{A8D0722B-13DA-A945-88C6-F208F5B6C34C}"/>
    <dgm:cxn modelId="{21F8AC46-CDC0-6E4C-9A96-A6EFF9A610D3}" srcId="{7AF2D030-99A2-0B40-BA85-AACD1C274FF6}" destId="{25394A34-CEEE-414E-9892-B81819F469BF}" srcOrd="3" destOrd="0" parTransId="{30833B41-F333-5243-B986-7005ACD664C1}" sibTransId="{FB3973C0-38B3-BE4D-9279-A40D3B5AB97D}"/>
    <dgm:cxn modelId="{14EF0C4A-EBD7-4F8D-9294-D0881AA0E51C}" type="presOf" srcId="{87269A0A-C5A9-2442-9460-C3FD4BB20584}" destId="{5FEF5DB3-0D47-1942-85EE-9B8E4D92390E}" srcOrd="0" destOrd="0" presId="urn:microsoft.com/office/officeart/2005/8/layout/vList5"/>
    <dgm:cxn modelId="{F2A9469C-8DA1-42D0-8865-FDB06592ACD1}" type="presOf" srcId="{64C1F3DC-6A14-3740-A9DA-DDC62D4A50C0}" destId="{E6F00419-7E9C-7040-8A35-AB30AA9D8242}" srcOrd="0" destOrd="1" presId="urn:microsoft.com/office/officeart/2005/8/layout/vList5"/>
    <dgm:cxn modelId="{34AD0317-916F-41A6-B8DC-AC090007C9F7}" type="presOf" srcId="{2B096A54-D74D-4B41-80FD-CA38552D656A}" destId="{87996792-D9A5-3948-AF4A-E3057170804B}" srcOrd="0" destOrd="0" presId="urn:microsoft.com/office/officeart/2005/8/layout/vList5"/>
    <dgm:cxn modelId="{7177BC8A-0D66-489F-B2DE-EA5C81F084F8}" type="presOf" srcId="{7AF2D030-99A2-0B40-BA85-AACD1C274FF6}" destId="{80CF8E82-D77D-FA4E-8BB3-FF52D1F377B7}" srcOrd="0" destOrd="0" presId="urn:microsoft.com/office/officeart/2005/8/layout/vList5"/>
    <dgm:cxn modelId="{D63405F7-799A-4C44-9515-4B56B32FFF95}" srcId="{A8E82764-E55E-5C48-99DC-32CE99A4AA95}" destId="{8140E155-283B-4142-AA8F-02A74B09AF63}" srcOrd="0" destOrd="0" parTransId="{D70FBE5E-A09C-BB44-A613-CCB3241AF9C3}" sibTransId="{B8130A6A-E567-9647-95DA-786D45178866}"/>
    <dgm:cxn modelId="{4F38B793-BAA4-4EC5-9442-0EB258F22701}" type="presOf" srcId="{8140E155-283B-4142-AA8F-02A74B09AF63}" destId="{DF9FAE09-8DC1-0848-BE9A-A3B74E334CCC}" srcOrd="0" destOrd="0" presId="urn:microsoft.com/office/officeart/2005/8/layout/vList5"/>
    <dgm:cxn modelId="{2C080C54-071A-584F-B24A-69DA3F797733}" srcId="{3DCB4079-FA2C-634B-AD0F-8AFB07CD9BCF}" destId="{299B4BD7-C2EC-3B49-B65D-D300DFC5A5D5}" srcOrd="0" destOrd="0" parTransId="{5A4BA150-9B79-5C4D-8597-C9159732DB75}" sibTransId="{845B32A8-45CF-AE45-9A75-FCD110560BFB}"/>
    <dgm:cxn modelId="{6D576B4E-DEC1-904C-8A73-06A26CFD0D4B}" srcId="{10C10F68-1A28-AC4C-B9CD-89B93AE9DF1A}" destId="{87269A0A-C5A9-2442-9460-C3FD4BB20584}" srcOrd="0" destOrd="0" parTransId="{AB10F901-2BA2-3945-8651-DDCC19B2BB48}" sibTransId="{0D520433-662E-2D41-9C77-79DBFF69FE09}"/>
    <dgm:cxn modelId="{D0918824-FECA-904E-A2FA-7385D38F663E}" srcId="{3DCB4079-FA2C-634B-AD0F-8AFB07CD9BCF}" destId="{64C1F3DC-6A14-3740-A9DA-DDC62D4A50C0}" srcOrd="1" destOrd="0" parTransId="{CDF84429-95C3-F34F-9155-69A0CD997DE5}" sibTransId="{AA554AB8-8EBE-1946-8330-7E4F46FDE6A9}"/>
    <dgm:cxn modelId="{39020C4B-9AB7-440F-A008-3B9EC7D99F1B}" type="presOf" srcId="{30544B3B-3348-4FC0-A7A4-BE9D098A1E2E}" destId="{5FEF5DB3-0D47-1942-85EE-9B8E4D92390E}" srcOrd="0" destOrd="1" presId="urn:microsoft.com/office/officeart/2005/8/layout/vList5"/>
    <dgm:cxn modelId="{010006A6-1A56-3C46-BA59-A05FF32C79CF}" srcId="{7AF2D030-99A2-0B40-BA85-AACD1C274FF6}" destId="{55D964FD-1822-2341-B2F6-6982FB77A4A2}" srcOrd="0" destOrd="0" parTransId="{084D3961-1E43-4D47-A170-41EA69DFB0ED}" sibTransId="{69AD7D50-CA81-0C48-AFA7-94D152BF3AA4}"/>
    <dgm:cxn modelId="{EEF2576C-E7AB-457D-8912-1B8E21EF114F}" type="presOf" srcId="{55D964FD-1822-2341-B2F6-6982FB77A4A2}" destId="{F3A1428B-B67C-E549-AD42-C924AFBDA8FB}" srcOrd="0" destOrd="0" presId="urn:microsoft.com/office/officeart/2005/8/layout/vList5"/>
    <dgm:cxn modelId="{C9545DF5-FEB9-4EFB-A5D7-C7852B9F14D3}" type="presOf" srcId="{A8E82764-E55E-5C48-99DC-32CE99A4AA95}" destId="{00A1D93D-8E25-1B4A-9428-9A62BB2AD8A7}" srcOrd="0" destOrd="0" presId="urn:microsoft.com/office/officeart/2005/8/layout/vList5"/>
    <dgm:cxn modelId="{846A5682-58E4-47B5-80C6-4A42342D0EA3}" type="presParOf" srcId="{80CF8E82-D77D-FA4E-8BB3-FF52D1F377B7}" destId="{6AB23498-6B22-EE44-A624-7768E4D395EC}" srcOrd="0" destOrd="0" presId="urn:microsoft.com/office/officeart/2005/8/layout/vList5"/>
    <dgm:cxn modelId="{9836EE6A-8E6E-4DEA-B1BB-3E24B72DC34D}" type="presParOf" srcId="{6AB23498-6B22-EE44-A624-7768E4D395EC}" destId="{F3A1428B-B67C-E549-AD42-C924AFBDA8FB}" srcOrd="0" destOrd="0" presId="urn:microsoft.com/office/officeart/2005/8/layout/vList5"/>
    <dgm:cxn modelId="{9FD4D681-3B2C-4078-BE92-E78168F712C5}" type="presParOf" srcId="{80CF8E82-D77D-FA4E-8BB3-FF52D1F377B7}" destId="{ED6310C9-1D63-164B-A2A7-CE627846BDBB}" srcOrd="1" destOrd="0" presId="urn:microsoft.com/office/officeart/2005/8/layout/vList5"/>
    <dgm:cxn modelId="{36378C98-EEC6-4D76-9C08-A2FE3157A8B3}" type="presParOf" srcId="{80CF8E82-D77D-FA4E-8BB3-FF52D1F377B7}" destId="{0CD85728-4646-564D-96BF-4C1E6F40FD2A}" srcOrd="2" destOrd="0" presId="urn:microsoft.com/office/officeart/2005/8/layout/vList5"/>
    <dgm:cxn modelId="{39760347-FED7-4564-8DE7-95555A454FDF}" type="presParOf" srcId="{0CD85728-4646-564D-96BF-4C1E6F40FD2A}" destId="{846F701A-758C-334D-9DE8-BAF1851430B2}" srcOrd="0" destOrd="0" presId="urn:microsoft.com/office/officeart/2005/8/layout/vList5"/>
    <dgm:cxn modelId="{4B4BBE56-0B03-4817-8C11-B5B1961621C0}" type="presParOf" srcId="{0CD85728-4646-564D-96BF-4C1E6F40FD2A}" destId="{E6F00419-7E9C-7040-8A35-AB30AA9D8242}" srcOrd="1" destOrd="0" presId="urn:microsoft.com/office/officeart/2005/8/layout/vList5"/>
    <dgm:cxn modelId="{4724F16D-7015-4F34-B9BB-872B9AEF49B7}" type="presParOf" srcId="{80CF8E82-D77D-FA4E-8BB3-FF52D1F377B7}" destId="{401ADE07-9170-7442-A181-0D18B2FE9433}" srcOrd="3" destOrd="0" presId="urn:microsoft.com/office/officeart/2005/8/layout/vList5"/>
    <dgm:cxn modelId="{ABA85002-D5D2-45F8-AED4-77599B02DC05}" type="presParOf" srcId="{80CF8E82-D77D-FA4E-8BB3-FF52D1F377B7}" destId="{52337EB1-A132-B046-A576-990C88D56CD5}" srcOrd="4" destOrd="0" presId="urn:microsoft.com/office/officeart/2005/8/layout/vList5"/>
    <dgm:cxn modelId="{6078019B-58D6-43BD-B486-F174DC47891F}" type="presParOf" srcId="{52337EB1-A132-B046-A576-990C88D56CD5}" destId="{6B51E687-6040-3643-BF66-0D29E8E92400}" srcOrd="0" destOrd="0" presId="urn:microsoft.com/office/officeart/2005/8/layout/vList5"/>
    <dgm:cxn modelId="{3736171B-399F-4454-A03E-1077EF134FC4}" type="presParOf" srcId="{52337EB1-A132-B046-A576-990C88D56CD5}" destId="{5FEF5DB3-0D47-1942-85EE-9B8E4D92390E}" srcOrd="1" destOrd="0" presId="urn:microsoft.com/office/officeart/2005/8/layout/vList5"/>
    <dgm:cxn modelId="{758BD5F0-1EC0-4C9D-9960-509DA33FFA82}" type="presParOf" srcId="{80CF8E82-D77D-FA4E-8BB3-FF52D1F377B7}" destId="{71738EB7-2BE5-174D-8A01-9545F0D7D048}" srcOrd="5" destOrd="0" presId="urn:microsoft.com/office/officeart/2005/8/layout/vList5"/>
    <dgm:cxn modelId="{886B92DA-F9EC-48E1-A66A-C08FCB3918A7}" type="presParOf" srcId="{80CF8E82-D77D-FA4E-8BB3-FF52D1F377B7}" destId="{071998D4-16F8-4A4E-A01D-340A88A39D77}" srcOrd="6" destOrd="0" presId="urn:microsoft.com/office/officeart/2005/8/layout/vList5"/>
    <dgm:cxn modelId="{EE50C617-3A13-4FC2-9388-D4760A753999}" type="presParOf" srcId="{071998D4-16F8-4A4E-A01D-340A88A39D77}" destId="{AD20394B-522F-DE49-A944-9FA073532698}" srcOrd="0" destOrd="0" presId="urn:microsoft.com/office/officeart/2005/8/layout/vList5"/>
    <dgm:cxn modelId="{2CB8D6DB-93ED-4686-A55E-F01BE11498F0}" type="presParOf" srcId="{071998D4-16F8-4A4E-A01D-340A88A39D77}" destId="{87996792-D9A5-3948-AF4A-E3057170804B}" srcOrd="1" destOrd="0" presId="urn:microsoft.com/office/officeart/2005/8/layout/vList5"/>
    <dgm:cxn modelId="{C3843D05-5F58-4E3E-B1C9-B587E6028536}" type="presParOf" srcId="{80CF8E82-D77D-FA4E-8BB3-FF52D1F377B7}" destId="{B2DAAB14-36EE-A045-971B-33A9CA6C002F}" srcOrd="7" destOrd="0" presId="urn:microsoft.com/office/officeart/2005/8/layout/vList5"/>
    <dgm:cxn modelId="{57A403BD-BF67-423B-AB68-C84A976BB692}" type="presParOf" srcId="{80CF8E82-D77D-FA4E-8BB3-FF52D1F377B7}" destId="{4C88EFCD-0ADD-DC44-A4F2-F5DD5A65007C}" srcOrd="8" destOrd="0" presId="urn:microsoft.com/office/officeart/2005/8/layout/vList5"/>
    <dgm:cxn modelId="{70E49354-E030-467B-8E6C-91513926C5BF}" type="presParOf" srcId="{4C88EFCD-0ADD-DC44-A4F2-F5DD5A65007C}" destId="{00A1D93D-8E25-1B4A-9428-9A62BB2AD8A7}" srcOrd="0" destOrd="0" presId="urn:microsoft.com/office/officeart/2005/8/layout/vList5"/>
    <dgm:cxn modelId="{7C818CF6-EFFF-4397-A0B2-1A97CBE967F6}" type="presParOf" srcId="{4C88EFCD-0ADD-DC44-A4F2-F5DD5A65007C}" destId="{DF9FAE09-8DC1-0848-BE9A-A3B74E334CC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F2D030-99A2-0B40-BA85-AACD1C274FF6}" type="doc">
      <dgm:prSet loTypeId="urn:microsoft.com/office/officeart/2005/8/layout/vList5" loCatId="" qsTypeId="urn:microsoft.com/office/officeart/2005/8/quickstyle/simple4" qsCatId="simple" csTypeId="urn:microsoft.com/office/officeart/2005/8/colors/accent3_2" csCatId="accent3" phldr="1"/>
      <dgm:spPr/>
      <dgm:t>
        <a:bodyPr/>
        <a:lstStyle/>
        <a:p>
          <a:endParaRPr lang="en-US"/>
        </a:p>
      </dgm:t>
    </dgm:pt>
    <dgm:pt modelId="{55D964FD-1822-2341-B2F6-6982FB77A4A2}">
      <dgm:prSet custT="1"/>
      <dgm:spPr/>
      <dgm:t>
        <a:bodyPr/>
        <a:lstStyle/>
        <a:p>
          <a:pPr rtl="0"/>
          <a:endParaRPr lang="en-US" sz="2000" b="1" dirty="0">
            <a:solidFill>
              <a:srgbClr val="000000"/>
            </a:solidFill>
            <a:latin typeface="+mn-lt"/>
          </a:endParaRPr>
        </a:p>
      </dgm:t>
    </dgm:pt>
    <dgm:pt modelId="{084D3961-1E43-4D47-A170-41EA69DFB0ED}" type="parTrans" cxnId="{010006A6-1A56-3C46-BA59-A05FF32C79CF}">
      <dgm:prSet/>
      <dgm:spPr/>
      <dgm:t>
        <a:bodyPr/>
        <a:lstStyle/>
        <a:p>
          <a:endParaRPr lang="en-US" sz="2000">
            <a:solidFill>
              <a:srgbClr val="000000"/>
            </a:solidFill>
            <a:latin typeface="+mn-lt"/>
          </a:endParaRPr>
        </a:p>
      </dgm:t>
    </dgm:pt>
    <dgm:pt modelId="{69AD7D50-CA81-0C48-AFA7-94D152BF3AA4}" type="sibTrans" cxnId="{010006A6-1A56-3C46-BA59-A05FF32C79CF}">
      <dgm:prSet/>
      <dgm:spPr/>
      <dgm:t>
        <a:bodyPr/>
        <a:lstStyle/>
        <a:p>
          <a:endParaRPr lang="en-US" sz="2000">
            <a:solidFill>
              <a:srgbClr val="000000"/>
            </a:solidFill>
            <a:latin typeface="+mn-lt"/>
          </a:endParaRPr>
        </a:p>
      </dgm:t>
    </dgm:pt>
    <dgm:pt modelId="{83973934-4E55-CA40-8D57-F5C1849B8C37}">
      <dgm:prSet custT="1"/>
      <dgm:spPr>
        <a:noFill/>
        <a:ln>
          <a:solidFill>
            <a:schemeClr val="tx1"/>
          </a:solidFill>
        </a:ln>
      </dgm:spPr>
      <dgm:t>
        <a:bodyPr/>
        <a:lstStyle/>
        <a:p>
          <a:r>
            <a:rPr lang="en-US" sz="2400" b="1" u="none" dirty="0" smtClean="0">
              <a:solidFill>
                <a:srgbClr val="000000"/>
              </a:solidFill>
              <a:latin typeface="+mn-lt"/>
            </a:rPr>
            <a:t>171 I – Failure to keep election accounts </a:t>
          </a:r>
          <a:endParaRPr lang="en-US" sz="2400" u="none" dirty="0">
            <a:solidFill>
              <a:srgbClr val="000000"/>
            </a:solidFill>
            <a:latin typeface="+mn-lt"/>
          </a:endParaRPr>
        </a:p>
      </dgm:t>
    </dgm:pt>
    <dgm:pt modelId="{281B16F7-F4C6-9349-BA7E-207581F4073E}" type="parTrans" cxnId="{7A87CAE9-2554-3041-8AED-2A3E6414BE21}">
      <dgm:prSet/>
      <dgm:spPr/>
      <dgm:t>
        <a:bodyPr/>
        <a:lstStyle/>
        <a:p>
          <a:endParaRPr lang="en-US" sz="2000">
            <a:solidFill>
              <a:srgbClr val="000000"/>
            </a:solidFill>
            <a:latin typeface="+mn-lt"/>
          </a:endParaRPr>
        </a:p>
      </dgm:t>
    </dgm:pt>
    <dgm:pt modelId="{2852087E-CB8B-314D-A7FA-0CA38F9E70FC}" type="sibTrans" cxnId="{7A87CAE9-2554-3041-8AED-2A3E6414BE21}">
      <dgm:prSet/>
      <dgm:spPr/>
      <dgm:t>
        <a:bodyPr/>
        <a:lstStyle/>
        <a:p>
          <a:endParaRPr lang="en-US" sz="2000">
            <a:solidFill>
              <a:srgbClr val="000000"/>
            </a:solidFill>
            <a:latin typeface="+mn-lt"/>
          </a:endParaRPr>
        </a:p>
      </dgm:t>
    </dgm:pt>
    <dgm:pt modelId="{684CBD8D-8F80-9F43-B21B-78F41CCB340E}">
      <dgm:prSet custT="1"/>
      <dgm:spPr>
        <a:noFill/>
      </dgm:spPr>
      <dgm:t>
        <a:bodyPr/>
        <a:lstStyle/>
        <a:p>
          <a:pPr algn="just"/>
          <a:r>
            <a:rPr lang="en-US" sz="2400" dirty="0" smtClean="0">
              <a:solidFill>
                <a:srgbClr val="000000"/>
              </a:solidFill>
              <a:latin typeface="+mn-lt"/>
            </a:rPr>
            <a:t>If the candidate/his election agent does not maintain an account of his election expenditure in the manner specified by ECI</a:t>
          </a:r>
          <a:endParaRPr lang="en-US" sz="2400" dirty="0">
            <a:solidFill>
              <a:srgbClr val="000000"/>
            </a:solidFill>
            <a:latin typeface="+mn-lt"/>
          </a:endParaRPr>
        </a:p>
      </dgm:t>
    </dgm:pt>
    <dgm:pt modelId="{FA3C02B5-30CF-EE4F-8C7E-8BAF77FF0116}" type="parTrans" cxnId="{EAA52653-306E-E442-BE73-F92AB9AC9599}">
      <dgm:prSet/>
      <dgm:spPr/>
      <dgm:t>
        <a:bodyPr/>
        <a:lstStyle/>
        <a:p>
          <a:endParaRPr lang="en-US" sz="2000">
            <a:solidFill>
              <a:srgbClr val="000000"/>
            </a:solidFill>
            <a:latin typeface="+mn-lt"/>
          </a:endParaRPr>
        </a:p>
      </dgm:t>
    </dgm:pt>
    <dgm:pt modelId="{63B0B3F7-EB71-FB4D-8830-5FA87EB4713F}" type="sibTrans" cxnId="{EAA52653-306E-E442-BE73-F92AB9AC9599}">
      <dgm:prSet/>
      <dgm:spPr/>
      <dgm:t>
        <a:bodyPr/>
        <a:lstStyle/>
        <a:p>
          <a:endParaRPr lang="en-US" sz="2000">
            <a:solidFill>
              <a:srgbClr val="000000"/>
            </a:solidFill>
            <a:latin typeface="+mn-lt"/>
          </a:endParaRPr>
        </a:p>
      </dgm:t>
    </dgm:pt>
    <dgm:pt modelId="{090B13D8-116D-634E-9DFB-56DC12682171}">
      <dgm:prSet custT="1"/>
      <dgm:spPr>
        <a:noFill/>
        <a:ln>
          <a:solidFill>
            <a:schemeClr val="accent3">
              <a:tint val="40000"/>
              <a:hueOff val="0"/>
              <a:satOff val="0"/>
              <a:lumOff val="0"/>
            </a:schemeClr>
          </a:solidFill>
        </a:ln>
      </dgm:spPr>
      <dgm:t>
        <a:bodyPr/>
        <a:lstStyle/>
        <a:p>
          <a:r>
            <a:rPr lang="en-US" sz="2400" b="1" u="none" dirty="0" smtClean="0">
              <a:solidFill>
                <a:srgbClr val="000000"/>
              </a:solidFill>
              <a:latin typeface="+mn-lt"/>
            </a:rPr>
            <a:t>Punishment for not maintaining accounts</a:t>
          </a:r>
          <a:endParaRPr lang="en-US" sz="2400" b="1" u="none" dirty="0">
            <a:solidFill>
              <a:srgbClr val="000000"/>
            </a:solidFill>
            <a:latin typeface="+mn-lt"/>
          </a:endParaRPr>
        </a:p>
      </dgm:t>
    </dgm:pt>
    <dgm:pt modelId="{729C4916-9D4B-1944-9CE9-64D79F938E51}" type="parTrans" cxnId="{F25B9C7D-2AD9-6848-9D93-DD9890C18498}">
      <dgm:prSet/>
      <dgm:spPr/>
      <dgm:t>
        <a:bodyPr/>
        <a:lstStyle/>
        <a:p>
          <a:endParaRPr lang="en-US" sz="2000">
            <a:solidFill>
              <a:srgbClr val="000000"/>
            </a:solidFill>
            <a:latin typeface="+mn-lt"/>
          </a:endParaRPr>
        </a:p>
      </dgm:t>
    </dgm:pt>
    <dgm:pt modelId="{A6C6DE76-43BB-A145-897A-095A894998DB}" type="sibTrans" cxnId="{F25B9C7D-2AD9-6848-9D93-DD9890C18498}">
      <dgm:prSet/>
      <dgm:spPr/>
      <dgm:t>
        <a:bodyPr/>
        <a:lstStyle/>
        <a:p>
          <a:endParaRPr lang="en-US" sz="2000">
            <a:solidFill>
              <a:srgbClr val="000000"/>
            </a:solidFill>
            <a:latin typeface="+mn-lt"/>
          </a:endParaRPr>
        </a:p>
      </dgm:t>
    </dgm:pt>
    <dgm:pt modelId="{E5D0F2EB-B88D-2D46-9AE7-AC29683138CF}">
      <dgm:prSet custT="1"/>
      <dgm:spPr>
        <a:noFill/>
      </dgm:spPr>
      <dgm:t>
        <a:bodyPr/>
        <a:lstStyle/>
        <a:p>
          <a:r>
            <a:rPr lang="en-US" sz="2400" b="0" dirty="0" smtClean="0">
              <a:solidFill>
                <a:srgbClr val="000000"/>
              </a:solidFill>
              <a:latin typeface="+mn-lt"/>
            </a:rPr>
            <a:t>A fine up to rupees 500.</a:t>
          </a:r>
          <a:endParaRPr lang="en-US" sz="2400" dirty="0">
            <a:solidFill>
              <a:srgbClr val="000000"/>
            </a:solidFill>
            <a:latin typeface="+mn-lt"/>
          </a:endParaRPr>
        </a:p>
      </dgm:t>
    </dgm:pt>
    <dgm:pt modelId="{A6734590-052B-7448-B99B-015AC1B82FA7}" type="parTrans" cxnId="{DA9ABF06-0381-094F-A3B1-6860425A0420}">
      <dgm:prSet/>
      <dgm:spPr/>
      <dgm:t>
        <a:bodyPr/>
        <a:lstStyle/>
        <a:p>
          <a:endParaRPr lang="en-US" sz="2000">
            <a:solidFill>
              <a:srgbClr val="000000"/>
            </a:solidFill>
            <a:latin typeface="+mn-lt"/>
          </a:endParaRPr>
        </a:p>
      </dgm:t>
    </dgm:pt>
    <dgm:pt modelId="{4330802A-BA51-3B4A-A079-E465E643495B}" type="sibTrans" cxnId="{DA9ABF06-0381-094F-A3B1-6860425A0420}">
      <dgm:prSet/>
      <dgm:spPr/>
      <dgm:t>
        <a:bodyPr/>
        <a:lstStyle/>
        <a:p>
          <a:endParaRPr lang="en-US" sz="2000">
            <a:solidFill>
              <a:srgbClr val="000000"/>
            </a:solidFill>
            <a:latin typeface="+mn-lt"/>
          </a:endParaRPr>
        </a:p>
      </dgm:t>
    </dgm:pt>
    <dgm:pt modelId="{BE24176A-E8F6-1D48-ADE4-A56E1FE8DA2C}">
      <dgm:prSet custT="1"/>
      <dgm:spPr>
        <a:noFill/>
        <a:ln>
          <a:solidFill>
            <a:schemeClr val="tx1"/>
          </a:solidFill>
        </a:ln>
      </dgm:spPr>
      <dgm:t>
        <a:bodyPr/>
        <a:lstStyle/>
        <a:p>
          <a:r>
            <a:rPr lang="en-US" sz="2400" b="1" u="none" dirty="0" smtClean="0">
              <a:solidFill>
                <a:srgbClr val="000000"/>
              </a:solidFill>
              <a:latin typeface="+mn-lt"/>
            </a:rPr>
            <a:t>171 H – Illegal payments in connection with an </a:t>
          </a:r>
          <a:br>
            <a:rPr lang="en-US" sz="2400" b="1" u="none" dirty="0" smtClean="0">
              <a:solidFill>
                <a:srgbClr val="000000"/>
              </a:solidFill>
              <a:latin typeface="+mn-lt"/>
            </a:rPr>
          </a:br>
          <a:r>
            <a:rPr lang="en-US" sz="2400" b="1" u="none" dirty="0" smtClean="0">
              <a:solidFill>
                <a:srgbClr val="000000"/>
              </a:solidFill>
              <a:latin typeface="+mn-lt"/>
            </a:rPr>
            <a:t>election</a:t>
          </a:r>
          <a:endParaRPr lang="en-US" sz="2400" u="none" dirty="0">
            <a:solidFill>
              <a:srgbClr val="000000"/>
            </a:solidFill>
            <a:latin typeface="+mn-lt"/>
          </a:endParaRPr>
        </a:p>
      </dgm:t>
    </dgm:pt>
    <dgm:pt modelId="{0BBBE04B-BB50-D649-B8FE-42E4F668DE90}" type="parTrans" cxnId="{6101C054-F4E9-0A47-8A26-60AC765DFED8}">
      <dgm:prSet/>
      <dgm:spPr/>
      <dgm:t>
        <a:bodyPr/>
        <a:lstStyle/>
        <a:p>
          <a:endParaRPr lang="en-US" sz="2000">
            <a:solidFill>
              <a:srgbClr val="000000"/>
            </a:solidFill>
            <a:latin typeface="+mn-lt"/>
          </a:endParaRPr>
        </a:p>
      </dgm:t>
    </dgm:pt>
    <dgm:pt modelId="{6DBFE4D9-73B1-6E40-A591-CBE3DF279062}" type="sibTrans" cxnId="{6101C054-F4E9-0A47-8A26-60AC765DFED8}">
      <dgm:prSet/>
      <dgm:spPr/>
      <dgm:t>
        <a:bodyPr/>
        <a:lstStyle/>
        <a:p>
          <a:endParaRPr lang="en-US" sz="2000">
            <a:solidFill>
              <a:srgbClr val="000000"/>
            </a:solidFill>
            <a:latin typeface="+mn-lt"/>
          </a:endParaRPr>
        </a:p>
      </dgm:t>
    </dgm:pt>
    <dgm:pt modelId="{E9A9121D-4ECA-0D45-87FE-38B419AACE6A}">
      <dgm:prSet custT="1"/>
      <dgm:spPr>
        <a:noFill/>
      </dgm:spPr>
      <dgm:t>
        <a:bodyPr/>
        <a:lstStyle/>
        <a:p>
          <a:pPr algn="just"/>
          <a:r>
            <a:rPr lang="en-US" sz="2400" dirty="0" smtClean="0">
              <a:solidFill>
                <a:srgbClr val="000000"/>
              </a:solidFill>
              <a:latin typeface="+mn-lt"/>
            </a:rPr>
            <a:t>Expenditure done by any person/ organization for a candidate without his written permission would be considered illegal whether the expenditure is in relation to a public meeting, advertisements, publication or in any other way. </a:t>
          </a:r>
          <a:endParaRPr lang="en-US" sz="2400" dirty="0">
            <a:solidFill>
              <a:srgbClr val="000000"/>
            </a:solidFill>
            <a:latin typeface="+mn-lt"/>
          </a:endParaRPr>
        </a:p>
      </dgm:t>
    </dgm:pt>
    <dgm:pt modelId="{1FD7F673-9159-0E47-8B78-AB6E732500E3}" type="parTrans" cxnId="{F79E1619-A792-C346-B034-F9D0C0615C19}">
      <dgm:prSet/>
      <dgm:spPr/>
      <dgm:t>
        <a:bodyPr/>
        <a:lstStyle/>
        <a:p>
          <a:endParaRPr lang="en-US" sz="2000">
            <a:solidFill>
              <a:srgbClr val="000000"/>
            </a:solidFill>
            <a:latin typeface="+mn-lt"/>
          </a:endParaRPr>
        </a:p>
      </dgm:t>
    </dgm:pt>
    <dgm:pt modelId="{62B5EBAA-BFCD-EB4C-9CCC-74C257C704A1}" type="sibTrans" cxnId="{F79E1619-A792-C346-B034-F9D0C0615C19}">
      <dgm:prSet/>
      <dgm:spPr/>
      <dgm:t>
        <a:bodyPr/>
        <a:lstStyle/>
        <a:p>
          <a:endParaRPr lang="en-US" sz="2000">
            <a:solidFill>
              <a:srgbClr val="000000"/>
            </a:solidFill>
            <a:latin typeface="+mn-lt"/>
          </a:endParaRPr>
        </a:p>
      </dgm:t>
    </dgm:pt>
    <dgm:pt modelId="{80CF8E82-D77D-FA4E-8BB3-FF52D1F377B7}" type="pres">
      <dgm:prSet presAssocID="{7AF2D030-99A2-0B40-BA85-AACD1C274FF6}" presName="Name0" presStyleCnt="0">
        <dgm:presLayoutVars>
          <dgm:dir/>
          <dgm:animLvl val="lvl"/>
          <dgm:resizeHandles val="exact"/>
        </dgm:presLayoutVars>
      </dgm:prSet>
      <dgm:spPr/>
      <dgm:t>
        <a:bodyPr/>
        <a:lstStyle/>
        <a:p>
          <a:endParaRPr lang="en-US"/>
        </a:p>
      </dgm:t>
    </dgm:pt>
    <dgm:pt modelId="{6AB23498-6B22-EE44-A624-7768E4D395EC}" type="pres">
      <dgm:prSet presAssocID="{55D964FD-1822-2341-B2F6-6982FB77A4A2}" presName="linNode" presStyleCnt="0"/>
      <dgm:spPr/>
    </dgm:pt>
    <dgm:pt modelId="{F3A1428B-B67C-E549-AD42-C924AFBDA8FB}" type="pres">
      <dgm:prSet presAssocID="{55D964FD-1822-2341-B2F6-6982FB77A4A2}" presName="parentText" presStyleLbl="node1" presStyleIdx="0" presStyleCnt="4" custFlipVert="0" custScaleX="277778" custScaleY="5995" custLinFactNeighborY="-990">
        <dgm:presLayoutVars>
          <dgm:chMax val="1"/>
          <dgm:bulletEnabled val="1"/>
        </dgm:presLayoutVars>
      </dgm:prSet>
      <dgm:spPr/>
      <dgm:t>
        <a:bodyPr/>
        <a:lstStyle/>
        <a:p>
          <a:endParaRPr lang="en-US"/>
        </a:p>
      </dgm:t>
    </dgm:pt>
    <dgm:pt modelId="{ED6310C9-1D63-164B-A2A7-CE627846BDBB}" type="pres">
      <dgm:prSet presAssocID="{69AD7D50-CA81-0C48-AFA7-94D152BF3AA4}" presName="sp" presStyleCnt="0"/>
      <dgm:spPr/>
    </dgm:pt>
    <dgm:pt modelId="{E177D507-5926-4A4D-8071-D1E37B826014}" type="pres">
      <dgm:prSet presAssocID="{BE24176A-E8F6-1D48-ADE4-A56E1FE8DA2C}" presName="linNode" presStyleCnt="0"/>
      <dgm:spPr/>
    </dgm:pt>
    <dgm:pt modelId="{AFDCDD05-7339-9F46-9777-96568FF2F3E8}" type="pres">
      <dgm:prSet presAssocID="{BE24176A-E8F6-1D48-ADE4-A56E1FE8DA2C}" presName="parentText" presStyleLbl="node1" presStyleIdx="1" presStyleCnt="4" custScaleX="86703" custScaleY="69501" custLinFactNeighborX="-7684" custLinFactNeighborY="-4498">
        <dgm:presLayoutVars>
          <dgm:chMax val="1"/>
          <dgm:bulletEnabled val="1"/>
        </dgm:presLayoutVars>
      </dgm:prSet>
      <dgm:spPr/>
      <dgm:t>
        <a:bodyPr/>
        <a:lstStyle/>
        <a:p>
          <a:endParaRPr lang="en-US"/>
        </a:p>
      </dgm:t>
    </dgm:pt>
    <dgm:pt modelId="{C75EC193-69F9-7F4A-BE44-96D37830A2BF}" type="pres">
      <dgm:prSet presAssocID="{BE24176A-E8F6-1D48-ADE4-A56E1FE8DA2C}" presName="descendantText" presStyleLbl="alignAccFollowNode1" presStyleIdx="0" presStyleCnt="3" custScaleX="124528" custScaleY="118482">
        <dgm:presLayoutVars>
          <dgm:bulletEnabled val="1"/>
        </dgm:presLayoutVars>
      </dgm:prSet>
      <dgm:spPr/>
      <dgm:t>
        <a:bodyPr/>
        <a:lstStyle/>
        <a:p>
          <a:endParaRPr lang="en-US"/>
        </a:p>
      </dgm:t>
    </dgm:pt>
    <dgm:pt modelId="{37CD6D79-4BEB-1644-8983-5C4E5D4ACC2E}" type="pres">
      <dgm:prSet presAssocID="{6DBFE4D9-73B1-6E40-A591-CBE3DF279062}" presName="sp" presStyleCnt="0"/>
      <dgm:spPr/>
    </dgm:pt>
    <dgm:pt modelId="{D1C26E1F-B5A3-CD4A-86A3-188661372826}" type="pres">
      <dgm:prSet presAssocID="{83973934-4E55-CA40-8D57-F5C1849B8C37}" presName="linNode" presStyleCnt="0"/>
      <dgm:spPr/>
    </dgm:pt>
    <dgm:pt modelId="{8E37E151-0974-DE47-B6C4-258DA51107EE}" type="pres">
      <dgm:prSet presAssocID="{83973934-4E55-CA40-8D57-F5C1849B8C37}" presName="parentText" presStyleLbl="node1" presStyleIdx="2" presStyleCnt="4" custScaleX="81785" custScaleY="65811">
        <dgm:presLayoutVars>
          <dgm:chMax val="1"/>
          <dgm:bulletEnabled val="1"/>
        </dgm:presLayoutVars>
      </dgm:prSet>
      <dgm:spPr/>
      <dgm:t>
        <a:bodyPr/>
        <a:lstStyle/>
        <a:p>
          <a:endParaRPr lang="en-US"/>
        </a:p>
      </dgm:t>
    </dgm:pt>
    <dgm:pt modelId="{1A9F8CE9-3165-3F43-BC81-DACBCC4CD613}" type="pres">
      <dgm:prSet presAssocID="{83973934-4E55-CA40-8D57-F5C1849B8C37}" presName="descendantText" presStyleLbl="alignAccFollowNode1" presStyleIdx="1" presStyleCnt="3" custScaleX="118755" custScaleY="83819">
        <dgm:presLayoutVars>
          <dgm:bulletEnabled val="1"/>
        </dgm:presLayoutVars>
      </dgm:prSet>
      <dgm:spPr/>
      <dgm:t>
        <a:bodyPr/>
        <a:lstStyle/>
        <a:p>
          <a:endParaRPr lang="en-US"/>
        </a:p>
      </dgm:t>
    </dgm:pt>
    <dgm:pt modelId="{0691D45E-AB99-A040-9843-789C1D2CD1DF}" type="pres">
      <dgm:prSet presAssocID="{2852087E-CB8B-314D-A7FA-0CA38F9E70FC}" presName="sp" presStyleCnt="0"/>
      <dgm:spPr/>
    </dgm:pt>
    <dgm:pt modelId="{294369AD-7069-F348-AB9B-09F68E419C53}" type="pres">
      <dgm:prSet presAssocID="{090B13D8-116D-634E-9DFB-56DC12682171}" presName="linNode" presStyleCnt="0"/>
      <dgm:spPr/>
    </dgm:pt>
    <dgm:pt modelId="{84DE5472-BACE-8845-A884-DB91A71170EC}" type="pres">
      <dgm:prSet presAssocID="{090B13D8-116D-634E-9DFB-56DC12682171}" presName="parentText" presStyleLbl="node1" presStyleIdx="3" presStyleCnt="4" custScaleX="77596" custScaleY="47036">
        <dgm:presLayoutVars>
          <dgm:chMax val="1"/>
          <dgm:bulletEnabled val="1"/>
        </dgm:presLayoutVars>
      </dgm:prSet>
      <dgm:spPr/>
      <dgm:t>
        <a:bodyPr/>
        <a:lstStyle/>
        <a:p>
          <a:endParaRPr lang="en-US"/>
        </a:p>
      </dgm:t>
    </dgm:pt>
    <dgm:pt modelId="{094DC736-9A90-CD4D-BFFC-B03C85B72422}" type="pres">
      <dgm:prSet presAssocID="{090B13D8-116D-634E-9DFB-56DC12682171}" presName="descendantText" presStyleLbl="alignAccFollowNode1" presStyleIdx="2" presStyleCnt="3" custScaleX="102722" custScaleY="60297" custLinFactNeighborX="18806" custLinFactNeighborY="49">
        <dgm:presLayoutVars>
          <dgm:bulletEnabled val="1"/>
        </dgm:presLayoutVars>
      </dgm:prSet>
      <dgm:spPr/>
      <dgm:t>
        <a:bodyPr/>
        <a:lstStyle/>
        <a:p>
          <a:endParaRPr lang="en-US"/>
        </a:p>
      </dgm:t>
    </dgm:pt>
  </dgm:ptLst>
  <dgm:cxnLst>
    <dgm:cxn modelId="{286EC4B0-DF6B-4930-B9BD-DF9463582601}" type="presOf" srcId="{E9A9121D-4ECA-0D45-87FE-38B419AACE6A}" destId="{C75EC193-69F9-7F4A-BE44-96D37830A2BF}" srcOrd="0" destOrd="0" presId="urn:microsoft.com/office/officeart/2005/8/layout/vList5"/>
    <dgm:cxn modelId="{EAA52653-306E-E442-BE73-F92AB9AC9599}" srcId="{83973934-4E55-CA40-8D57-F5C1849B8C37}" destId="{684CBD8D-8F80-9F43-B21B-78F41CCB340E}" srcOrd="0" destOrd="0" parTransId="{FA3C02B5-30CF-EE4F-8C7E-8BAF77FF0116}" sibTransId="{63B0B3F7-EB71-FB4D-8830-5FA87EB4713F}"/>
    <dgm:cxn modelId="{C5011825-5F5D-4EDB-B7F8-1479CA7822FA}" type="presOf" srcId="{E5D0F2EB-B88D-2D46-9AE7-AC29683138CF}" destId="{094DC736-9A90-CD4D-BFFC-B03C85B72422}" srcOrd="0" destOrd="0" presId="urn:microsoft.com/office/officeart/2005/8/layout/vList5"/>
    <dgm:cxn modelId="{6101C054-F4E9-0A47-8A26-60AC765DFED8}" srcId="{7AF2D030-99A2-0B40-BA85-AACD1C274FF6}" destId="{BE24176A-E8F6-1D48-ADE4-A56E1FE8DA2C}" srcOrd="1" destOrd="0" parTransId="{0BBBE04B-BB50-D649-B8FE-42E4F668DE90}" sibTransId="{6DBFE4D9-73B1-6E40-A591-CBE3DF279062}"/>
    <dgm:cxn modelId="{8BDB392C-F44F-47D2-949E-CB9DACACC062}" type="presOf" srcId="{684CBD8D-8F80-9F43-B21B-78F41CCB340E}" destId="{1A9F8CE9-3165-3F43-BC81-DACBCC4CD613}" srcOrd="0" destOrd="0" presId="urn:microsoft.com/office/officeart/2005/8/layout/vList5"/>
    <dgm:cxn modelId="{0C6E8F67-B545-4513-958B-BA54F2E3BA61}" type="presOf" srcId="{BE24176A-E8F6-1D48-ADE4-A56E1FE8DA2C}" destId="{AFDCDD05-7339-9F46-9777-96568FF2F3E8}" srcOrd="0" destOrd="0" presId="urn:microsoft.com/office/officeart/2005/8/layout/vList5"/>
    <dgm:cxn modelId="{DA9ABF06-0381-094F-A3B1-6860425A0420}" srcId="{090B13D8-116D-634E-9DFB-56DC12682171}" destId="{E5D0F2EB-B88D-2D46-9AE7-AC29683138CF}" srcOrd="0" destOrd="0" parTransId="{A6734590-052B-7448-B99B-015AC1B82FA7}" sibTransId="{4330802A-BA51-3B4A-A079-E465E643495B}"/>
    <dgm:cxn modelId="{F25B9C7D-2AD9-6848-9D93-DD9890C18498}" srcId="{7AF2D030-99A2-0B40-BA85-AACD1C274FF6}" destId="{090B13D8-116D-634E-9DFB-56DC12682171}" srcOrd="3" destOrd="0" parTransId="{729C4916-9D4B-1944-9CE9-64D79F938E51}" sibTransId="{A6C6DE76-43BB-A145-897A-095A894998DB}"/>
    <dgm:cxn modelId="{0DABFA8E-3766-457B-8E65-E2C1E0563DB3}" type="presOf" srcId="{83973934-4E55-CA40-8D57-F5C1849B8C37}" destId="{8E37E151-0974-DE47-B6C4-258DA51107EE}" srcOrd="0" destOrd="0" presId="urn:microsoft.com/office/officeart/2005/8/layout/vList5"/>
    <dgm:cxn modelId="{7293C072-6313-4EB2-84FF-73D5F4E35393}" type="presOf" srcId="{7AF2D030-99A2-0B40-BA85-AACD1C274FF6}" destId="{80CF8E82-D77D-FA4E-8BB3-FF52D1F377B7}" srcOrd="0" destOrd="0" presId="urn:microsoft.com/office/officeart/2005/8/layout/vList5"/>
    <dgm:cxn modelId="{31268AD4-803E-4959-B4B8-A0276DC0AF9D}" type="presOf" srcId="{55D964FD-1822-2341-B2F6-6982FB77A4A2}" destId="{F3A1428B-B67C-E549-AD42-C924AFBDA8FB}" srcOrd="0" destOrd="0" presId="urn:microsoft.com/office/officeart/2005/8/layout/vList5"/>
    <dgm:cxn modelId="{B7EDFC49-878B-41CD-A13A-7A5D761AAE54}" type="presOf" srcId="{090B13D8-116D-634E-9DFB-56DC12682171}" destId="{84DE5472-BACE-8845-A884-DB91A71170EC}" srcOrd="0" destOrd="0" presId="urn:microsoft.com/office/officeart/2005/8/layout/vList5"/>
    <dgm:cxn modelId="{F79E1619-A792-C346-B034-F9D0C0615C19}" srcId="{BE24176A-E8F6-1D48-ADE4-A56E1FE8DA2C}" destId="{E9A9121D-4ECA-0D45-87FE-38B419AACE6A}" srcOrd="0" destOrd="0" parTransId="{1FD7F673-9159-0E47-8B78-AB6E732500E3}" sibTransId="{62B5EBAA-BFCD-EB4C-9CCC-74C257C704A1}"/>
    <dgm:cxn modelId="{7A87CAE9-2554-3041-8AED-2A3E6414BE21}" srcId="{7AF2D030-99A2-0B40-BA85-AACD1C274FF6}" destId="{83973934-4E55-CA40-8D57-F5C1849B8C37}" srcOrd="2" destOrd="0" parTransId="{281B16F7-F4C6-9349-BA7E-207581F4073E}" sibTransId="{2852087E-CB8B-314D-A7FA-0CA38F9E70FC}"/>
    <dgm:cxn modelId="{010006A6-1A56-3C46-BA59-A05FF32C79CF}" srcId="{7AF2D030-99A2-0B40-BA85-AACD1C274FF6}" destId="{55D964FD-1822-2341-B2F6-6982FB77A4A2}" srcOrd="0" destOrd="0" parTransId="{084D3961-1E43-4D47-A170-41EA69DFB0ED}" sibTransId="{69AD7D50-CA81-0C48-AFA7-94D152BF3AA4}"/>
    <dgm:cxn modelId="{C5468A33-E097-4EE3-8B6A-FFAA2E7BF344}" type="presParOf" srcId="{80CF8E82-D77D-FA4E-8BB3-FF52D1F377B7}" destId="{6AB23498-6B22-EE44-A624-7768E4D395EC}" srcOrd="0" destOrd="0" presId="urn:microsoft.com/office/officeart/2005/8/layout/vList5"/>
    <dgm:cxn modelId="{00487706-4314-4603-B45C-5377EDC106EC}" type="presParOf" srcId="{6AB23498-6B22-EE44-A624-7768E4D395EC}" destId="{F3A1428B-B67C-E549-AD42-C924AFBDA8FB}" srcOrd="0" destOrd="0" presId="urn:microsoft.com/office/officeart/2005/8/layout/vList5"/>
    <dgm:cxn modelId="{AE34203B-BE40-43BA-9A83-1573ABFD750A}" type="presParOf" srcId="{80CF8E82-D77D-FA4E-8BB3-FF52D1F377B7}" destId="{ED6310C9-1D63-164B-A2A7-CE627846BDBB}" srcOrd="1" destOrd="0" presId="urn:microsoft.com/office/officeart/2005/8/layout/vList5"/>
    <dgm:cxn modelId="{580F08A9-D03D-44B5-BCA2-E029FD693D31}" type="presParOf" srcId="{80CF8E82-D77D-FA4E-8BB3-FF52D1F377B7}" destId="{E177D507-5926-4A4D-8071-D1E37B826014}" srcOrd="2" destOrd="0" presId="urn:microsoft.com/office/officeart/2005/8/layout/vList5"/>
    <dgm:cxn modelId="{449729A2-1F54-45FC-9AEB-08F28A0ACB22}" type="presParOf" srcId="{E177D507-5926-4A4D-8071-D1E37B826014}" destId="{AFDCDD05-7339-9F46-9777-96568FF2F3E8}" srcOrd="0" destOrd="0" presId="urn:microsoft.com/office/officeart/2005/8/layout/vList5"/>
    <dgm:cxn modelId="{3068C2A3-22AD-4FCD-9916-864ADC5507DB}" type="presParOf" srcId="{E177D507-5926-4A4D-8071-D1E37B826014}" destId="{C75EC193-69F9-7F4A-BE44-96D37830A2BF}" srcOrd="1" destOrd="0" presId="urn:microsoft.com/office/officeart/2005/8/layout/vList5"/>
    <dgm:cxn modelId="{395650D1-71C3-402C-90CC-A740B23CAC3B}" type="presParOf" srcId="{80CF8E82-D77D-FA4E-8BB3-FF52D1F377B7}" destId="{37CD6D79-4BEB-1644-8983-5C4E5D4ACC2E}" srcOrd="3" destOrd="0" presId="urn:microsoft.com/office/officeart/2005/8/layout/vList5"/>
    <dgm:cxn modelId="{2EF6E47A-9128-4619-8019-35B5C35D0C3F}" type="presParOf" srcId="{80CF8E82-D77D-FA4E-8BB3-FF52D1F377B7}" destId="{D1C26E1F-B5A3-CD4A-86A3-188661372826}" srcOrd="4" destOrd="0" presId="urn:microsoft.com/office/officeart/2005/8/layout/vList5"/>
    <dgm:cxn modelId="{0646C2F0-25C3-444B-9D95-531FE57C4786}" type="presParOf" srcId="{D1C26E1F-B5A3-CD4A-86A3-188661372826}" destId="{8E37E151-0974-DE47-B6C4-258DA51107EE}" srcOrd="0" destOrd="0" presId="urn:microsoft.com/office/officeart/2005/8/layout/vList5"/>
    <dgm:cxn modelId="{05C1EA8D-9D44-49DF-846D-014AE5C25C7F}" type="presParOf" srcId="{D1C26E1F-B5A3-CD4A-86A3-188661372826}" destId="{1A9F8CE9-3165-3F43-BC81-DACBCC4CD613}" srcOrd="1" destOrd="0" presId="urn:microsoft.com/office/officeart/2005/8/layout/vList5"/>
    <dgm:cxn modelId="{A05D4B96-E537-4A12-AE50-30D30B0C7787}" type="presParOf" srcId="{80CF8E82-D77D-FA4E-8BB3-FF52D1F377B7}" destId="{0691D45E-AB99-A040-9843-789C1D2CD1DF}" srcOrd="5" destOrd="0" presId="urn:microsoft.com/office/officeart/2005/8/layout/vList5"/>
    <dgm:cxn modelId="{868AEF8E-C5EF-4126-8929-2C1AB3534BF9}" type="presParOf" srcId="{80CF8E82-D77D-FA4E-8BB3-FF52D1F377B7}" destId="{294369AD-7069-F348-AB9B-09F68E419C53}" srcOrd="6" destOrd="0" presId="urn:microsoft.com/office/officeart/2005/8/layout/vList5"/>
    <dgm:cxn modelId="{FC6CA17E-CD3D-4298-8225-A08EEBCA7229}" type="presParOf" srcId="{294369AD-7069-F348-AB9B-09F68E419C53}" destId="{84DE5472-BACE-8845-A884-DB91A71170EC}" srcOrd="0" destOrd="0" presId="urn:microsoft.com/office/officeart/2005/8/layout/vList5"/>
    <dgm:cxn modelId="{A826048F-3185-4E61-933E-64A91D8BB3B6}" type="presParOf" srcId="{294369AD-7069-F348-AB9B-09F68E419C53}" destId="{094DC736-9A90-CD4D-BFFC-B03C85B7242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8BBC6F83-149E-EB4A-A038-4E5B09D3D5FE}">
      <dgm:prSet custT="1">
        <dgm:style>
          <a:lnRef idx="1">
            <a:schemeClr val="accent4"/>
          </a:lnRef>
          <a:fillRef idx="2">
            <a:schemeClr val="accent4"/>
          </a:fillRef>
          <a:effectRef idx="1">
            <a:schemeClr val="accent4"/>
          </a:effectRef>
          <a:fontRef idx="minor">
            <a:schemeClr val="dk1"/>
          </a:fontRef>
        </dgm:style>
      </dgm:prSet>
      <dgm:spPr>
        <a:ln/>
      </dgm:spPr>
      <dgm:t>
        <a:bodyPr/>
        <a:lstStyle/>
        <a:p>
          <a:pPr rtl="0"/>
          <a:r>
            <a:rPr lang="fi-FI" sz="2400" b="1" dirty="0" smtClean="0">
              <a:solidFill>
                <a:schemeClr val="tx2">
                  <a:lumMod val="75000"/>
                </a:schemeClr>
              </a:solidFill>
            </a:rPr>
            <a:t>Video Surveillance Team (</a:t>
          </a:r>
          <a:r>
            <a:rPr lang="fi-FI" sz="2400" b="0" dirty="0" smtClean="0">
              <a:solidFill>
                <a:schemeClr val="tx2">
                  <a:lumMod val="75000"/>
                </a:schemeClr>
              </a:solidFill>
            </a:rPr>
            <a:t>VST)</a:t>
          </a:r>
          <a:endParaRPr lang="fi-FI" sz="2400" b="0" dirty="0">
            <a:solidFill>
              <a:schemeClr val="tx2">
                <a:lumMod val="75000"/>
              </a:schemeClr>
            </a:solidFill>
          </a:endParaRPr>
        </a:p>
      </dgm:t>
    </dgm:pt>
    <dgm:pt modelId="{FD219739-E14A-094E-9DAF-4CDE08A3DC34}" type="parTrans" cxnId="{B2D38618-21A8-184B-A097-6C3C49169111}">
      <dgm:prSet/>
      <dgm:spPr/>
      <dgm:t>
        <a:bodyPr/>
        <a:lstStyle/>
        <a:p>
          <a:endParaRPr lang="en-US" sz="2000">
            <a:solidFill>
              <a:schemeClr val="tx1"/>
            </a:solidFill>
          </a:endParaRPr>
        </a:p>
      </dgm:t>
    </dgm:pt>
    <dgm:pt modelId="{7F09807A-B7FC-3848-8435-0556B009E0DF}" type="sibTrans" cxnId="{B2D38618-21A8-184B-A097-6C3C4916911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150000"/>
            </a:lnSpc>
          </a:pPr>
          <a:r>
            <a:rPr lang="fi-FI" sz="2000" dirty="0" smtClean="0">
              <a:solidFill>
                <a:schemeClr val="tx2">
                  <a:lumMod val="75000"/>
                </a:schemeClr>
              </a:solidFill>
              <a:latin typeface="Arial Narrow" pitchFamily="34" charset="0"/>
            </a:rPr>
            <a:t>Minimum One official, one videographer and one vehicle</a:t>
          </a:r>
          <a:endParaRPr lang="fi-FI" sz="2000" dirty="0">
            <a:solidFill>
              <a:schemeClr val="tx2">
                <a:lumMod val="75000"/>
              </a:schemeClr>
            </a:solidFill>
            <a:latin typeface="Arial Narrow"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F6B6BC10-BBE5-1249-9AD7-67859C03E547}">
      <dgm:prSet custT="1"/>
      <dgm:spPr>
        <a:noFill/>
      </dgm:spPr>
      <dgm:t>
        <a:bodyPr/>
        <a:lstStyle/>
        <a:p>
          <a:pPr algn="just" rtl="0">
            <a:lnSpc>
              <a:spcPct val="150000"/>
            </a:lnSpc>
          </a:pPr>
          <a:r>
            <a:rPr lang="fi-FI" sz="2000" dirty="0" smtClean="0">
              <a:solidFill>
                <a:schemeClr val="tx2">
                  <a:lumMod val="75000"/>
                </a:schemeClr>
              </a:solidFill>
              <a:latin typeface="Arial Narrow" pitchFamily="34" charset="0"/>
            </a:rPr>
            <a:t>Can be more than 1 team at a public meeting,</a:t>
          </a:r>
          <a:endParaRPr lang="fi-FI" sz="2000" dirty="0">
            <a:solidFill>
              <a:schemeClr val="tx2">
                <a:lumMod val="75000"/>
              </a:schemeClr>
            </a:solidFill>
            <a:latin typeface="Arial Narrow" pitchFamily="34" charset="0"/>
          </a:endParaRPr>
        </a:p>
      </dgm:t>
    </dgm:pt>
    <dgm:pt modelId="{420A7F34-2B5C-D74C-948A-8FFE8281EE51}" type="parTrans" cxnId="{5DC67A5C-1F7D-F947-A569-954E0EFA7CBF}">
      <dgm:prSet/>
      <dgm:spPr/>
      <dgm:t>
        <a:bodyPr/>
        <a:lstStyle/>
        <a:p>
          <a:endParaRPr lang="en-US">
            <a:solidFill>
              <a:schemeClr val="tx1"/>
            </a:solidFill>
          </a:endParaRPr>
        </a:p>
      </dgm:t>
    </dgm:pt>
    <dgm:pt modelId="{DBBBE904-2F99-DE47-AEFD-87862421E743}" type="sibTrans" cxnId="{5DC67A5C-1F7D-F947-A569-954E0EFA7CBF}">
      <dgm:prSet/>
      <dgm:spPr/>
      <dgm:t>
        <a:bodyPr/>
        <a:lstStyle/>
        <a:p>
          <a:endParaRPr lang="en-US">
            <a:solidFill>
              <a:schemeClr val="tx1"/>
            </a:solidFill>
          </a:endParaRPr>
        </a:p>
      </dgm:t>
    </dgm:pt>
    <dgm:pt modelId="{0DBC6B53-EADF-5345-9348-FD583CB6341F}">
      <dgm:prSet custT="1"/>
      <dgm:spPr>
        <a:noFill/>
      </dgm:spPr>
      <dgm:t>
        <a:bodyPr/>
        <a:lstStyle/>
        <a:p>
          <a:pPr algn="just" rtl="0">
            <a:lnSpc>
              <a:spcPct val="150000"/>
            </a:lnSpc>
          </a:pPr>
          <a:r>
            <a:rPr lang="fi-FI" sz="2000" dirty="0" smtClean="0">
              <a:solidFill>
                <a:schemeClr val="tx2">
                  <a:lumMod val="75000"/>
                </a:schemeClr>
              </a:solidFill>
              <a:latin typeface="Arial Narrow" pitchFamily="34" charset="0"/>
            </a:rPr>
            <a:t> Properly trained to identify and capture MCC  and expenditure related events in adequate minute details as required,</a:t>
          </a:r>
          <a:endParaRPr lang="fi-FI" sz="2000" dirty="0">
            <a:solidFill>
              <a:schemeClr val="tx2">
                <a:lumMod val="75000"/>
              </a:schemeClr>
            </a:solidFill>
            <a:latin typeface="Arial Narrow" pitchFamily="34" charset="0"/>
          </a:endParaRPr>
        </a:p>
      </dgm:t>
    </dgm:pt>
    <dgm:pt modelId="{51A5289E-0A80-BC41-94DD-C2A89F1D18C5}" type="parTrans" cxnId="{583BBEB7-D3F4-2543-B6EE-4B942EC2843F}">
      <dgm:prSet/>
      <dgm:spPr/>
      <dgm:t>
        <a:bodyPr/>
        <a:lstStyle/>
        <a:p>
          <a:endParaRPr lang="en-US">
            <a:solidFill>
              <a:schemeClr val="tx1"/>
            </a:solidFill>
          </a:endParaRPr>
        </a:p>
      </dgm:t>
    </dgm:pt>
    <dgm:pt modelId="{759C8E44-D22C-494F-A372-07B57431E64F}" type="sibTrans" cxnId="{583BBEB7-D3F4-2543-B6EE-4B942EC2843F}">
      <dgm:prSet/>
      <dgm:spPr/>
      <dgm:t>
        <a:bodyPr/>
        <a:lstStyle/>
        <a:p>
          <a:endParaRPr lang="en-US">
            <a:solidFill>
              <a:schemeClr val="tx1"/>
            </a:solidFill>
          </a:endParaRPr>
        </a:p>
      </dgm:t>
    </dgm:pt>
    <dgm:pt modelId="{9D5269A8-9454-944C-B855-9292AA68636B}">
      <dgm:prSet custT="1"/>
      <dgm:spPr>
        <a:noFill/>
      </dgm:spPr>
      <dgm:t>
        <a:bodyPr/>
        <a:lstStyle/>
        <a:p>
          <a:pPr algn="just" rtl="0">
            <a:lnSpc>
              <a:spcPct val="150000"/>
            </a:lnSpc>
          </a:pPr>
          <a:r>
            <a:rPr lang="en-US" sz="2000" dirty="0" smtClean="0">
              <a:latin typeface="Arial Narrow" pitchFamily="34" charset="0"/>
            </a:rPr>
            <a:t>This team will prepare a </a:t>
          </a:r>
          <a:r>
            <a:rPr lang="en-US" sz="2000" b="1" dirty="0" smtClean="0">
              <a:latin typeface="Arial Narrow" pitchFamily="34" charset="0"/>
            </a:rPr>
            <a:t>video cue-sheet</a:t>
          </a:r>
          <a:r>
            <a:rPr lang="en-US" sz="2000" dirty="0" smtClean="0">
              <a:latin typeface="Arial Narrow" pitchFamily="34" charset="0"/>
            </a:rPr>
            <a:t> in the format given at </a:t>
          </a:r>
          <a:r>
            <a:rPr lang="en-US" sz="2000" b="1" dirty="0" smtClean="0">
              <a:latin typeface="Arial Narrow" pitchFamily="34" charset="0"/>
              <a:hlinkClick xmlns:r="http://schemas.openxmlformats.org/officeDocument/2006/relationships" r:id="rId1" action="ppaction://hlinkfile"/>
            </a:rPr>
            <a:t>Annexure-B7</a:t>
          </a:r>
          <a:r>
            <a:rPr lang="en-US" sz="2000" dirty="0" smtClean="0">
              <a:latin typeface="Arial Narrow" pitchFamily="34" charset="0"/>
              <a:hlinkClick xmlns:r="http://schemas.openxmlformats.org/officeDocument/2006/relationships" r:id="rId1" action="ppaction://hlinkfile"/>
            </a:rPr>
            <a:t> </a:t>
          </a:r>
          <a:r>
            <a:rPr lang="en-US" sz="2000" dirty="0" smtClean="0">
              <a:latin typeface="Arial Narrow" pitchFamily="34" charset="0"/>
            </a:rPr>
            <a:t>of the instructions. This cue-sheet contains the highlights of the recording with date and time. Therefore it should be ensured by the team that the time and date set up in the camera is correct. </a:t>
          </a:r>
          <a:endParaRPr lang="fi-FI" sz="2000" dirty="0">
            <a:solidFill>
              <a:schemeClr val="tx1"/>
            </a:solidFill>
            <a:latin typeface="Arial Narrow" pitchFamily="34" charset="0"/>
          </a:endParaRPr>
        </a:p>
      </dgm:t>
    </dgm:pt>
    <dgm:pt modelId="{52B591D8-2A20-0244-83B4-CF7C92B13D93}" type="parTrans" cxnId="{75C513BD-0C02-2140-99FC-BD371CA8E971}">
      <dgm:prSet/>
      <dgm:spPr/>
      <dgm:t>
        <a:bodyPr/>
        <a:lstStyle/>
        <a:p>
          <a:endParaRPr lang="en-US">
            <a:solidFill>
              <a:schemeClr val="tx1"/>
            </a:solidFill>
          </a:endParaRPr>
        </a:p>
      </dgm:t>
    </dgm:pt>
    <dgm:pt modelId="{EF64D766-BC1C-2044-8623-BEBB9FF546FF}" type="sibTrans" cxnId="{75C513BD-0C02-2140-99FC-BD371CA8E971}">
      <dgm:prSet/>
      <dgm:spPr/>
      <dgm:t>
        <a:bodyPr/>
        <a:lstStyle/>
        <a:p>
          <a:endParaRPr lang="en-US">
            <a:solidFill>
              <a:schemeClr val="tx1"/>
            </a:solidFill>
          </a:endParaRPr>
        </a:p>
      </dgm:t>
    </dgm:pt>
    <dgm:pt modelId="{1E968B8B-3806-4597-A9C3-57DF54C23B7F}">
      <dgm:prSet custT="1"/>
      <dgm:spPr>
        <a:noFill/>
      </dgm:spPr>
      <dgm:t>
        <a:bodyPr/>
        <a:lstStyle/>
        <a:p>
          <a:pPr algn="just" rtl="0">
            <a:lnSpc>
              <a:spcPct val="150000"/>
            </a:lnSpc>
          </a:pPr>
          <a:r>
            <a:rPr lang="en-US" sz="2000" dirty="0" smtClean="0">
              <a:solidFill>
                <a:schemeClr val="tx2">
                  <a:lumMod val="75000"/>
                </a:schemeClr>
              </a:solidFill>
              <a:latin typeface="Arial Narrow" pitchFamily="34" charset="0"/>
            </a:rPr>
            <a:t>At the </a:t>
          </a:r>
          <a:r>
            <a:rPr lang="en-US" sz="2000" b="1" dirty="0" smtClean="0">
              <a:solidFill>
                <a:schemeClr val="tx2">
                  <a:lumMod val="75000"/>
                </a:schemeClr>
              </a:solidFill>
              <a:latin typeface="Arial Narrow" pitchFamily="34" charset="0"/>
            </a:rPr>
            <a:t>beginning of shooting, the team will record in voice mode the title and type of event , date, place and </a:t>
          </a:r>
          <a:r>
            <a:rPr lang="en-US" sz="2000" b="1" dirty="0" smtClean="0">
              <a:latin typeface="Arial Narrow" pitchFamily="34" charset="0"/>
            </a:rPr>
            <a:t>the name of the party or the candidate</a:t>
          </a:r>
          <a:r>
            <a:rPr lang="en-US" sz="2000" dirty="0" smtClean="0">
              <a:latin typeface="Arial Narrow" pitchFamily="34" charset="0"/>
            </a:rPr>
            <a:t> organizing the same. </a:t>
          </a:r>
          <a:endParaRPr lang="fi-FI" sz="2000" dirty="0">
            <a:solidFill>
              <a:schemeClr val="tx1"/>
            </a:solidFill>
            <a:latin typeface="Arial Narrow" pitchFamily="34" charset="0"/>
          </a:endParaRPr>
        </a:p>
      </dgm:t>
    </dgm:pt>
    <dgm:pt modelId="{D526C07B-37C5-4EBF-8A8F-776F861892A9}" type="parTrans" cxnId="{3CF58BA9-A377-45F1-B019-E4BA7CBB357B}">
      <dgm:prSet/>
      <dgm:spPr/>
      <dgm:t>
        <a:bodyPr/>
        <a:lstStyle/>
        <a:p>
          <a:endParaRPr lang="en-US"/>
        </a:p>
      </dgm:t>
    </dgm:pt>
    <dgm:pt modelId="{72502413-23B0-4C32-880A-D449DDE93B76}" type="sibTrans" cxnId="{3CF58BA9-A377-45F1-B019-E4BA7CBB357B}">
      <dgm:prSet/>
      <dgm:spPr/>
      <dgm:t>
        <a:bodyPr/>
        <a:lstStyle/>
        <a:p>
          <a:endParaRPr lang="en-US"/>
        </a:p>
      </dgm:t>
    </dgm:pt>
    <dgm:pt modelId="{D810630A-B544-4688-9580-45B16B18D086}">
      <dgm:prSet custT="1"/>
      <dgm:spPr>
        <a:noFill/>
      </dgm:spPr>
      <dgm:t>
        <a:bodyPr/>
        <a:lstStyle/>
        <a:p>
          <a:pPr algn="just" rtl="0">
            <a:lnSpc>
              <a:spcPct val="150000"/>
            </a:lnSpc>
          </a:pPr>
          <a:r>
            <a:rPr lang="en-US" sz="2000" dirty="0" smtClean="0">
              <a:latin typeface="Arial Narrow" pitchFamily="34" charset="0"/>
            </a:rPr>
            <a:t>It will capture the photo in such a way that the </a:t>
          </a:r>
          <a:r>
            <a:rPr lang="en-US" sz="2000" b="1" dirty="0" smtClean="0">
              <a:latin typeface="Arial Narrow" pitchFamily="34" charset="0"/>
            </a:rPr>
            <a:t>evidence of each vehicle, furniture, rostrum, banner, cutout etc</a:t>
          </a:r>
          <a:r>
            <a:rPr lang="en-US" sz="2000" dirty="0" smtClean="0">
              <a:latin typeface="Arial Narrow" pitchFamily="34" charset="0"/>
            </a:rPr>
            <a:t>. can be seen clearly and the expense thereon can be estimated,</a:t>
          </a:r>
          <a:endParaRPr lang="fi-FI" sz="2000" dirty="0">
            <a:solidFill>
              <a:schemeClr val="tx1"/>
            </a:solidFill>
            <a:latin typeface="Arial Narrow" pitchFamily="34" charset="0"/>
          </a:endParaRPr>
        </a:p>
      </dgm:t>
    </dgm:pt>
    <dgm:pt modelId="{CBE47785-ECA2-4ABF-A9CB-90F901C71B07}" type="parTrans" cxnId="{96A21F01-8BB8-423B-ABA6-908C01EA22FE}">
      <dgm:prSet/>
      <dgm:spPr/>
      <dgm:t>
        <a:bodyPr/>
        <a:lstStyle/>
        <a:p>
          <a:endParaRPr lang="en-US"/>
        </a:p>
      </dgm:t>
    </dgm:pt>
    <dgm:pt modelId="{737104EC-8497-40AB-8AC5-24998698026C}" type="sibTrans" cxnId="{96A21F01-8BB8-423B-ABA6-908C01EA22FE}">
      <dgm:prSet/>
      <dgm:spPr/>
      <dgm:t>
        <a:bodyPr/>
        <a:lstStyle/>
        <a:p>
          <a:endParaRPr lang="en-US"/>
        </a:p>
      </dgm:t>
    </dgm:pt>
    <dgm:pt modelId="{11D1FCE0-3BED-4888-BFE6-035E861B7715}">
      <dgm:prSet custT="1"/>
      <dgm:spPr/>
      <dgm:t>
        <a:bodyPr/>
        <a:lstStyle/>
        <a:p>
          <a:pPr algn="just">
            <a:lnSpc>
              <a:spcPct val="150000"/>
            </a:lnSpc>
          </a:pPr>
          <a:r>
            <a:rPr lang="en-US" sz="2000" dirty="0" smtClean="0">
              <a:latin typeface="Arial Narrow" pitchFamily="34" charset="0"/>
            </a:rPr>
            <a:t>At the end of shooting, the team may also </a:t>
          </a:r>
          <a:r>
            <a:rPr lang="en-US" sz="2000" b="1" dirty="0" smtClean="0">
              <a:latin typeface="Arial Narrow" pitchFamily="34" charset="0"/>
            </a:rPr>
            <a:t>record in voice mode the estimated number and type of vehicles, Chairs, furniture</a:t>
          </a:r>
          <a:r>
            <a:rPr lang="en-US" sz="2000" dirty="0" smtClean="0">
              <a:latin typeface="Arial Narrow" pitchFamily="34" charset="0"/>
            </a:rPr>
            <a:t>, approx size of rostrum/banner/poster/cutout etc. used in the event.</a:t>
          </a:r>
        </a:p>
      </dgm:t>
    </dgm:pt>
    <dgm:pt modelId="{890DD199-2923-4BB9-B0AE-A722AFAD672D}" type="parTrans" cxnId="{CDB5A554-9685-4FC3-BC7E-BEA3A46B89DA}">
      <dgm:prSet/>
      <dgm:spPr/>
      <dgm:t>
        <a:bodyPr/>
        <a:lstStyle/>
        <a:p>
          <a:endParaRPr lang="en-US"/>
        </a:p>
      </dgm:t>
    </dgm:pt>
    <dgm:pt modelId="{01601BDA-30E3-4BD0-BE8A-139A1D37B32E}" type="sibTrans" cxnId="{CDB5A554-9685-4FC3-BC7E-BEA3A46B89DA}">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8CECAA3B-34AF-DD46-AB17-F2BC07303360}" type="pres">
      <dgm:prSet presAssocID="{8BBC6F83-149E-EB4A-A038-4E5B09D3D5FE}" presName="linNode" presStyleCnt="0"/>
      <dgm:spPr/>
      <dgm:t>
        <a:bodyPr/>
        <a:lstStyle/>
        <a:p>
          <a:endParaRPr lang="en-US"/>
        </a:p>
      </dgm:t>
    </dgm:pt>
    <dgm:pt modelId="{DBDBF8A9-691A-9D49-8CA2-1D3B69B049AE}" type="pres">
      <dgm:prSet presAssocID="{8BBC6F83-149E-EB4A-A038-4E5B09D3D5FE}" presName="parentText" presStyleLbl="node1" presStyleIdx="0" presStyleCnt="1" custScaleX="47410">
        <dgm:presLayoutVars>
          <dgm:chMax val="1"/>
          <dgm:bulletEnabled val="1"/>
        </dgm:presLayoutVars>
      </dgm:prSet>
      <dgm:spPr/>
      <dgm:t>
        <a:bodyPr/>
        <a:lstStyle/>
        <a:p>
          <a:endParaRPr lang="en-US"/>
        </a:p>
      </dgm:t>
    </dgm:pt>
    <dgm:pt modelId="{02A309C3-FE26-5843-A2F6-DC5D12026F1B}" type="pres">
      <dgm:prSet presAssocID="{8BBC6F83-149E-EB4A-A038-4E5B09D3D5FE}" presName="descendantText" presStyleLbl="alignAccFollowNode1" presStyleIdx="0" presStyleCnt="1" custScaleX="128404" custScaleY="134204">
        <dgm:presLayoutVars>
          <dgm:bulletEnabled val="1"/>
        </dgm:presLayoutVars>
      </dgm:prSet>
      <dgm:spPr/>
      <dgm:t>
        <a:bodyPr/>
        <a:lstStyle/>
        <a:p>
          <a:endParaRPr lang="en-US"/>
        </a:p>
      </dgm:t>
    </dgm:pt>
  </dgm:ptLst>
  <dgm:cxnLst>
    <dgm:cxn modelId="{B2D38618-21A8-184B-A097-6C3C49169111}" srcId="{DB8397A1-88C5-EC47-9E29-47DD4BBCB853}" destId="{8BBC6F83-149E-EB4A-A038-4E5B09D3D5FE}" srcOrd="0" destOrd="0" parTransId="{FD219739-E14A-094E-9DAF-4CDE08A3DC34}" sibTransId="{7F09807A-B7FC-3848-8435-0556B009E0DF}"/>
    <dgm:cxn modelId="{583BBEB7-D3F4-2543-B6EE-4B942EC2843F}" srcId="{8BBC6F83-149E-EB4A-A038-4E5B09D3D5FE}" destId="{0DBC6B53-EADF-5345-9348-FD583CB6341F}" srcOrd="2" destOrd="0" parTransId="{51A5289E-0A80-BC41-94DD-C2A89F1D18C5}" sibTransId="{759C8E44-D22C-494F-A372-07B57431E64F}"/>
    <dgm:cxn modelId="{75C513BD-0C02-2140-99FC-BD371CA8E971}" srcId="{8BBC6F83-149E-EB4A-A038-4E5B09D3D5FE}" destId="{9D5269A8-9454-944C-B855-9292AA68636B}" srcOrd="6" destOrd="0" parTransId="{52B591D8-2A20-0244-83B4-CF7C92B13D93}" sibTransId="{EF64D766-BC1C-2044-8623-BEBB9FF546FF}"/>
    <dgm:cxn modelId="{CD9F7362-B1C5-4184-B06F-E643AB5285A4}" type="presOf" srcId="{0DBC6B53-EADF-5345-9348-FD583CB6341F}" destId="{02A309C3-FE26-5843-A2F6-DC5D12026F1B}" srcOrd="0" destOrd="2" presId="urn:microsoft.com/office/officeart/2005/8/layout/vList5"/>
    <dgm:cxn modelId="{8B36E082-8393-1940-9561-207451E8C495}" srcId="{8BBC6F83-149E-EB4A-A038-4E5B09D3D5FE}" destId="{843D5302-D72F-6F45-AAEC-005CA18C1A0E}" srcOrd="0" destOrd="0" parTransId="{28710BE1-5E61-8C4A-914A-E3F4E8073CA8}" sibTransId="{4BA15C86-78CB-B04B-8414-AE4C8CC0A64B}"/>
    <dgm:cxn modelId="{E9EA23DD-47BF-4E79-95FA-8510768BC32B}" type="presOf" srcId="{8BBC6F83-149E-EB4A-A038-4E5B09D3D5FE}" destId="{DBDBF8A9-691A-9D49-8CA2-1D3B69B049AE}" srcOrd="0" destOrd="0" presId="urn:microsoft.com/office/officeart/2005/8/layout/vList5"/>
    <dgm:cxn modelId="{6BFF0A84-953E-4A2A-B5D8-3717E0051B66}" type="presOf" srcId="{11D1FCE0-3BED-4888-BFE6-035E861B7715}" destId="{02A309C3-FE26-5843-A2F6-DC5D12026F1B}" srcOrd="0" destOrd="5" presId="urn:microsoft.com/office/officeart/2005/8/layout/vList5"/>
    <dgm:cxn modelId="{62E4AACF-D36F-4323-9B9D-8D11975CC927}" type="presOf" srcId="{1E968B8B-3806-4597-A9C3-57DF54C23B7F}" destId="{02A309C3-FE26-5843-A2F6-DC5D12026F1B}" srcOrd="0" destOrd="3" presId="urn:microsoft.com/office/officeart/2005/8/layout/vList5"/>
    <dgm:cxn modelId="{96A21F01-8BB8-423B-ABA6-908C01EA22FE}" srcId="{8BBC6F83-149E-EB4A-A038-4E5B09D3D5FE}" destId="{D810630A-B544-4688-9580-45B16B18D086}" srcOrd="4" destOrd="0" parTransId="{CBE47785-ECA2-4ABF-A9CB-90F901C71B07}" sibTransId="{737104EC-8497-40AB-8AC5-24998698026C}"/>
    <dgm:cxn modelId="{5DC67A5C-1F7D-F947-A569-954E0EFA7CBF}" srcId="{8BBC6F83-149E-EB4A-A038-4E5B09D3D5FE}" destId="{F6B6BC10-BBE5-1249-9AD7-67859C03E547}" srcOrd="1" destOrd="0" parTransId="{420A7F34-2B5C-D74C-948A-8FFE8281EE51}" sibTransId="{DBBBE904-2F99-DE47-AEFD-87862421E743}"/>
    <dgm:cxn modelId="{98067EEF-A5ED-4B73-B53C-0A578E8D45C9}" type="presOf" srcId="{9D5269A8-9454-944C-B855-9292AA68636B}" destId="{02A309C3-FE26-5843-A2F6-DC5D12026F1B}" srcOrd="0" destOrd="6" presId="urn:microsoft.com/office/officeart/2005/8/layout/vList5"/>
    <dgm:cxn modelId="{7BBBAF90-8FDF-40B5-A0E4-24048D86F3C2}" type="presOf" srcId="{D810630A-B544-4688-9580-45B16B18D086}" destId="{02A309C3-FE26-5843-A2F6-DC5D12026F1B}" srcOrd="0" destOrd="4" presId="urn:microsoft.com/office/officeart/2005/8/layout/vList5"/>
    <dgm:cxn modelId="{CDB5A554-9685-4FC3-BC7E-BEA3A46B89DA}" srcId="{8BBC6F83-149E-EB4A-A038-4E5B09D3D5FE}" destId="{11D1FCE0-3BED-4888-BFE6-035E861B7715}" srcOrd="5" destOrd="0" parTransId="{890DD199-2923-4BB9-B0AE-A722AFAD672D}" sibTransId="{01601BDA-30E3-4BD0-BE8A-139A1D37B32E}"/>
    <dgm:cxn modelId="{3CF58BA9-A377-45F1-B019-E4BA7CBB357B}" srcId="{8BBC6F83-149E-EB4A-A038-4E5B09D3D5FE}" destId="{1E968B8B-3806-4597-A9C3-57DF54C23B7F}" srcOrd="3" destOrd="0" parTransId="{D526C07B-37C5-4EBF-8A8F-776F861892A9}" sibTransId="{72502413-23B0-4C32-880A-D449DDE93B76}"/>
    <dgm:cxn modelId="{BB2A929C-F799-44CC-86D6-597F273AE4BC}" type="presOf" srcId="{DB8397A1-88C5-EC47-9E29-47DD4BBCB853}" destId="{1862061F-0D1C-BA43-950C-408BBBC028D8}" srcOrd="0" destOrd="0" presId="urn:microsoft.com/office/officeart/2005/8/layout/vList5"/>
    <dgm:cxn modelId="{E6462E0B-119F-4955-A930-8EE24CFB3DA2}" type="presOf" srcId="{F6B6BC10-BBE5-1249-9AD7-67859C03E547}" destId="{02A309C3-FE26-5843-A2F6-DC5D12026F1B}" srcOrd="0" destOrd="1" presId="urn:microsoft.com/office/officeart/2005/8/layout/vList5"/>
    <dgm:cxn modelId="{81CD20BA-9AA4-4136-9D73-22B427A18F86}" type="presOf" srcId="{843D5302-D72F-6F45-AAEC-005CA18C1A0E}" destId="{02A309C3-FE26-5843-A2F6-DC5D12026F1B}" srcOrd="0" destOrd="0" presId="urn:microsoft.com/office/officeart/2005/8/layout/vList5"/>
    <dgm:cxn modelId="{91845716-EEDA-470D-A584-D81C3E73549F}" type="presParOf" srcId="{1862061F-0D1C-BA43-950C-408BBBC028D8}" destId="{8CECAA3B-34AF-DD46-AB17-F2BC07303360}" srcOrd="0" destOrd="0" presId="urn:microsoft.com/office/officeart/2005/8/layout/vList5"/>
    <dgm:cxn modelId="{AA0C5A79-C497-4E60-9860-BEA87B796451}" type="presParOf" srcId="{8CECAA3B-34AF-DD46-AB17-F2BC07303360}" destId="{DBDBF8A9-691A-9D49-8CA2-1D3B69B049AE}" srcOrd="0" destOrd="0" presId="urn:microsoft.com/office/officeart/2005/8/layout/vList5"/>
    <dgm:cxn modelId="{37DFE188-D66B-4EEC-807E-68DE1DC76E6E}" type="presParOf" srcId="{8CECAA3B-34AF-DD46-AB17-F2BC07303360}" destId="{02A309C3-FE26-5843-A2F6-DC5D12026F1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45104C72-AFB4-E248-B6E9-08D639D26FD5}">
      <dgm:prSet custT="1"/>
      <dgm:spPr>
        <a:solidFill>
          <a:schemeClr val="accent4">
            <a:lumMod val="40000"/>
            <a:lumOff val="60000"/>
          </a:schemeClr>
        </a:solidFill>
        <a:ln>
          <a:solidFill>
            <a:schemeClr val="tx1"/>
          </a:solidFill>
        </a:ln>
      </dgm:spPr>
      <dgm:t>
        <a:bodyPr/>
        <a:lstStyle/>
        <a:p>
          <a:pPr rtl="0"/>
          <a:r>
            <a:rPr lang="en-US" sz="2800" b="1" dirty="0" smtClean="0">
              <a:solidFill>
                <a:srgbClr val="0000FF"/>
              </a:solidFill>
            </a:rPr>
            <a:t>Video Viewing Team (VVT)</a:t>
          </a:r>
          <a:endParaRPr lang="en-US" sz="2800" b="1" dirty="0">
            <a:solidFill>
              <a:srgbClr val="0000FF"/>
            </a:solidFill>
          </a:endParaRPr>
        </a:p>
      </dgm:t>
    </dgm:pt>
    <dgm:pt modelId="{CB37A6C1-CE51-A94D-B999-BF191BD5BF8D}" type="parTrans" cxnId="{E49A50C2-3F86-B147-81E4-70DD555DAA21}">
      <dgm:prSet/>
      <dgm:spPr/>
      <dgm:t>
        <a:bodyPr/>
        <a:lstStyle/>
        <a:p>
          <a:endParaRPr lang="en-US" sz="2000">
            <a:solidFill>
              <a:schemeClr val="tx1"/>
            </a:solidFill>
          </a:endParaRPr>
        </a:p>
      </dgm:t>
    </dgm:pt>
    <dgm:pt modelId="{EB4C0602-B582-CE4E-B202-4C0D5A310125}" type="sibTrans" cxnId="{E49A50C2-3F86-B147-81E4-70DD555DAA2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80000"/>
            </a:lnSpc>
          </a:pPr>
          <a:endParaRPr lang="fi-FI" sz="2000" dirty="0">
            <a:solidFill>
              <a:schemeClr val="tx1"/>
            </a:solidFill>
            <a:latin typeface="Arial Narrow"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450F2B56-4006-4E41-8EEF-EE87FD6EA007}">
      <dgm:prSet custT="1"/>
      <dgm:spPr>
        <a:noFill/>
      </dgm:spPr>
      <dgm:t>
        <a:bodyPr/>
        <a:lstStyle/>
        <a:p>
          <a:pPr algn="just" rtl="0"/>
          <a:r>
            <a:rPr lang="en-US" sz="2500" b="1" dirty="0" smtClean="0">
              <a:solidFill>
                <a:schemeClr val="tx1"/>
              </a:solidFill>
              <a:latin typeface="Arial Narrow" pitchFamily="34" charset="0"/>
            </a:rPr>
            <a:t>MCC related report to General Observer and RO</a:t>
          </a:r>
          <a:endParaRPr lang="en-US" sz="2500" b="1" dirty="0">
            <a:solidFill>
              <a:schemeClr val="tx1"/>
            </a:solidFill>
            <a:latin typeface="Arial Narrow" pitchFamily="34" charset="0"/>
          </a:endParaRPr>
        </a:p>
      </dgm:t>
    </dgm:pt>
    <dgm:pt modelId="{8AFC37C0-2C1B-5845-83F1-A81751C6ADB4}" type="sibTrans" cxnId="{798C76BD-6B95-2844-9841-12C347B8503C}">
      <dgm:prSet/>
      <dgm:spPr/>
      <dgm:t>
        <a:bodyPr/>
        <a:lstStyle/>
        <a:p>
          <a:endParaRPr lang="en-US">
            <a:solidFill>
              <a:schemeClr val="tx1"/>
            </a:solidFill>
          </a:endParaRPr>
        </a:p>
      </dgm:t>
    </dgm:pt>
    <dgm:pt modelId="{E7492B81-E236-2344-BBA6-83D43AFCB497}" type="parTrans" cxnId="{798C76BD-6B95-2844-9841-12C347B8503C}">
      <dgm:prSet/>
      <dgm:spPr/>
      <dgm:t>
        <a:bodyPr/>
        <a:lstStyle/>
        <a:p>
          <a:endParaRPr lang="en-US">
            <a:solidFill>
              <a:schemeClr val="tx1"/>
            </a:solidFill>
          </a:endParaRPr>
        </a:p>
      </dgm:t>
    </dgm:pt>
    <dgm:pt modelId="{BE13BE42-1DD7-484F-8BD0-CD382B4C5B73}">
      <dgm:prSet custT="1"/>
      <dgm:spPr>
        <a:noFill/>
      </dgm:spPr>
      <dgm:t>
        <a:bodyPr/>
        <a:lstStyle/>
        <a:p>
          <a:pPr algn="just" rtl="0"/>
          <a:r>
            <a:rPr lang="en-US" sz="2500" dirty="0" smtClean="0">
              <a:solidFill>
                <a:schemeClr val="tx1"/>
              </a:solidFill>
              <a:latin typeface="Arial Narrow" pitchFamily="34" charset="0"/>
            </a:rPr>
            <a:t>Submit report containing </a:t>
          </a:r>
          <a:r>
            <a:rPr lang="en-US" sz="2500" b="1" dirty="0" smtClean="0">
              <a:solidFill>
                <a:schemeClr val="tx1"/>
              </a:solidFill>
              <a:latin typeface="Arial Narrow" pitchFamily="34" charset="0"/>
            </a:rPr>
            <a:t>candidate wise expenditure </a:t>
          </a:r>
          <a:r>
            <a:rPr lang="en-US" sz="2500" dirty="0" smtClean="0">
              <a:solidFill>
                <a:schemeClr val="tx1"/>
              </a:solidFill>
              <a:latin typeface="Arial Narrow" pitchFamily="34" charset="0"/>
            </a:rPr>
            <a:t>no later than next day to Accounting Team/ Asst. EO,</a:t>
          </a:r>
          <a:r>
            <a:rPr lang="en-US" sz="2500" b="1" dirty="0" smtClean="0">
              <a:solidFill>
                <a:schemeClr val="tx1"/>
              </a:solidFill>
              <a:latin typeface="Arial Narrow" pitchFamily="34" charset="0"/>
            </a:rPr>
            <a:t> </a:t>
          </a:r>
          <a:r>
            <a:rPr lang="en-US" sz="2500" dirty="0" smtClean="0">
              <a:solidFill>
                <a:schemeClr val="tx1"/>
              </a:solidFill>
              <a:latin typeface="Arial Narrow" pitchFamily="34" charset="0"/>
            </a:rPr>
            <a:t>on public rally including the vehicle numbers, number of chairs, size of Dias, audio system, posters , banners, helicopter expense, media advertisements and Paid News, names of candidates</a:t>
          </a:r>
          <a:endParaRPr lang="en-US" sz="2500" dirty="0">
            <a:solidFill>
              <a:schemeClr val="tx1"/>
            </a:solidFill>
            <a:latin typeface="Arial Narrow" pitchFamily="34" charset="0"/>
          </a:endParaRPr>
        </a:p>
      </dgm:t>
    </dgm:pt>
    <dgm:pt modelId="{9AE29A20-DA1D-FC48-B04D-D31B459A61A4}" type="sibTrans" cxnId="{E121FF99-D669-A64F-B0FE-A5AEB98735BE}">
      <dgm:prSet/>
      <dgm:spPr/>
      <dgm:t>
        <a:bodyPr/>
        <a:lstStyle/>
        <a:p>
          <a:endParaRPr lang="en-US">
            <a:solidFill>
              <a:schemeClr val="tx1"/>
            </a:solidFill>
          </a:endParaRPr>
        </a:p>
      </dgm:t>
    </dgm:pt>
    <dgm:pt modelId="{04DD9817-D53C-694F-8AFE-38A466C2365C}" type="parTrans" cxnId="{E121FF99-D669-A64F-B0FE-A5AEB98735BE}">
      <dgm:prSet/>
      <dgm:spPr/>
      <dgm:t>
        <a:bodyPr/>
        <a:lstStyle/>
        <a:p>
          <a:endParaRPr lang="en-US">
            <a:solidFill>
              <a:schemeClr val="tx1"/>
            </a:solidFill>
          </a:endParaRPr>
        </a:p>
      </dgm:t>
    </dgm:pt>
    <dgm:pt modelId="{04DBB7A9-EDAB-1044-955F-BC0405F389E0}">
      <dgm:prSet custT="1"/>
      <dgm:spPr>
        <a:noFill/>
      </dgm:spPr>
      <dgm:t>
        <a:bodyPr/>
        <a:lstStyle/>
        <a:p>
          <a:pPr algn="just" rtl="0"/>
          <a:r>
            <a:rPr lang="en-US" sz="2500" dirty="0" smtClean="0">
              <a:solidFill>
                <a:schemeClr val="tx1"/>
              </a:solidFill>
              <a:latin typeface="Arial Narrow" pitchFamily="34" charset="0"/>
            </a:rPr>
            <a:t>View Video CD provided by VST for identifying election expenditure and MCC related issues, </a:t>
          </a:r>
          <a:endParaRPr lang="en-US" sz="2500" dirty="0">
            <a:solidFill>
              <a:schemeClr val="tx1"/>
            </a:solidFill>
            <a:latin typeface="Arial Narrow" pitchFamily="34" charset="0"/>
          </a:endParaRPr>
        </a:p>
      </dgm:t>
    </dgm:pt>
    <dgm:pt modelId="{495F1D29-966D-644B-B331-08A33A6116C6}" type="sibTrans" cxnId="{13444284-28D3-7842-A4BE-A83E0DAB5438}">
      <dgm:prSet/>
      <dgm:spPr/>
      <dgm:t>
        <a:bodyPr/>
        <a:lstStyle/>
        <a:p>
          <a:endParaRPr lang="en-US">
            <a:solidFill>
              <a:schemeClr val="tx1"/>
            </a:solidFill>
          </a:endParaRPr>
        </a:p>
      </dgm:t>
    </dgm:pt>
    <dgm:pt modelId="{693084F7-E79D-8947-B3BD-DABA6B45AA8B}" type="parTrans" cxnId="{13444284-28D3-7842-A4BE-A83E0DAB5438}">
      <dgm:prSet/>
      <dgm:spPr/>
      <dgm:t>
        <a:bodyPr/>
        <a:lstStyle/>
        <a:p>
          <a:endParaRPr lang="en-US">
            <a:solidFill>
              <a:schemeClr val="tx1"/>
            </a:solidFill>
          </a:endParaRPr>
        </a:p>
      </dgm:t>
    </dgm:pt>
    <dgm:pt modelId="{C33E2FB6-52A8-6849-9EA6-CCC779F92B44}">
      <dgm:prSet custT="1"/>
      <dgm:spPr>
        <a:noFill/>
      </dgm:spPr>
      <dgm:t>
        <a:bodyPr/>
        <a:lstStyle/>
        <a:p>
          <a:pPr algn="just" rtl="0"/>
          <a:r>
            <a:rPr lang="en-US" sz="2500" dirty="0" smtClean="0">
              <a:solidFill>
                <a:schemeClr val="tx1"/>
              </a:solidFill>
              <a:latin typeface="Arial Narrow" pitchFamily="34" charset="0"/>
            </a:rPr>
            <a:t>1 officer and 2 clerks (or as required) for each assembly segment ,as viewing all CD’s is a time consuming task,</a:t>
          </a:r>
          <a:endParaRPr lang="en-US" sz="2500" dirty="0">
            <a:solidFill>
              <a:schemeClr val="tx1"/>
            </a:solidFill>
            <a:latin typeface="Arial Narrow" pitchFamily="34" charset="0"/>
          </a:endParaRPr>
        </a:p>
      </dgm:t>
    </dgm:pt>
    <dgm:pt modelId="{5E3ACDD9-480B-9D44-86FD-759C44CAB143}" type="sibTrans" cxnId="{6A46F67D-CB18-1B4D-B658-9183AA6CCC4B}">
      <dgm:prSet/>
      <dgm:spPr/>
      <dgm:t>
        <a:bodyPr/>
        <a:lstStyle/>
        <a:p>
          <a:endParaRPr lang="en-US" sz="2000">
            <a:solidFill>
              <a:schemeClr val="tx1"/>
            </a:solidFill>
          </a:endParaRPr>
        </a:p>
      </dgm:t>
    </dgm:pt>
    <dgm:pt modelId="{F82DAFDF-03E8-0944-9310-0432010BF251}" type="parTrans" cxnId="{6A46F67D-CB18-1B4D-B658-9183AA6CCC4B}">
      <dgm:prSet/>
      <dgm:spPr/>
      <dgm:t>
        <a:bodyPr/>
        <a:lstStyle/>
        <a:p>
          <a:endParaRPr lang="en-US" sz="2000">
            <a:solidFill>
              <a:schemeClr val="tx1"/>
            </a:solidFill>
          </a:endParaRPr>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A6200D96-CB07-4C47-8B77-141697E74CE5}" type="pres">
      <dgm:prSet presAssocID="{843D5302-D72F-6F45-AAEC-005CA18C1A0E}" presName="linNode" presStyleCnt="0"/>
      <dgm:spPr/>
    </dgm:pt>
    <dgm:pt modelId="{751954F5-1571-4E28-BF35-67DC8927423A}" type="pres">
      <dgm:prSet presAssocID="{843D5302-D72F-6F45-AAEC-005CA18C1A0E}" presName="parentText" presStyleLbl="node1" presStyleIdx="0" presStyleCnt="2">
        <dgm:presLayoutVars>
          <dgm:chMax val="1"/>
          <dgm:bulletEnabled val="1"/>
        </dgm:presLayoutVars>
      </dgm:prSet>
      <dgm:spPr/>
      <dgm:t>
        <a:bodyPr/>
        <a:lstStyle/>
        <a:p>
          <a:endParaRPr lang="en-US"/>
        </a:p>
      </dgm:t>
    </dgm:pt>
    <dgm:pt modelId="{B66EF4A9-19AC-41BE-95E2-C875491B70A1}" type="pres">
      <dgm:prSet presAssocID="{4BA15C86-78CB-B04B-8414-AE4C8CC0A64B}" presName="sp" presStyleCnt="0"/>
      <dgm:spPr/>
    </dgm:pt>
    <dgm:pt modelId="{612FADD7-D2D8-EE41-9583-8C82AA3137C3}" type="pres">
      <dgm:prSet presAssocID="{45104C72-AFB4-E248-B6E9-08D639D26FD5}" presName="linNode" presStyleCnt="0"/>
      <dgm:spPr/>
      <dgm:t>
        <a:bodyPr/>
        <a:lstStyle/>
        <a:p>
          <a:endParaRPr lang="en-US"/>
        </a:p>
      </dgm:t>
    </dgm:pt>
    <dgm:pt modelId="{69FA761F-DD12-2E45-8EE9-912325CDD18B}" type="pres">
      <dgm:prSet presAssocID="{45104C72-AFB4-E248-B6E9-08D639D26FD5}" presName="parentText" presStyleLbl="node1" presStyleIdx="1" presStyleCnt="2" custScaleX="77707" custScaleY="2000000" custLinFactNeighborX="1278" custLinFactNeighborY="-90070">
        <dgm:presLayoutVars>
          <dgm:chMax val="1"/>
          <dgm:bulletEnabled val="1"/>
        </dgm:presLayoutVars>
      </dgm:prSet>
      <dgm:spPr/>
      <dgm:t>
        <a:bodyPr/>
        <a:lstStyle/>
        <a:p>
          <a:endParaRPr lang="en-US"/>
        </a:p>
      </dgm:t>
    </dgm:pt>
    <dgm:pt modelId="{2BFD9AB4-C8DF-C340-8219-7CCC8012898D}" type="pres">
      <dgm:prSet presAssocID="{45104C72-AFB4-E248-B6E9-08D639D26FD5}" presName="descendantText" presStyleLbl="alignAccFollowNode1" presStyleIdx="0" presStyleCnt="1" custScaleX="167927" custScaleY="2000000">
        <dgm:presLayoutVars>
          <dgm:bulletEnabled val="1"/>
        </dgm:presLayoutVars>
      </dgm:prSet>
      <dgm:spPr/>
      <dgm:t>
        <a:bodyPr/>
        <a:lstStyle/>
        <a:p>
          <a:endParaRPr lang="en-US"/>
        </a:p>
      </dgm:t>
    </dgm:pt>
  </dgm:ptLst>
  <dgm:cxnLst>
    <dgm:cxn modelId="{66FA7321-343B-45EE-9957-3847102C429C}" type="presOf" srcId="{BE13BE42-1DD7-484F-8BD0-CD382B4C5B73}" destId="{2BFD9AB4-C8DF-C340-8219-7CCC8012898D}" srcOrd="0" destOrd="2" presId="urn:microsoft.com/office/officeart/2005/8/layout/vList5"/>
    <dgm:cxn modelId="{EE08D5F8-0D0F-448B-947A-84BEDF881E3C}" type="presOf" srcId="{C33E2FB6-52A8-6849-9EA6-CCC779F92B44}" destId="{2BFD9AB4-C8DF-C340-8219-7CCC8012898D}" srcOrd="0" destOrd="0" presId="urn:microsoft.com/office/officeart/2005/8/layout/vList5"/>
    <dgm:cxn modelId="{8B36E082-8393-1940-9561-207451E8C495}" srcId="{DB8397A1-88C5-EC47-9E29-47DD4BBCB853}" destId="{843D5302-D72F-6F45-AAEC-005CA18C1A0E}" srcOrd="0" destOrd="0" parTransId="{28710BE1-5E61-8C4A-914A-E3F4E8073CA8}" sibTransId="{4BA15C86-78CB-B04B-8414-AE4C8CC0A64B}"/>
    <dgm:cxn modelId="{2E6CAEBF-7212-4ACC-BB6C-A3B7CBA43753}" type="presOf" srcId="{843D5302-D72F-6F45-AAEC-005CA18C1A0E}" destId="{751954F5-1571-4E28-BF35-67DC8927423A}" srcOrd="0" destOrd="0" presId="urn:microsoft.com/office/officeart/2005/8/layout/vList5"/>
    <dgm:cxn modelId="{13444284-28D3-7842-A4BE-A83E0DAB5438}" srcId="{45104C72-AFB4-E248-B6E9-08D639D26FD5}" destId="{04DBB7A9-EDAB-1044-955F-BC0405F389E0}" srcOrd="1" destOrd="0" parTransId="{693084F7-E79D-8947-B3BD-DABA6B45AA8B}" sibTransId="{495F1D29-966D-644B-B331-08A33A6116C6}"/>
    <dgm:cxn modelId="{6A46F67D-CB18-1B4D-B658-9183AA6CCC4B}" srcId="{45104C72-AFB4-E248-B6E9-08D639D26FD5}" destId="{C33E2FB6-52A8-6849-9EA6-CCC779F92B44}" srcOrd="0" destOrd="0" parTransId="{F82DAFDF-03E8-0944-9310-0432010BF251}" sibTransId="{5E3ACDD9-480B-9D44-86FD-759C44CAB143}"/>
    <dgm:cxn modelId="{798C76BD-6B95-2844-9841-12C347B8503C}" srcId="{45104C72-AFB4-E248-B6E9-08D639D26FD5}" destId="{450F2B56-4006-4E41-8EEF-EE87FD6EA007}" srcOrd="3" destOrd="0" parTransId="{E7492B81-E236-2344-BBA6-83D43AFCB497}" sibTransId="{8AFC37C0-2C1B-5845-83F1-A81751C6ADB4}"/>
    <dgm:cxn modelId="{63947B7C-446F-445D-995B-DA09F5EF7B25}" type="presOf" srcId="{450F2B56-4006-4E41-8EEF-EE87FD6EA007}" destId="{2BFD9AB4-C8DF-C340-8219-7CCC8012898D}" srcOrd="0" destOrd="3" presId="urn:microsoft.com/office/officeart/2005/8/layout/vList5"/>
    <dgm:cxn modelId="{0357F34D-C0F6-4474-A763-5B9CA0D86AEC}" type="presOf" srcId="{45104C72-AFB4-E248-B6E9-08D639D26FD5}" destId="{69FA761F-DD12-2E45-8EE9-912325CDD18B}" srcOrd="0" destOrd="0" presId="urn:microsoft.com/office/officeart/2005/8/layout/vList5"/>
    <dgm:cxn modelId="{15033BD1-6364-4BF8-885B-263DF5070549}" type="presOf" srcId="{04DBB7A9-EDAB-1044-955F-BC0405F389E0}" destId="{2BFD9AB4-C8DF-C340-8219-7CCC8012898D}" srcOrd="0" destOrd="1" presId="urn:microsoft.com/office/officeart/2005/8/layout/vList5"/>
    <dgm:cxn modelId="{A59B3971-DF17-497A-AA51-74FDD959E98C}" type="presOf" srcId="{DB8397A1-88C5-EC47-9E29-47DD4BBCB853}" destId="{1862061F-0D1C-BA43-950C-408BBBC028D8}" srcOrd="0" destOrd="0" presId="urn:microsoft.com/office/officeart/2005/8/layout/vList5"/>
    <dgm:cxn modelId="{E49A50C2-3F86-B147-81E4-70DD555DAA21}" srcId="{DB8397A1-88C5-EC47-9E29-47DD4BBCB853}" destId="{45104C72-AFB4-E248-B6E9-08D639D26FD5}" srcOrd="1" destOrd="0" parTransId="{CB37A6C1-CE51-A94D-B999-BF191BD5BF8D}" sibTransId="{EB4C0602-B582-CE4E-B202-4C0D5A310125}"/>
    <dgm:cxn modelId="{E121FF99-D669-A64F-B0FE-A5AEB98735BE}" srcId="{45104C72-AFB4-E248-B6E9-08D639D26FD5}" destId="{BE13BE42-1DD7-484F-8BD0-CD382B4C5B73}" srcOrd="2" destOrd="0" parTransId="{04DD9817-D53C-694F-8AFE-38A466C2365C}" sibTransId="{9AE29A20-DA1D-FC48-B04D-D31B459A61A4}"/>
    <dgm:cxn modelId="{1F55AE0B-6367-4484-A502-0F2E106C784E}" type="presParOf" srcId="{1862061F-0D1C-BA43-950C-408BBBC028D8}" destId="{A6200D96-CB07-4C47-8B77-141697E74CE5}" srcOrd="0" destOrd="0" presId="urn:microsoft.com/office/officeart/2005/8/layout/vList5"/>
    <dgm:cxn modelId="{9437A87F-5641-4F12-A39F-F055DF689E73}" type="presParOf" srcId="{A6200D96-CB07-4C47-8B77-141697E74CE5}" destId="{751954F5-1571-4E28-BF35-67DC8927423A}" srcOrd="0" destOrd="0" presId="urn:microsoft.com/office/officeart/2005/8/layout/vList5"/>
    <dgm:cxn modelId="{72D06C8A-B94C-4CA3-8937-6366923B92E1}" type="presParOf" srcId="{1862061F-0D1C-BA43-950C-408BBBC028D8}" destId="{B66EF4A9-19AC-41BE-95E2-C875491B70A1}" srcOrd="1" destOrd="0" presId="urn:microsoft.com/office/officeart/2005/8/layout/vList5"/>
    <dgm:cxn modelId="{58097186-F2D6-45D6-8B79-3B0E6FD461D2}" type="presParOf" srcId="{1862061F-0D1C-BA43-950C-408BBBC028D8}" destId="{612FADD7-D2D8-EE41-9583-8C82AA3137C3}" srcOrd="2" destOrd="0" presId="urn:microsoft.com/office/officeart/2005/8/layout/vList5"/>
    <dgm:cxn modelId="{B7BB486B-6AD4-404F-9582-D3F937D93639}" type="presParOf" srcId="{612FADD7-D2D8-EE41-9583-8C82AA3137C3}" destId="{69FA761F-DD12-2E45-8EE9-912325CDD18B}" srcOrd="0" destOrd="0" presId="urn:microsoft.com/office/officeart/2005/8/layout/vList5"/>
    <dgm:cxn modelId="{8E512F89-722D-49EB-9899-2EC0ABAC266B}" type="presParOf" srcId="{612FADD7-D2D8-EE41-9583-8C82AA3137C3}" destId="{2BFD9AB4-C8DF-C340-8219-7CCC8012898D}" srcOrd="1" destOrd="0" presId="urn:microsoft.com/office/officeart/2005/8/layout/vList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F7251F53-31AF-C54C-AEAB-9E14BEE7DA82}">
      <dgm:prSet phldrT="[Text]" custT="1"/>
      <dgm:spPr>
        <a:noFill/>
      </dgm:spPr>
      <dgm:t>
        <a:bodyPr/>
        <a:lstStyle/>
        <a:p>
          <a:r>
            <a:rPr lang="en-US" sz="2400" b="1" dirty="0" smtClean="0">
              <a:solidFill>
                <a:srgbClr val="000000"/>
              </a:solidFill>
              <a:effectLst>
                <a:outerShdw blurRad="38100" dist="38100" dir="2700000" algn="tl">
                  <a:srgbClr val="000000">
                    <a:alpha val="43137"/>
                  </a:srgbClr>
                </a:outerShdw>
              </a:effectLst>
              <a:latin typeface="Arial Narrow" pitchFamily="34" charset="0"/>
            </a:rPr>
            <a:t>Sec 77(1): Account of Election Expenses and maximum thereof</a:t>
          </a:r>
        </a:p>
      </dgm:t>
    </dgm:pt>
    <dgm:pt modelId="{EADA0848-3839-DC4B-997D-C69B3F163B41}" type="parTrans" cxnId="{BF4C48E7-D688-564D-8258-3FB4C51F830D}">
      <dgm:prSet/>
      <dgm:spPr/>
      <dgm:t>
        <a:bodyPr/>
        <a:lstStyle/>
        <a:p>
          <a:endParaRPr lang="en-US" sz="1800">
            <a:solidFill>
              <a:srgbClr val="000000"/>
            </a:solidFill>
          </a:endParaRPr>
        </a:p>
      </dgm:t>
    </dgm:pt>
    <dgm:pt modelId="{CA1C53CF-DC58-6345-B94C-F9FDD7DE093F}" type="sibTrans" cxnId="{BF4C48E7-D688-564D-8258-3FB4C51F830D}">
      <dgm:prSet/>
      <dgm:spPr/>
      <dgm:t>
        <a:bodyPr/>
        <a:lstStyle/>
        <a:p>
          <a:endParaRPr lang="en-US" sz="1800">
            <a:solidFill>
              <a:srgbClr val="000000"/>
            </a:solidFill>
          </a:endParaRPr>
        </a:p>
      </dgm:t>
    </dgm:pt>
    <dgm:pt modelId="{6423C6F1-C7C2-1A40-B8B2-5DFCD5CAE587}">
      <dgm:prSet phldrT="[Text]" custT="1"/>
      <dgm:spPr>
        <a:noFill/>
      </dgm:spPr>
      <dgm:t>
        <a:bodyPr/>
        <a:lstStyle/>
        <a:p>
          <a:r>
            <a:rPr lang="en-US" sz="2400" b="1" dirty="0" smtClean="0">
              <a:solidFill>
                <a:srgbClr val="000000"/>
              </a:solidFill>
              <a:effectLst/>
              <a:latin typeface="Arial Narrow" pitchFamily="34" charset="0"/>
            </a:rPr>
            <a:t>Explanation 1(a) of Sec 77(1): Leaders of a Political party (Star Campaigners) </a:t>
          </a:r>
          <a:endParaRPr lang="en-US" sz="2400" b="1" dirty="0">
            <a:solidFill>
              <a:srgbClr val="000000"/>
            </a:solidFill>
            <a:effectLst/>
            <a:latin typeface="Arial Narrow" pitchFamily="34" charset="0"/>
          </a:endParaRPr>
        </a:p>
      </dgm:t>
    </dgm:pt>
    <dgm:pt modelId="{AF801185-7138-2A45-B539-5EA39563ED02}" type="parTrans" cxnId="{2F2EC404-0102-A14A-931E-46BBC2DE64E2}">
      <dgm:prSet/>
      <dgm:spPr/>
      <dgm:t>
        <a:bodyPr/>
        <a:lstStyle/>
        <a:p>
          <a:endParaRPr lang="en-US" sz="1800">
            <a:solidFill>
              <a:srgbClr val="000000"/>
            </a:solidFill>
          </a:endParaRPr>
        </a:p>
      </dgm:t>
    </dgm:pt>
    <dgm:pt modelId="{2F15E340-2FF1-6546-A4F1-070A96B132EF}" type="sibTrans" cxnId="{2F2EC404-0102-A14A-931E-46BBC2DE64E2}">
      <dgm:prSet/>
      <dgm:spPr/>
      <dgm:t>
        <a:bodyPr/>
        <a:lstStyle/>
        <a:p>
          <a:endParaRPr lang="en-US" sz="1800">
            <a:solidFill>
              <a:srgbClr val="000000"/>
            </a:solidFill>
          </a:endParaRPr>
        </a:p>
      </dgm:t>
    </dgm:pt>
    <dgm:pt modelId="{E89133D7-34CD-438B-B866-54510B323082}">
      <dgm:prSet phldrT="[Text]" custT="1"/>
      <dgm:spPr>
        <a:noFill/>
      </dgm:spPr>
      <dgm:t>
        <a:bodyPr/>
        <a:lstStyle/>
        <a:p>
          <a:pPr algn="just"/>
          <a:r>
            <a:rPr lang="en-US" sz="2000" b="1" dirty="0" smtClean="0">
              <a:solidFill>
                <a:srgbClr val="000000"/>
              </a:solidFill>
              <a:effectLst>
                <a:outerShdw blurRad="38100" dist="38100" dir="2700000" algn="tl">
                  <a:srgbClr val="000000">
                    <a:alpha val="43137"/>
                  </a:srgbClr>
                </a:outerShdw>
              </a:effectLst>
            </a:rPr>
            <a:t>The Expenditure incurred by </a:t>
          </a:r>
          <a:r>
            <a:rPr lang="en-US" sz="2000" b="1" i="1" dirty="0" smtClean="0">
              <a:solidFill>
                <a:srgbClr val="000000"/>
              </a:solidFill>
              <a:effectLst>
                <a:outerShdw blurRad="38100" dist="38100" dir="2700000" algn="tl">
                  <a:srgbClr val="000000">
                    <a:alpha val="43137"/>
                  </a:srgbClr>
                </a:outerShdw>
              </a:effectLst>
            </a:rPr>
            <a:t>leaders of the political party </a:t>
          </a:r>
          <a:r>
            <a:rPr lang="en-US" sz="2000" b="1" dirty="0" smtClean="0">
              <a:solidFill>
                <a:srgbClr val="000000"/>
              </a:solidFill>
              <a:effectLst>
                <a:outerShdw blurRad="38100" dist="38100" dir="2700000" algn="tl">
                  <a:srgbClr val="000000">
                    <a:alpha val="43137"/>
                  </a:srgbClr>
                </a:outerShdw>
              </a:effectLst>
            </a:rPr>
            <a:t>on account of travel by air or by any other means of  transport for general party propaganda</a:t>
          </a:r>
          <a:endParaRPr lang="en-US" sz="2000" b="1" dirty="0">
            <a:solidFill>
              <a:srgbClr val="000000"/>
            </a:solidFill>
            <a:effectLst>
              <a:outerShdw blurRad="38100" dist="38100" dir="2700000" algn="tl">
                <a:srgbClr val="000000">
                  <a:alpha val="43137"/>
                </a:srgbClr>
              </a:outerShdw>
            </a:effectLst>
          </a:endParaRPr>
        </a:p>
      </dgm:t>
    </dgm:pt>
    <dgm:pt modelId="{3CC7CBCC-3D3C-4D99-9B61-4D4988705532}" type="parTrans" cxnId="{69F85B21-9685-4C31-BE37-1F0B959F3B76}">
      <dgm:prSet/>
      <dgm:spPr/>
      <dgm:t>
        <a:bodyPr/>
        <a:lstStyle/>
        <a:p>
          <a:endParaRPr lang="en-US" sz="1800"/>
        </a:p>
      </dgm:t>
    </dgm:pt>
    <dgm:pt modelId="{80489A95-9B66-476B-8CBB-291CCF5730D2}" type="sibTrans" cxnId="{69F85B21-9685-4C31-BE37-1F0B959F3B76}">
      <dgm:prSet/>
      <dgm:spPr/>
      <dgm:t>
        <a:bodyPr/>
        <a:lstStyle/>
        <a:p>
          <a:endParaRPr lang="en-US" sz="1800"/>
        </a:p>
      </dgm:t>
    </dgm:pt>
    <dgm:pt modelId="{60460112-091C-4449-AD97-86B045A4F56A}">
      <dgm:prSet phldrT="[Text]" custT="1"/>
      <dgm:spPr>
        <a:noFill/>
      </dgm:spPr>
      <dgm:t>
        <a:bodyPr/>
        <a:lstStyle/>
        <a:p>
          <a:pPr algn="just"/>
          <a:r>
            <a:rPr lang="en-US" sz="2400" dirty="0" smtClean="0">
              <a:solidFill>
                <a:srgbClr val="000000"/>
              </a:solidFill>
              <a:effectLst>
                <a:outerShdw blurRad="38100" dist="38100" dir="2700000" algn="tl">
                  <a:srgbClr val="000000">
                    <a:alpha val="43137"/>
                  </a:srgbClr>
                </a:outerShdw>
              </a:effectLst>
            </a:rPr>
            <a:t>Candidate/Election agent shall keep a separate, correct account of election expenditure  incurred/authorized </a:t>
          </a:r>
          <a:r>
            <a:rPr lang="en-US" sz="2400" dirty="0" smtClean="0">
              <a:solidFill>
                <a:srgbClr val="7030A0"/>
              </a:solidFill>
              <a:effectLst>
                <a:outerShdw blurRad="38100" dist="38100" dir="2700000" algn="tl">
                  <a:srgbClr val="000000">
                    <a:alpha val="43137"/>
                  </a:srgbClr>
                </a:outerShdw>
              </a:effectLst>
            </a:rPr>
            <a:t>between date of nomination &amp; declaration of results (both date inclusive)</a:t>
          </a:r>
          <a:r>
            <a:rPr lang="en-US" sz="2000" dirty="0" smtClean="0">
              <a:solidFill>
                <a:srgbClr val="7030A0"/>
              </a:solidFill>
              <a:effectLst>
                <a:outerShdw blurRad="38100" dist="38100" dir="2700000" algn="tl">
                  <a:srgbClr val="000000">
                    <a:alpha val="43137"/>
                  </a:srgbClr>
                </a:outerShdw>
              </a:effectLst>
            </a:rPr>
            <a:t>.</a:t>
          </a:r>
          <a:endParaRPr lang="en-US" sz="2000" b="1" dirty="0" smtClean="0">
            <a:solidFill>
              <a:srgbClr val="7030A0"/>
            </a:solidFill>
            <a:effectLst>
              <a:outerShdw blurRad="38100" dist="38100" dir="2700000" algn="tl">
                <a:srgbClr val="000000">
                  <a:alpha val="43137"/>
                </a:srgbClr>
              </a:outerShdw>
            </a:effectLst>
          </a:endParaRPr>
        </a:p>
      </dgm:t>
    </dgm:pt>
    <dgm:pt modelId="{577304D9-AB62-FD41-B54C-72A79DD87BC6}" type="parTrans" cxnId="{F5178244-B7AB-A142-AD6E-089E55FFEBF5}">
      <dgm:prSet/>
      <dgm:spPr/>
      <dgm:t>
        <a:bodyPr/>
        <a:lstStyle/>
        <a:p>
          <a:endParaRPr lang="en-US" sz="1800"/>
        </a:p>
      </dgm:t>
    </dgm:pt>
    <dgm:pt modelId="{E16C96A4-403A-4F43-B480-36A9776CA4DF}" type="sibTrans" cxnId="{F5178244-B7AB-A142-AD6E-089E55FFEBF5}">
      <dgm:prSet/>
      <dgm:spPr/>
      <dgm:t>
        <a:bodyPr/>
        <a:lstStyle/>
        <a:p>
          <a:endParaRPr lang="en-US" sz="1800"/>
        </a:p>
      </dgm:t>
    </dgm:pt>
    <dgm:pt modelId="{F550F3EF-95B6-544B-A2B6-4EB3830E08A3}">
      <dgm:prSet phldrT="[Text]" custT="1"/>
      <dgm:spPr>
        <a:noFill/>
      </dgm:spPr>
      <dgm:t>
        <a:bodyPr/>
        <a:lstStyle/>
        <a:p>
          <a:pPr algn="just"/>
          <a:r>
            <a:rPr lang="en-US" sz="2000" b="0" dirty="0" smtClean="0">
              <a:solidFill>
                <a:srgbClr val="000000"/>
              </a:solidFill>
              <a:effectLst>
                <a:outerShdw blurRad="38100" dist="38100" dir="2700000" algn="tl">
                  <a:srgbClr val="000000">
                    <a:alpha val="43137"/>
                  </a:srgbClr>
                </a:outerShdw>
              </a:effectLst>
            </a:rPr>
            <a:t>Failure to lodge an account of election expenses within time and manner required  by law and has no good reason or justification for the failure </a:t>
          </a:r>
        </a:p>
      </dgm:t>
    </dgm:pt>
    <dgm:pt modelId="{35099375-63C8-E144-9F9C-A38CF175D958}" type="parTrans" cxnId="{DB963CC3-C934-DC49-95D4-3111699C1164}">
      <dgm:prSet/>
      <dgm:spPr/>
      <dgm:t>
        <a:bodyPr/>
        <a:lstStyle/>
        <a:p>
          <a:endParaRPr lang="en-US" sz="1800"/>
        </a:p>
      </dgm:t>
    </dgm:pt>
    <dgm:pt modelId="{8ABAB74B-2624-584A-8F2E-10B571E4F974}" type="sibTrans" cxnId="{DB963CC3-C934-DC49-95D4-3111699C1164}">
      <dgm:prSet/>
      <dgm:spPr/>
      <dgm:t>
        <a:bodyPr/>
        <a:lstStyle/>
        <a:p>
          <a:endParaRPr lang="en-US" sz="1800"/>
        </a:p>
      </dgm:t>
    </dgm:pt>
    <dgm:pt modelId="{090FF35F-6C11-6644-83FA-C45D02EFA756}">
      <dgm:prSet phldrT="[Text]" custT="1"/>
      <dgm:spPr>
        <a:noFill/>
      </dgm:spPr>
      <dgm:t>
        <a:bodyPr/>
        <a:lstStyle/>
        <a:p>
          <a:r>
            <a:rPr lang="en-US" sz="2400" b="1" dirty="0" smtClean="0">
              <a:solidFill>
                <a:srgbClr val="000000"/>
              </a:solidFill>
              <a:effectLst/>
              <a:latin typeface="Arial Narrow" pitchFamily="34" charset="0"/>
            </a:rPr>
            <a:t>Sec 10A : Disqualification for failure to lodge account of election expenses</a:t>
          </a:r>
        </a:p>
      </dgm:t>
    </dgm:pt>
    <dgm:pt modelId="{E2BC541D-7447-5F43-84BE-C8DE57830AE6}" type="parTrans" cxnId="{32A483A8-225D-EE40-95C1-28B80358FC3C}">
      <dgm:prSet/>
      <dgm:spPr/>
      <dgm:t>
        <a:bodyPr/>
        <a:lstStyle/>
        <a:p>
          <a:endParaRPr lang="en-US" sz="1800"/>
        </a:p>
      </dgm:t>
    </dgm:pt>
    <dgm:pt modelId="{21CB9254-B66F-4F42-AFA3-A014511D44AE}" type="sibTrans" cxnId="{32A483A8-225D-EE40-95C1-28B80358FC3C}">
      <dgm:prSet/>
      <dgm:spPr/>
      <dgm:t>
        <a:bodyPr/>
        <a:lstStyle/>
        <a:p>
          <a:endParaRPr lang="en-US" sz="1800"/>
        </a:p>
      </dgm:t>
    </dgm:pt>
    <dgm:pt modelId="{36B87891-9411-A945-A0E4-4A4471B1EFAA}">
      <dgm:prSet custT="1"/>
      <dgm:spPr>
        <a:noFill/>
      </dgm:spPr>
      <dgm:t>
        <a:bodyPr/>
        <a:lstStyle/>
        <a:p>
          <a:pPr algn="just"/>
          <a:r>
            <a:rPr lang="en-US" sz="2000" b="0" dirty="0" smtClean="0">
              <a:solidFill>
                <a:srgbClr val="000000"/>
              </a:solidFill>
              <a:effectLst>
                <a:outerShdw blurRad="38100" dist="38100" dir="2700000" algn="tl">
                  <a:srgbClr val="000000">
                    <a:alpha val="43137"/>
                  </a:srgbClr>
                </a:outerShdw>
              </a:effectLst>
            </a:rPr>
            <a:t>Disqualification for a period of three years from the date of order of the Commission</a:t>
          </a:r>
          <a:endParaRPr lang="en-US" sz="2000" b="0" dirty="0">
            <a:solidFill>
              <a:srgbClr val="000000"/>
            </a:solidFill>
            <a:effectLst>
              <a:outerShdw blurRad="38100" dist="38100" dir="2700000" algn="tl">
                <a:srgbClr val="000000">
                  <a:alpha val="43137"/>
                </a:srgbClr>
              </a:outerShdw>
            </a:effectLst>
          </a:endParaRPr>
        </a:p>
      </dgm:t>
    </dgm:pt>
    <dgm:pt modelId="{C60FCDBC-91C4-8943-AB2A-EE068127B6CA}" type="parTrans" cxnId="{760A53F8-5219-0949-80FE-9EDA42E0C4E8}">
      <dgm:prSet/>
      <dgm:spPr/>
      <dgm:t>
        <a:bodyPr/>
        <a:lstStyle/>
        <a:p>
          <a:endParaRPr lang="en-US" sz="1800"/>
        </a:p>
      </dgm:t>
    </dgm:pt>
    <dgm:pt modelId="{E99023B2-E427-FF4E-84E2-BC2934DB8126}" type="sibTrans" cxnId="{760A53F8-5219-0949-80FE-9EDA42E0C4E8}">
      <dgm:prSet/>
      <dgm:spPr/>
      <dgm:t>
        <a:bodyPr/>
        <a:lstStyle/>
        <a:p>
          <a:endParaRPr lang="en-US" sz="1800"/>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067FB321-B553-8147-AE2C-207126D3DE04}" type="pres">
      <dgm:prSet presAssocID="{090FF35F-6C11-6644-83FA-C45D02EFA756}" presName="linNode" presStyleCnt="0"/>
      <dgm:spPr/>
    </dgm:pt>
    <dgm:pt modelId="{36114131-509C-9C48-91CC-0E4A482E7448}" type="pres">
      <dgm:prSet presAssocID="{090FF35F-6C11-6644-83FA-C45D02EFA756}" presName="parentText" presStyleLbl="node1" presStyleIdx="0" presStyleCnt="3">
        <dgm:presLayoutVars>
          <dgm:chMax val="1"/>
          <dgm:bulletEnabled val="1"/>
        </dgm:presLayoutVars>
      </dgm:prSet>
      <dgm:spPr/>
      <dgm:t>
        <a:bodyPr/>
        <a:lstStyle/>
        <a:p>
          <a:endParaRPr lang="en-US"/>
        </a:p>
      </dgm:t>
    </dgm:pt>
    <dgm:pt modelId="{6E0EFB33-ABEF-AC4F-9779-9CB7024E8BBD}" type="pres">
      <dgm:prSet presAssocID="{090FF35F-6C11-6644-83FA-C45D02EFA756}" presName="descendantText" presStyleLbl="alignAccFollowNode1" presStyleIdx="0" presStyleCnt="3" custScaleY="121693">
        <dgm:presLayoutVars>
          <dgm:bulletEnabled val="1"/>
        </dgm:presLayoutVars>
      </dgm:prSet>
      <dgm:spPr/>
      <dgm:t>
        <a:bodyPr/>
        <a:lstStyle/>
        <a:p>
          <a:endParaRPr lang="en-US"/>
        </a:p>
      </dgm:t>
    </dgm:pt>
    <dgm:pt modelId="{8F0B63AB-F68B-9540-BF2E-85E2BDB446FD}" type="pres">
      <dgm:prSet presAssocID="{21CB9254-B66F-4F42-AFA3-A014511D44AE}" presName="sp" presStyleCnt="0"/>
      <dgm:spPr/>
    </dgm:pt>
    <dgm:pt modelId="{19E53D7C-9614-2C44-AED3-DDC2521A2B06}" type="pres">
      <dgm:prSet presAssocID="{F7251F53-31AF-C54C-AEAB-9E14BEE7DA82}" presName="linNode" presStyleCnt="0"/>
      <dgm:spPr/>
      <dgm:t>
        <a:bodyPr/>
        <a:lstStyle/>
        <a:p>
          <a:endParaRPr lang="en-US"/>
        </a:p>
      </dgm:t>
    </dgm:pt>
    <dgm:pt modelId="{1A9DF96E-64D7-674C-852D-DF10CA283291}" type="pres">
      <dgm:prSet presAssocID="{F7251F53-31AF-C54C-AEAB-9E14BEE7DA82}" presName="parentText" presStyleLbl="node1" presStyleIdx="1" presStyleCnt="3">
        <dgm:presLayoutVars>
          <dgm:chMax val="1"/>
          <dgm:bulletEnabled val="1"/>
        </dgm:presLayoutVars>
      </dgm:prSet>
      <dgm:spPr/>
      <dgm:t>
        <a:bodyPr/>
        <a:lstStyle/>
        <a:p>
          <a:endParaRPr lang="en-US"/>
        </a:p>
      </dgm:t>
    </dgm:pt>
    <dgm:pt modelId="{7DA36332-53E0-684C-81A0-FE10153110B0}" type="pres">
      <dgm:prSet presAssocID="{F7251F53-31AF-C54C-AEAB-9E14BEE7DA82}" presName="descendantText" presStyleLbl="alignAccFollowNode1" presStyleIdx="1" presStyleCnt="3" custScaleY="122224">
        <dgm:presLayoutVars>
          <dgm:bulletEnabled val="1"/>
        </dgm:presLayoutVars>
      </dgm:prSet>
      <dgm:spPr/>
      <dgm:t>
        <a:bodyPr/>
        <a:lstStyle/>
        <a:p>
          <a:endParaRPr lang="en-US"/>
        </a:p>
      </dgm:t>
    </dgm:pt>
    <dgm:pt modelId="{D3A27683-5432-424D-8E30-03723DE67FC6}" type="pres">
      <dgm:prSet presAssocID="{CA1C53CF-DC58-6345-B94C-F9FDD7DE093F}" presName="sp" presStyleCnt="0"/>
      <dgm:spPr/>
      <dgm:t>
        <a:bodyPr/>
        <a:lstStyle/>
        <a:p>
          <a:endParaRPr lang="en-US"/>
        </a:p>
      </dgm:t>
    </dgm:pt>
    <dgm:pt modelId="{C93B681B-1727-3F46-A282-9BB865A341CC}" type="pres">
      <dgm:prSet presAssocID="{6423C6F1-C7C2-1A40-B8B2-5DFCD5CAE587}" presName="linNode" presStyleCnt="0"/>
      <dgm:spPr/>
      <dgm:t>
        <a:bodyPr/>
        <a:lstStyle/>
        <a:p>
          <a:endParaRPr lang="en-US"/>
        </a:p>
      </dgm:t>
    </dgm:pt>
    <dgm:pt modelId="{C72076A0-AE22-8846-BC08-906CBA79C160}" type="pres">
      <dgm:prSet presAssocID="{6423C6F1-C7C2-1A40-B8B2-5DFCD5CAE587}" presName="parentText" presStyleLbl="node1" presStyleIdx="2" presStyleCnt="3" custLinFactNeighborX="1440">
        <dgm:presLayoutVars>
          <dgm:chMax val="1"/>
          <dgm:bulletEnabled val="1"/>
        </dgm:presLayoutVars>
      </dgm:prSet>
      <dgm:spPr/>
      <dgm:t>
        <a:bodyPr/>
        <a:lstStyle/>
        <a:p>
          <a:endParaRPr lang="en-US"/>
        </a:p>
      </dgm:t>
    </dgm:pt>
    <dgm:pt modelId="{9C19A49B-C317-F94F-AFE4-CA445E4CCB6D}" type="pres">
      <dgm:prSet presAssocID="{6423C6F1-C7C2-1A40-B8B2-5DFCD5CAE587}" presName="descendantText" presStyleLbl="alignAccFollowNode1" presStyleIdx="2" presStyleCnt="3">
        <dgm:presLayoutVars>
          <dgm:bulletEnabled val="1"/>
        </dgm:presLayoutVars>
      </dgm:prSet>
      <dgm:spPr/>
      <dgm:t>
        <a:bodyPr/>
        <a:lstStyle/>
        <a:p>
          <a:endParaRPr lang="en-US"/>
        </a:p>
      </dgm:t>
    </dgm:pt>
  </dgm:ptLst>
  <dgm:cxnLst>
    <dgm:cxn modelId="{C2527D23-F0ED-446C-A2FF-FBB465DBE57E}" type="presOf" srcId="{6423C6F1-C7C2-1A40-B8B2-5DFCD5CAE587}" destId="{C72076A0-AE22-8846-BC08-906CBA79C160}" srcOrd="0" destOrd="0" presId="urn:microsoft.com/office/officeart/2005/8/layout/vList5"/>
    <dgm:cxn modelId="{F5178244-B7AB-A142-AD6E-089E55FFEBF5}" srcId="{F7251F53-31AF-C54C-AEAB-9E14BEE7DA82}" destId="{60460112-091C-4449-AD97-86B045A4F56A}" srcOrd="0" destOrd="0" parTransId="{577304D9-AB62-FD41-B54C-72A79DD87BC6}" sibTransId="{E16C96A4-403A-4F43-B480-36A9776CA4DF}"/>
    <dgm:cxn modelId="{0FCF31B4-9EBF-4BFE-A4FF-CA477F4DEB02}" type="presOf" srcId="{60460112-091C-4449-AD97-86B045A4F56A}" destId="{7DA36332-53E0-684C-81A0-FE10153110B0}" srcOrd="0" destOrd="0" presId="urn:microsoft.com/office/officeart/2005/8/layout/vList5"/>
    <dgm:cxn modelId="{BF4C48E7-D688-564D-8258-3FB4C51F830D}" srcId="{3E941A9E-09B5-6442-AF9D-0A0904AE97D2}" destId="{F7251F53-31AF-C54C-AEAB-9E14BEE7DA82}" srcOrd="1" destOrd="0" parTransId="{EADA0848-3839-DC4B-997D-C69B3F163B41}" sibTransId="{CA1C53CF-DC58-6345-B94C-F9FDD7DE093F}"/>
    <dgm:cxn modelId="{12A5C401-9531-4C37-B57A-1BB7103C7786}" type="presOf" srcId="{36B87891-9411-A945-A0E4-4A4471B1EFAA}" destId="{6E0EFB33-ABEF-AC4F-9779-9CB7024E8BBD}" srcOrd="0" destOrd="1" presId="urn:microsoft.com/office/officeart/2005/8/layout/vList5"/>
    <dgm:cxn modelId="{80126D50-4EB8-49BB-AFC9-F1D639F2D498}" type="presOf" srcId="{F7251F53-31AF-C54C-AEAB-9E14BEE7DA82}" destId="{1A9DF96E-64D7-674C-852D-DF10CA283291}" srcOrd="0" destOrd="0" presId="urn:microsoft.com/office/officeart/2005/8/layout/vList5"/>
    <dgm:cxn modelId="{2F2EC404-0102-A14A-931E-46BBC2DE64E2}" srcId="{3E941A9E-09B5-6442-AF9D-0A0904AE97D2}" destId="{6423C6F1-C7C2-1A40-B8B2-5DFCD5CAE587}" srcOrd="2" destOrd="0" parTransId="{AF801185-7138-2A45-B539-5EA39563ED02}" sibTransId="{2F15E340-2FF1-6546-A4F1-070A96B132EF}"/>
    <dgm:cxn modelId="{32A483A8-225D-EE40-95C1-28B80358FC3C}" srcId="{3E941A9E-09B5-6442-AF9D-0A0904AE97D2}" destId="{090FF35F-6C11-6644-83FA-C45D02EFA756}" srcOrd="0" destOrd="0" parTransId="{E2BC541D-7447-5F43-84BE-C8DE57830AE6}" sibTransId="{21CB9254-B66F-4F42-AFA3-A014511D44AE}"/>
    <dgm:cxn modelId="{68E504E1-9778-45CE-840C-D903B19B753A}" type="presOf" srcId="{090FF35F-6C11-6644-83FA-C45D02EFA756}" destId="{36114131-509C-9C48-91CC-0E4A482E7448}" srcOrd="0" destOrd="0" presId="urn:microsoft.com/office/officeart/2005/8/layout/vList5"/>
    <dgm:cxn modelId="{6B03C447-2031-4863-A47D-5AB824BDFF7F}" type="presOf" srcId="{E89133D7-34CD-438B-B866-54510B323082}" destId="{9C19A49B-C317-F94F-AFE4-CA445E4CCB6D}" srcOrd="0" destOrd="0" presId="urn:microsoft.com/office/officeart/2005/8/layout/vList5"/>
    <dgm:cxn modelId="{CC695065-8A3D-4FAC-83ED-18C689FF4D77}" type="presOf" srcId="{F550F3EF-95B6-544B-A2B6-4EB3830E08A3}" destId="{6E0EFB33-ABEF-AC4F-9779-9CB7024E8BBD}" srcOrd="0" destOrd="0" presId="urn:microsoft.com/office/officeart/2005/8/layout/vList5"/>
    <dgm:cxn modelId="{DB963CC3-C934-DC49-95D4-3111699C1164}" srcId="{090FF35F-6C11-6644-83FA-C45D02EFA756}" destId="{F550F3EF-95B6-544B-A2B6-4EB3830E08A3}" srcOrd="0" destOrd="0" parTransId="{35099375-63C8-E144-9F9C-A38CF175D958}" sibTransId="{8ABAB74B-2624-584A-8F2E-10B571E4F974}"/>
    <dgm:cxn modelId="{760A53F8-5219-0949-80FE-9EDA42E0C4E8}" srcId="{090FF35F-6C11-6644-83FA-C45D02EFA756}" destId="{36B87891-9411-A945-A0E4-4A4471B1EFAA}" srcOrd="1" destOrd="0" parTransId="{C60FCDBC-91C4-8943-AB2A-EE068127B6CA}" sibTransId="{E99023B2-E427-FF4E-84E2-BC2934DB8126}"/>
    <dgm:cxn modelId="{73FA1BE7-7201-4137-81B3-F40A963687C9}" type="presOf" srcId="{3E941A9E-09B5-6442-AF9D-0A0904AE97D2}" destId="{26283512-3456-DE41-900D-94363E771E50}" srcOrd="0" destOrd="0" presId="urn:microsoft.com/office/officeart/2005/8/layout/vList5"/>
    <dgm:cxn modelId="{69F85B21-9685-4C31-BE37-1F0B959F3B76}" srcId="{6423C6F1-C7C2-1A40-B8B2-5DFCD5CAE587}" destId="{E89133D7-34CD-438B-B866-54510B323082}" srcOrd="0" destOrd="0" parTransId="{3CC7CBCC-3D3C-4D99-9B61-4D4988705532}" sibTransId="{80489A95-9B66-476B-8CBB-291CCF5730D2}"/>
    <dgm:cxn modelId="{F503A4BF-3AB1-434B-A479-175B60167200}" type="presParOf" srcId="{26283512-3456-DE41-900D-94363E771E50}" destId="{067FB321-B553-8147-AE2C-207126D3DE04}" srcOrd="0" destOrd="0" presId="urn:microsoft.com/office/officeart/2005/8/layout/vList5"/>
    <dgm:cxn modelId="{D08D4F60-B83C-47D0-8A5D-E73DE00D20E5}" type="presParOf" srcId="{067FB321-B553-8147-AE2C-207126D3DE04}" destId="{36114131-509C-9C48-91CC-0E4A482E7448}" srcOrd="0" destOrd="0" presId="urn:microsoft.com/office/officeart/2005/8/layout/vList5"/>
    <dgm:cxn modelId="{B2DBDA20-E6AD-410D-AA57-12B4A96E9B8C}" type="presParOf" srcId="{067FB321-B553-8147-AE2C-207126D3DE04}" destId="{6E0EFB33-ABEF-AC4F-9779-9CB7024E8BBD}" srcOrd="1" destOrd="0" presId="urn:microsoft.com/office/officeart/2005/8/layout/vList5"/>
    <dgm:cxn modelId="{62980B52-183E-46DE-A2DB-5FEC64B66E06}" type="presParOf" srcId="{26283512-3456-DE41-900D-94363E771E50}" destId="{8F0B63AB-F68B-9540-BF2E-85E2BDB446FD}" srcOrd="1" destOrd="0" presId="urn:microsoft.com/office/officeart/2005/8/layout/vList5"/>
    <dgm:cxn modelId="{684820A1-E8FC-43FB-9AF1-625A628B7727}" type="presParOf" srcId="{26283512-3456-DE41-900D-94363E771E50}" destId="{19E53D7C-9614-2C44-AED3-DDC2521A2B06}" srcOrd="2" destOrd="0" presId="urn:microsoft.com/office/officeart/2005/8/layout/vList5"/>
    <dgm:cxn modelId="{BBB2EA2A-E43E-42E8-BC40-D969CB9C647E}" type="presParOf" srcId="{19E53D7C-9614-2C44-AED3-DDC2521A2B06}" destId="{1A9DF96E-64D7-674C-852D-DF10CA283291}" srcOrd="0" destOrd="0" presId="urn:microsoft.com/office/officeart/2005/8/layout/vList5"/>
    <dgm:cxn modelId="{9FC3A916-3ABA-4440-8AE5-A69C8871EBE4}" type="presParOf" srcId="{19E53D7C-9614-2C44-AED3-DDC2521A2B06}" destId="{7DA36332-53E0-684C-81A0-FE10153110B0}" srcOrd="1" destOrd="0" presId="urn:microsoft.com/office/officeart/2005/8/layout/vList5"/>
    <dgm:cxn modelId="{00F4E103-6F39-4529-8AF2-F1463677D1D8}" type="presParOf" srcId="{26283512-3456-DE41-900D-94363E771E50}" destId="{D3A27683-5432-424D-8E30-03723DE67FC6}" srcOrd="3" destOrd="0" presId="urn:microsoft.com/office/officeart/2005/8/layout/vList5"/>
    <dgm:cxn modelId="{A69F94A4-291F-450D-979D-F2682FEAD828}" type="presParOf" srcId="{26283512-3456-DE41-900D-94363E771E50}" destId="{C93B681B-1727-3F46-A282-9BB865A341CC}" srcOrd="4" destOrd="0" presId="urn:microsoft.com/office/officeart/2005/8/layout/vList5"/>
    <dgm:cxn modelId="{F52C952B-9C39-4F1E-A931-43FBBF8B7053}" type="presParOf" srcId="{C93B681B-1727-3F46-A282-9BB865A341CC}" destId="{C72076A0-AE22-8846-BC08-906CBA79C160}" srcOrd="0" destOrd="0" presId="urn:microsoft.com/office/officeart/2005/8/layout/vList5"/>
    <dgm:cxn modelId="{E092122B-5597-4739-B7D5-8A0E6915039F}" type="presParOf" srcId="{C93B681B-1727-3F46-A282-9BB865A341CC}" destId="{9C19A49B-C317-F94F-AFE4-CA445E4CCB6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4" qsCatId="simple" csTypeId="urn:microsoft.com/office/officeart/2005/8/colors/colorful4" csCatId="colorful" phldr="1"/>
      <dgm:spPr/>
      <dgm:t>
        <a:bodyPr/>
        <a:lstStyle/>
        <a:p>
          <a:endParaRPr lang="en-US"/>
        </a:p>
      </dgm:t>
    </dgm:pt>
    <dgm:pt modelId="{606E3633-4CB4-5846-9A04-B5401D09F859}">
      <dgm:prSet custT="1"/>
      <dgm:spPr/>
      <dgm:t>
        <a:bodyPr/>
        <a:lstStyle/>
        <a:p>
          <a:pPr rtl="0"/>
          <a:r>
            <a:rPr lang="en-US" sz="3200" b="1" dirty="0" smtClean="0"/>
            <a:t>Accounting Team</a:t>
          </a:r>
          <a:endParaRPr lang="en-US" sz="3200" b="1" dirty="0"/>
        </a:p>
      </dgm:t>
    </dgm:pt>
    <dgm:pt modelId="{886380D3-D32A-1B47-B3C7-CE801DE1FDB8}" type="parTrans" cxnId="{4D4C5F86-8EEB-0344-8D8B-5EC050ECDD3D}">
      <dgm:prSet/>
      <dgm:spPr/>
      <dgm:t>
        <a:bodyPr/>
        <a:lstStyle/>
        <a:p>
          <a:endParaRPr lang="en-US" sz="2000">
            <a:solidFill>
              <a:srgbClr val="000000"/>
            </a:solidFill>
          </a:endParaRPr>
        </a:p>
      </dgm:t>
    </dgm:pt>
    <dgm:pt modelId="{AC51AB12-5315-0444-933B-E54EF6D51889}" type="sibTrans" cxnId="{4D4C5F86-8EEB-0344-8D8B-5EC050ECDD3D}">
      <dgm:prSet/>
      <dgm:spPr/>
      <dgm:t>
        <a:bodyPr/>
        <a:lstStyle/>
        <a:p>
          <a:endParaRPr lang="en-US" sz="2000">
            <a:solidFill>
              <a:srgbClr val="000000"/>
            </a:solidFill>
          </a:endParaRPr>
        </a:p>
      </dgm:t>
    </dgm:pt>
    <dgm:pt modelId="{EC49BF45-07ED-854F-9E8E-AC2064EC2FC8}">
      <dgm:prSet custT="1"/>
      <dgm:spPr/>
      <dgm:t>
        <a:bodyPr/>
        <a:lstStyle/>
        <a:p>
          <a:pPr algn="just" rtl="0"/>
          <a:r>
            <a:rPr lang="en-US" sz="2400" dirty="0" smtClean="0"/>
            <a:t>One official and one accounting clerk per segment</a:t>
          </a:r>
          <a:endParaRPr lang="en-US" sz="2400" dirty="0"/>
        </a:p>
      </dgm:t>
    </dgm:pt>
    <dgm:pt modelId="{411E3F86-ACF5-3A4D-BF25-FC762CC3A0F0}" type="parTrans" cxnId="{1D58EF28-A752-164E-8C16-FE5FE23267AD}">
      <dgm:prSet/>
      <dgm:spPr/>
      <dgm:t>
        <a:bodyPr/>
        <a:lstStyle/>
        <a:p>
          <a:endParaRPr lang="en-US" sz="2000">
            <a:solidFill>
              <a:srgbClr val="000000"/>
            </a:solidFill>
          </a:endParaRPr>
        </a:p>
      </dgm:t>
    </dgm:pt>
    <dgm:pt modelId="{E89755DF-3848-CA44-BB25-40A4096B2CF4}" type="sibTrans" cxnId="{1D58EF28-A752-164E-8C16-FE5FE23267AD}">
      <dgm:prSet/>
      <dgm:spPr/>
      <dgm:t>
        <a:bodyPr/>
        <a:lstStyle/>
        <a:p>
          <a:endParaRPr lang="en-US" sz="2000">
            <a:solidFill>
              <a:srgbClr val="000000"/>
            </a:solidFill>
          </a:endParaRPr>
        </a:p>
      </dgm:t>
    </dgm:pt>
    <dgm:pt modelId="{DE88574A-ACD4-234E-A887-35769950DA4C}">
      <dgm:prSet custT="1"/>
      <dgm:spPr/>
      <dgm:t>
        <a:bodyPr/>
        <a:lstStyle/>
        <a:p>
          <a:pPr algn="just" rtl="0"/>
          <a:r>
            <a:rPr lang="en-US" sz="2400" dirty="0" smtClean="0"/>
            <a:t>Drafted from employees of </a:t>
          </a:r>
          <a:r>
            <a:rPr lang="en-US" sz="2400" b="1" dirty="0" smtClean="0"/>
            <a:t>accounts wing of Central/State Govt. depts. </a:t>
          </a:r>
          <a:endParaRPr lang="en-US" sz="2400" b="1" dirty="0"/>
        </a:p>
      </dgm:t>
    </dgm:pt>
    <dgm:pt modelId="{534C52FB-9DCE-DE45-9DD8-802531DD68FC}" type="parTrans" cxnId="{37CFA8FB-BFE2-4D42-BA44-CD09948F8AD7}">
      <dgm:prSet/>
      <dgm:spPr/>
      <dgm:t>
        <a:bodyPr/>
        <a:lstStyle/>
        <a:p>
          <a:endParaRPr lang="en-US"/>
        </a:p>
      </dgm:t>
    </dgm:pt>
    <dgm:pt modelId="{BC682434-C3DA-2C48-B8C8-850BD32C3B10}" type="sibTrans" cxnId="{37CFA8FB-BFE2-4D42-BA44-CD09948F8AD7}">
      <dgm:prSet/>
      <dgm:spPr/>
      <dgm:t>
        <a:bodyPr/>
        <a:lstStyle/>
        <a:p>
          <a:endParaRPr lang="en-US"/>
        </a:p>
      </dgm:t>
    </dgm:pt>
    <dgm:pt modelId="{BA086916-545D-7D48-B050-12E7E0601FEC}">
      <dgm:prSet custT="1"/>
      <dgm:spPr/>
      <dgm:t>
        <a:bodyPr/>
        <a:lstStyle/>
        <a:p>
          <a:pPr algn="just" rtl="0"/>
          <a:r>
            <a:rPr lang="en-US" sz="2400" dirty="0" smtClean="0"/>
            <a:t>Will enter expenditure incurred by the candidate on major expenses and corresponding notified rates against each item( major public meetings/rallies) in the </a:t>
          </a:r>
          <a:r>
            <a:rPr lang="en-US" sz="2400" dirty="0" smtClean="0">
              <a:hlinkClick xmlns:r="http://schemas.openxmlformats.org/officeDocument/2006/relationships" r:id="rId1" action="ppaction://hlinkfile"/>
            </a:rPr>
            <a:t>Shadow Observation Register,</a:t>
          </a:r>
          <a:r>
            <a:rPr lang="en-US" sz="2400" dirty="0" smtClean="0"/>
            <a:t> </a:t>
          </a:r>
          <a:r>
            <a:rPr lang="en-US" sz="2400" b="1" dirty="0" smtClean="0"/>
            <a:t>reported by various teams and calculate the total expenditure of the event observed for each candidate.</a:t>
          </a:r>
          <a:endParaRPr lang="en-US" sz="2400" dirty="0"/>
        </a:p>
      </dgm:t>
    </dgm:pt>
    <dgm:pt modelId="{B6C43E57-1998-8B4B-86FD-D7ED25C2D317}" type="parTrans" cxnId="{943DCC22-F1E4-F440-A018-7325821E4749}">
      <dgm:prSet/>
      <dgm:spPr/>
      <dgm:t>
        <a:bodyPr/>
        <a:lstStyle/>
        <a:p>
          <a:endParaRPr lang="en-US"/>
        </a:p>
      </dgm:t>
    </dgm:pt>
    <dgm:pt modelId="{15444681-8B9A-9A4E-ADF1-612E569A1FB5}" type="sibTrans" cxnId="{943DCC22-F1E4-F440-A018-7325821E4749}">
      <dgm:prSet/>
      <dgm:spPr/>
      <dgm:t>
        <a:bodyPr/>
        <a:lstStyle/>
        <a:p>
          <a:endParaRPr lang="en-US"/>
        </a:p>
      </dgm:t>
    </dgm:pt>
    <dgm:pt modelId="{EE80FA1B-D2B7-9242-B624-BA0E54A1A82A}">
      <dgm:prSet custT="1"/>
      <dgm:spPr/>
      <dgm:t>
        <a:bodyPr/>
        <a:lstStyle/>
        <a:p>
          <a:pPr algn="just" rtl="0"/>
          <a:r>
            <a:rPr lang="en-US" sz="2400" b="1" dirty="0" smtClean="0"/>
            <a:t>Work under Asst. EO, involved in preparation of </a:t>
          </a:r>
          <a:r>
            <a:rPr lang="en-US" sz="2400" b="1" u="sng" dirty="0" smtClean="0"/>
            <a:t>Shadow Observation Register</a:t>
          </a:r>
          <a:r>
            <a:rPr lang="en-US" sz="2400" b="1" dirty="0" smtClean="0"/>
            <a:t> and maintaining videos/ CD evidences carefully in </a:t>
          </a:r>
          <a:r>
            <a:rPr lang="en-US" sz="2400" b="1" u="sng" dirty="0" smtClean="0"/>
            <a:t>Evidence Folder</a:t>
          </a:r>
          <a:r>
            <a:rPr lang="en-US" sz="2400" b="1" dirty="0" smtClean="0"/>
            <a:t>. </a:t>
          </a:r>
          <a:r>
            <a:rPr lang="en-US" sz="2400" b="1" u="sng" dirty="0" smtClean="0"/>
            <a:t>To maintain proper back-up which can be called by Commission later</a:t>
          </a:r>
          <a:r>
            <a:rPr lang="en-US" sz="2400" b="1" dirty="0" smtClean="0"/>
            <a:t>.</a:t>
          </a:r>
          <a:endParaRPr lang="en-US" sz="2400" b="1" dirty="0"/>
        </a:p>
      </dgm:t>
    </dgm:pt>
    <dgm:pt modelId="{7F337C41-64FB-D045-9C1B-BA71210BE61D}" type="sibTrans" cxnId="{04750A3B-23DC-7245-A396-B5B1895F3136}">
      <dgm:prSet/>
      <dgm:spPr/>
      <dgm:t>
        <a:bodyPr/>
        <a:lstStyle/>
        <a:p>
          <a:endParaRPr lang="en-US"/>
        </a:p>
      </dgm:t>
    </dgm:pt>
    <dgm:pt modelId="{556BEC7A-2BB4-9445-AEE1-9F4E284B3C42}" type="parTrans" cxnId="{04750A3B-23DC-7245-A396-B5B1895F3136}">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25F55C40-3937-D144-9A85-7DDAF2D3D78F}" type="pres">
      <dgm:prSet presAssocID="{606E3633-4CB4-5846-9A04-B5401D09F859}" presName="linNode" presStyleCnt="0"/>
      <dgm:spPr/>
      <dgm:t>
        <a:bodyPr/>
        <a:lstStyle/>
        <a:p>
          <a:endParaRPr lang="en-US"/>
        </a:p>
      </dgm:t>
    </dgm:pt>
    <dgm:pt modelId="{4C8F3B40-9E99-604C-B106-DE634FF7DF57}" type="pres">
      <dgm:prSet presAssocID="{606E3633-4CB4-5846-9A04-B5401D09F859}" presName="parentText" presStyleLbl="node1" presStyleIdx="0" presStyleCnt="1" custScaleX="75296" custScaleY="100098" custLinFactNeighborX="-2037" custLinFactNeighborY="-29311">
        <dgm:presLayoutVars>
          <dgm:chMax val="1"/>
          <dgm:bulletEnabled val="1"/>
        </dgm:presLayoutVars>
      </dgm:prSet>
      <dgm:spPr/>
      <dgm:t>
        <a:bodyPr/>
        <a:lstStyle/>
        <a:p>
          <a:endParaRPr lang="en-US"/>
        </a:p>
      </dgm:t>
    </dgm:pt>
    <dgm:pt modelId="{333D3A64-BC2E-2949-8E15-256CC9DE4DAE}" type="pres">
      <dgm:prSet presAssocID="{606E3633-4CB4-5846-9A04-B5401D09F859}" presName="descendantText" presStyleLbl="alignAccFollowNode1" presStyleIdx="0" presStyleCnt="1" custScaleX="129243" custScaleY="116990">
        <dgm:presLayoutVars>
          <dgm:bulletEnabled val="1"/>
        </dgm:presLayoutVars>
      </dgm:prSet>
      <dgm:spPr/>
      <dgm:t>
        <a:bodyPr/>
        <a:lstStyle/>
        <a:p>
          <a:endParaRPr lang="en-US"/>
        </a:p>
      </dgm:t>
    </dgm:pt>
  </dgm:ptLst>
  <dgm:cxnLst>
    <dgm:cxn modelId="{37C23E23-B4C3-488B-9B09-2EF97C3F2EBE}" type="presOf" srcId="{606E3633-4CB4-5846-9A04-B5401D09F859}" destId="{4C8F3B40-9E99-604C-B106-DE634FF7DF57}" srcOrd="0" destOrd="0" presId="urn:microsoft.com/office/officeart/2005/8/layout/vList5"/>
    <dgm:cxn modelId="{976E2DE9-66AF-4761-9C03-C1282F2075FE}" type="presOf" srcId="{BA086916-545D-7D48-B050-12E7E0601FEC}" destId="{333D3A64-BC2E-2949-8E15-256CC9DE4DAE}" srcOrd="0" destOrd="3" presId="urn:microsoft.com/office/officeart/2005/8/layout/vList5"/>
    <dgm:cxn modelId="{4D4C5F86-8EEB-0344-8D8B-5EC050ECDD3D}" srcId="{DB8397A1-88C5-EC47-9E29-47DD4BBCB853}" destId="{606E3633-4CB4-5846-9A04-B5401D09F859}" srcOrd="0" destOrd="0" parTransId="{886380D3-D32A-1B47-B3C7-CE801DE1FDB8}" sibTransId="{AC51AB12-5315-0444-933B-E54EF6D51889}"/>
    <dgm:cxn modelId="{04750A3B-23DC-7245-A396-B5B1895F3136}" srcId="{606E3633-4CB4-5846-9A04-B5401D09F859}" destId="{EE80FA1B-D2B7-9242-B624-BA0E54A1A82A}" srcOrd="2" destOrd="0" parTransId="{556BEC7A-2BB4-9445-AEE1-9F4E284B3C42}" sibTransId="{7F337C41-64FB-D045-9C1B-BA71210BE61D}"/>
    <dgm:cxn modelId="{1D58EF28-A752-164E-8C16-FE5FE23267AD}" srcId="{606E3633-4CB4-5846-9A04-B5401D09F859}" destId="{EC49BF45-07ED-854F-9E8E-AC2064EC2FC8}" srcOrd="0" destOrd="0" parTransId="{411E3F86-ACF5-3A4D-BF25-FC762CC3A0F0}" sibTransId="{E89755DF-3848-CA44-BB25-40A4096B2CF4}"/>
    <dgm:cxn modelId="{37CFA8FB-BFE2-4D42-BA44-CD09948F8AD7}" srcId="{606E3633-4CB4-5846-9A04-B5401D09F859}" destId="{DE88574A-ACD4-234E-A887-35769950DA4C}" srcOrd="1" destOrd="0" parTransId="{534C52FB-9DCE-DE45-9DD8-802531DD68FC}" sibTransId="{BC682434-C3DA-2C48-B8C8-850BD32C3B10}"/>
    <dgm:cxn modelId="{DD54DD0B-6A2D-48E4-9C13-E7D0AA0D669C}" type="presOf" srcId="{EC49BF45-07ED-854F-9E8E-AC2064EC2FC8}" destId="{333D3A64-BC2E-2949-8E15-256CC9DE4DAE}" srcOrd="0" destOrd="0" presId="urn:microsoft.com/office/officeart/2005/8/layout/vList5"/>
    <dgm:cxn modelId="{87B18BB3-007E-4A2C-AABA-A5C377767FA3}" type="presOf" srcId="{EE80FA1B-D2B7-9242-B624-BA0E54A1A82A}" destId="{333D3A64-BC2E-2949-8E15-256CC9DE4DAE}" srcOrd="0" destOrd="2" presId="urn:microsoft.com/office/officeart/2005/8/layout/vList5"/>
    <dgm:cxn modelId="{943DCC22-F1E4-F440-A018-7325821E4749}" srcId="{606E3633-4CB4-5846-9A04-B5401D09F859}" destId="{BA086916-545D-7D48-B050-12E7E0601FEC}" srcOrd="3" destOrd="0" parTransId="{B6C43E57-1998-8B4B-86FD-D7ED25C2D317}" sibTransId="{15444681-8B9A-9A4E-ADF1-612E569A1FB5}"/>
    <dgm:cxn modelId="{B169FFAF-4DC0-479C-AF22-79C374195B88}" type="presOf" srcId="{DB8397A1-88C5-EC47-9E29-47DD4BBCB853}" destId="{1862061F-0D1C-BA43-950C-408BBBC028D8}" srcOrd="0" destOrd="0" presId="urn:microsoft.com/office/officeart/2005/8/layout/vList5"/>
    <dgm:cxn modelId="{CEF0E4BE-EF8B-4D89-AD77-B4B7FD25EBE5}" type="presOf" srcId="{DE88574A-ACD4-234E-A887-35769950DA4C}" destId="{333D3A64-BC2E-2949-8E15-256CC9DE4DAE}" srcOrd="0" destOrd="1" presId="urn:microsoft.com/office/officeart/2005/8/layout/vList5"/>
    <dgm:cxn modelId="{1183A232-C255-4021-B22B-3C6297847540}" type="presParOf" srcId="{1862061F-0D1C-BA43-950C-408BBBC028D8}" destId="{25F55C40-3937-D144-9A85-7DDAF2D3D78F}" srcOrd="0" destOrd="0" presId="urn:microsoft.com/office/officeart/2005/8/layout/vList5"/>
    <dgm:cxn modelId="{F167E237-13C8-4AB1-A8D8-03F80991D19E}" type="presParOf" srcId="{25F55C40-3937-D144-9A85-7DDAF2D3D78F}" destId="{4C8F3B40-9E99-604C-B106-DE634FF7DF57}" srcOrd="0" destOrd="0" presId="urn:microsoft.com/office/officeart/2005/8/layout/vList5"/>
    <dgm:cxn modelId="{178EBF81-3C75-4F39-AA3A-A740F57F4585}" type="presParOf" srcId="{25F55C40-3937-D144-9A85-7DDAF2D3D78F}" destId="{333D3A64-BC2E-2949-8E15-256CC9DE4DA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F7251F53-31AF-C54C-AEAB-9E14BEE7DA82}">
      <dgm:prSet phldrT="[Text]" custT="1"/>
      <dgm:spPr>
        <a:noFill/>
      </dgm:spPr>
      <dgm:t>
        <a:bodyPr/>
        <a:lstStyle/>
        <a:p>
          <a:r>
            <a:rPr lang="en-US" sz="2400" b="1" dirty="0" smtClean="0">
              <a:solidFill>
                <a:srgbClr val="000000"/>
              </a:solidFill>
              <a:effectLst>
                <a:outerShdw blurRad="38100" dist="38100" dir="2700000" algn="tl">
                  <a:srgbClr val="000000">
                    <a:alpha val="43137"/>
                  </a:srgbClr>
                </a:outerShdw>
              </a:effectLst>
              <a:latin typeface="Arial Narrow" pitchFamily="34" charset="0"/>
            </a:rPr>
            <a:t>Explanation 2 of Sec 77(1)</a:t>
          </a:r>
        </a:p>
      </dgm:t>
    </dgm:pt>
    <dgm:pt modelId="{EADA0848-3839-DC4B-997D-C69B3F163B41}" type="parTrans" cxnId="{BF4C48E7-D688-564D-8258-3FB4C51F830D}">
      <dgm:prSet/>
      <dgm:spPr/>
      <dgm:t>
        <a:bodyPr/>
        <a:lstStyle/>
        <a:p>
          <a:endParaRPr lang="en-US" sz="1800">
            <a:solidFill>
              <a:srgbClr val="000000"/>
            </a:solidFill>
          </a:endParaRPr>
        </a:p>
      </dgm:t>
    </dgm:pt>
    <dgm:pt modelId="{CA1C53CF-DC58-6345-B94C-F9FDD7DE093F}" type="sibTrans" cxnId="{BF4C48E7-D688-564D-8258-3FB4C51F830D}">
      <dgm:prSet/>
      <dgm:spPr/>
      <dgm:t>
        <a:bodyPr/>
        <a:lstStyle/>
        <a:p>
          <a:endParaRPr lang="en-US" sz="1800">
            <a:solidFill>
              <a:srgbClr val="000000"/>
            </a:solidFill>
          </a:endParaRPr>
        </a:p>
      </dgm:t>
    </dgm:pt>
    <dgm:pt modelId="{6423C6F1-C7C2-1A40-B8B2-5DFCD5CAE587}">
      <dgm:prSet phldrT="[Text]" custT="1"/>
      <dgm:spPr>
        <a:noFill/>
      </dgm:spPr>
      <dgm:t>
        <a:bodyPr/>
        <a:lstStyle/>
        <a:p>
          <a:r>
            <a:rPr lang="en-US" sz="2400" b="1" dirty="0" smtClean="0">
              <a:solidFill>
                <a:srgbClr val="000000"/>
              </a:solidFill>
              <a:effectLst/>
              <a:latin typeface="Arial Narrow" pitchFamily="34" charset="0"/>
            </a:rPr>
            <a:t>Sec 78 : Lodging of account with District Election Officer</a:t>
          </a:r>
          <a:endParaRPr lang="en-US" sz="2400" b="1" dirty="0">
            <a:solidFill>
              <a:srgbClr val="000000"/>
            </a:solidFill>
            <a:effectLst/>
            <a:latin typeface="Arial Narrow" pitchFamily="34" charset="0"/>
          </a:endParaRPr>
        </a:p>
      </dgm:t>
    </dgm:pt>
    <dgm:pt modelId="{AF801185-7138-2A45-B539-5EA39563ED02}" type="parTrans" cxnId="{2F2EC404-0102-A14A-931E-46BBC2DE64E2}">
      <dgm:prSet/>
      <dgm:spPr/>
      <dgm:t>
        <a:bodyPr/>
        <a:lstStyle/>
        <a:p>
          <a:endParaRPr lang="en-US" sz="1800">
            <a:solidFill>
              <a:srgbClr val="000000"/>
            </a:solidFill>
          </a:endParaRPr>
        </a:p>
      </dgm:t>
    </dgm:pt>
    <dgm:pt modelId="{2F15E340-2FF1-6546-A4F1-070A96B132EF}" type="sibTrans" cxnId="{2F2EC404-0102-A14A-931E-46BBC2DE64E2}">
      <dgm:prSet/>
      <dgm:spPr/>
      <dgm:t>
        <a:bodyPr/>
        <a:lstStyle/>
        <a:p>
          <a:endParaRPr lang="en-US" sz="1800">
            <a:solidFill>
              <a:srgbClr val="000000"/>
            </a:solidFill>
          </a:endParaRPr>
        </a:p>
      </dgm:t>
    </dgm:pt>
    <dgm:pt modelId="{E89133D7-34CD-438B-B866-54510B323082}">
      <dgm:prSet phldrT="[Text]" custT="1"/>
      <dgm:spPr>
        <a:noFill/>
      </dgm:spPr>
      <dgm:t>
        <a:bodyPr/>
        <a:lstStyle/>
        <a:p>
          <a:pPr algn="just"/>
          <a:r>
            <a:rPr lang="en-US" sz="2000" dirty="0" smtClean="0">
              <a:solidFill>
                <a:srgbClr val="000000"/>
              </a:solidFill>
              <a:effectLst>
                <a:outerShdw blurRad="38100" dist="38100" dir="2700000" algn="tl">
                  <a:srgbClr val="000000">
                    <a:alpha val="43137"/>
                  </a:srgbClr>
                </a:outerShdw>
              </a:effectLst>
            </a:rPr>
            <a:t>Within 30 days </a:t>
          </a:r>
          <a:r>
            <a:rPr lang="en-US" sz="2000" b="1" i="1" dirty="0" smtClean="0">
              <a:solidFill>
                <a:srgbClr val="000000"/>
              </a:solidFill>
              <a:effectLst>
                <a:outerShdw blurRad="38100" dist="38100" dir="2700000" algn="tl">
                  <a:srgbClr val="000000">
                    <a:alpha val="43137"/>
                  </a:srgbClr>
                </a:outerShdw>
              </a:effectLst>
            </a:rPr>
            <a:t>from the date of result</a:t>
          </a:r>
          <a:r>
            <a:rPr lang="en-US" sz="2000" dirty="0" smtClean="0">
              <a:solidFill>
                <a:srgbClr val="000000"/>
              </a:solidFill>
              <a:effectLst>
                <a:outerShdw blurRad="38100" dist="38100" dir="2700000" algn="tl">
                  <a:srgbClr val="000000">
                    <a:alpha val="43137"/>
                  </a:srgbClr>
                </a:outerShdw>
              </a:effectLst>
            </a:rPr>
            <a:t>, contesting candidate has to lodge with DEO </a:t>
          </a:r>
          <a:r>
            <a:rPr lang="en-US" sz="2000" b="1" dirty="0" smtClean="0">
              <a:solidFill>
                <a:srgbClr val="000000"/>
              </a:solidFill>
              <a:effectLst>
                <a:outerShdw blurRad="38100" dist="38100" dir="2700000" algn="tl">
                  <a:srgbClr val="000000">
                    <a:alpha val="43137"/>
                  </a:srgbClr>
                </a:outerShdw>
              </a:effectLst>
            </a:rPr>
            <a:t>“true copy”</a:t>
          </a:r>
          <a:r>
            <a:rPr lang="en-US" sz="2000" dirty="0" smtClean="0">
              <a:solidFill>
                <a:srgbClr val="000000"/>
              </a:solidFill>
              <a:effectLst>
                <a:outerShdw blurRad="38100" dist="38100" dir="2700000" algn="tl">
                  <a:srgbClr val="000000">
                    <a:alpha val="43137"/>
                  </a:srgbClr>
                </a:outerShdw>
              </a:effectLst>
            </a:rPr>
            <a:t> of election expenses kept by him/election agent (if  30</a:t>
          </a:r>
          <a:r>
            <a:rPr lang="en-US" sz="2000" baseline="30000" dirty="0" smtClean="0">
              <a:solidFill>
                <a:srgbClr val="000000"/>
              </a:solidFill>
              <a:effectLst>
                <a:outerShdw blurRad="38100" dist="38100" dir="2700000" algn="tl">
                  <a:srgbClr val="000000">
                    <a:alpha val="43137"/>
                  </a:srgbClr>
                </a:outerShdw>
              </a:effectLst>
            </a:rPr>
            <a:t>th</a:t>
          </a:r>
          <a:r>
            <a:rPr lang="en-US" sz="2000" dirty="0" smtClean="0">
              <a:solidFill>
                <a:srgbClr val="000000"/>
              </a:solidFill>
              <a:effectLst>
                <a:outerShdw blurRad="38100" dist="38100" dir="2700000" algn="tl">
                  <a:srgbClr val="000000">
                    <a:alpha val="43137"/>
                  </a:srgbClr>
                </a:outerShdw>
              </a:effectLst>
            </a:rPr>
            <a:t> day is Sunday/public holiday then next working day will be the 30</a:t>
          </a:r>
          <a:r>
            <a:rPr lang="en-US" sz="2000" baseline="30000" dirty="0" smtClean="0">
              <a:solidFill>
                <a:srgbClr val="000000"/>
              </a:solidFill>
              <a:effectLst>
                <a:outerShdw blurRad="38100" dist="38100" dir="2700000" algn="tl">
                  <a:srgbClr val="000000">
                    <a:alpha val="43137"/>
                  </a:srgbClr>
                </a:outerShdw>
              </a:effectLst>
            </a:rPr>
            <a:t>th</a:t>
          </a:r>
          <a:r>
            <a:rPr lang="en-US" sz="2000" dirty="0" smtClean="0">
              <a:solidFill>
                <a:srgbClr val="000000"/>
              </a:solidFill>
              <a:effectLst>
                <a:outerShdw blurRad="38100" dist="38100" dir="2700000" algn="tl">
                  <a:srgbClr val="000000">
                    <a:alpha val="43137"/>
                  </a:srgbClr>
                </a:outerShdw>
              </a:effectLst>
            </a:rPr>
            <a:t> day for lodging of account)</a:t>
          </a:r>
          <a:endParaRPr lang="en-US" sz="2000" b="1" dirty="0">
            <a:solidFill>
              <a:srgbClr val="000000"/>
            </a:solidFill>
            <a:effectLst>
              <a:outerShdw blurRad="38100" dist="38100" dir="2700000" algn="tl">
                <a:srgbClr val="000000">
                  <a:alpha val="43137"/>
                </a:srgbClr>
              </a:outerShdw>
            </a:effectLst>
          </a:endParaRPr>
        </a:p>
      </dgm:t>
    </dgm:pt>
    <dgm:pt modelId="{3CC7CBCC-3D3C-4D99-9B61-4D4988705532}" type="parTrans" cxnId="{69F85B21-9685-4C31-BE37-1F0B959F3B76}">
      <dgm:prSet/>
      <dgm:spPr/>
      <dgm:t>
        <a:bodyPr/>
        <a:lstStyle/>
        <a:p>
          <a:endParaRPr lang="en-US" sz="1800"/>
        </a:p>
      </dgm:t>
    </dgm:pt>
    <dgm:pt modelId="{80489A95-9B66-476B-8CBB-291CCF5730D2}" type="sibTrans" cxnId="{69F85B21-9685-4C31-BE37-1F0B959F3B76}">
      <dgm:prSet/>
      <dgm:spPr/>
      <dgm:t>
        <a:bodyPr/>
        <a:lstStyle/>
        <a:p>
          <a:endParaRPr lang="en-US" sz="1800"/>
        </a:p>
      </dgm:t>
    </dgm:pt>
    <dgm:pt modelId="{60460112-091C-4449-AD97-86B045A4F56A}">
      <dgm:prSet phldrT="[Text]" custT="1"/>
      <dgm:spPr>
        <a:noFill/>
      </dgm:spPr>
      <dgm:t>
        <a:bodyPr/>
        <a:lstStyle/>
        <a:p>
          <a:pPr algn="just"/>
          <a:r>
            <a:rPr lang="en-US" sz="2000" dirty="0" smtClean="0">
              <a:solidFill>
                <a:srgbClr val="000000"/>
              </a:solidFill>
              <a:effectLst>
                <a:outerShdw blurRad="38100" dist="38100" dir="2700000" algn="tl">
                  <a:srgbClr val="000000">
                    <a:alpha val="43137"/>
                  </a:srgbClr>
                </a:outerShdw>
              </a:effectLst>
            </a:rPr>
            <a:t>Maximum number of leaders of political parties- (</a:t>
          </a:r>
          <a:r>
            <a:rPr lang="en-US" sz="2000" dirty="0" err="1" smtClean="0">
              <a:solidFill>
                <a:srgbClr val="000000"/>
              </a:solidFill>
              <a:effectLst>
                <a:outerShdw blurRad="38100" dist="38100" dir="2700000" algn="tl">
                  <a:srgbClr val="000000">
                    <a:alpha val="43137"/>
                  </a:srgbClr>
                </a:outerShdw>
              </a:effectLst>
            </a:rPr>
            <a:t>i</a:t>
          </a:r>
          <a:r>
            <a:rPr lang="en-US" sz="2000" dirty="0" smtClean="0">
              <a:solidFill>
                <a:srgbClr val="000000"/>
              </a:solidFill>
              <a:effectLst>
                <a:outerShdw blurRad="38100" dist="38100" dir="2700000" algn="tl">
                  <a:srgbClr val="000000">
                    <a:alpha val="43137"/>
                  </a:srgbClr>
                </a:outerShdw>
              </a:effectLst>
            </a:rPr>
            <a:t>) For recognized party, a list of 40 names and </a:t>
          </a:r>
          <a:r>
            <a:rPr lang="en-US" sz="1800" b="0" dirty="0" smtClean="0">
              <a:solidFill>
                <a:srgbClr val="000000"/>
              </a:solidFill>
              <a:effectLst>
                <a:outerShdw blurRad="38100" dist="38100" dir="2700000" algn="tl">
                  <a:srgbClr val="000000">
                    <a:alpha val="43137"/>
                  </a:srgbClr>
                </a:outerShdw>
              </a:effectLst>
            </a:rPr>
            <a:t>(ii) for unrecognized party, a list of 20 names are required to be communicated to the ECI and CEOs of the States by the political party within a period of  7 days from the date of notification. </a:t>
          </a:r>
        </a:p>
      </dgm:t>
    </dgm:pt>
    <dgm:pt modelId="{577304D9-AB62-FD41-B54C-72A79DD87BC6}" type="parTrans" cxnId="{F5178244-B7AB-A142-AD6E-089E55FFEBF5}">
      <dgm:prSet/>
      <dgm:spPr/>
      <dgm:t>
        <a:bodyPr/>
        <a:lstStyle/>
        <a:p>
          <a:endParaRPr lang="en-US" sz="1800"/>
        </a:p>
      </dgm:t>
    </dgm:pt>
    <dgm:pt modelId="{E16C96A4-403A-4F43-B480-36A9776CA4DF}" type="sibTrans" cxnId="{F5178244-B7AB-A142-AD6E-089E55FFEBF5}">
      <dgm:prSet/>
      <dgm:spPr/>
      <dgm:t>
        <a:bodyPr/>
        <a:lstStyle/>
        <a:p>
          <a:endParaRPr lang="en-US" sz="1800"/>
        </a:p>
      </dgm:t>
    </dgm:pt>
    <dgm:pt modelId="{F550F3EF-95B6-544B-A2B6-4EB3830E08A3}">
      <dgm:prSet phldrT="[Text]" custT="1"/>
      <dgm:spPr>
        <a:noFill/>
      </dgm:spPr>
      <dgm:t>
        <a:bodyPr/>
        <a:lstStyle/>
        <a:p>
          <a:pPr algn="just"/>
          <a:r>
            <a:rPr lang="en-US" sz="1800" b="0" dirty="0" smtClean="0">
              <a:solidFill>
                <a:srgbClr val="000000"/>
              </a:solidFill>
              <a:effectLst>
                <a:outerShdw blurRad="38100" dist="38100" dir="2700000" algn="tl">
                  <a:srgbClr val="000000">
                    <a:alpha val="43137"/>
                  </a:srgbClr>
                </a:outerShdw>
              </a:effectLst>
            </a:rPr>
            <a:t>Such expenditure shall not be deemed to be the expenditure in connection with the election incurred or authorized by the candidate of that political party.</a:t>
          </a:r>
        </a:p>
      </dgm:t>
    </dgm:pt>
    <dgm:pt modelId="{35099375-63C8-E144-9F9C-A38CF175D958}" type="parTrans" cxnId="{DB963CC3-C934-DC49-95D4-3111699C1164}">
      <dgm:prSet/>
      <dgm:spPr/>
      <dgm:t>
        <a:bodyPr/>
        <a:lstStyle/>
        <a:p>
          <a:endParaRPr lang="en-US" sz="1800"/>
        </a:p>
      </dgm:t>
    </dgm:pt>
    <dgm:pt modelId="{8ABAB74B-2624-584A-8F2E-10B571E4F974}" type="sibTrans" cxnId="{DB963CC3-C934-DC49-95D4-3111699C1164}">
      <dgm:prSet/>
      <dgm:spPr/>
      <dgm:t>
        <a:bodyPr/>
        <a:lstStyle/>
        <a:p>
          <a:endParaRPr lang="en-US" sz="1800"/>
        </a:p>
      </dgm:t>
    </dgm:pt>
    <dgm:pt modelId="{090FF35F-6C11-6644-83FA-C45D02EFA756}">
      <dgm:prSet phldrT="[Text]" custT="1"/>
      <dgm:spPr>
        <a:noFill/>
      </dgm:spPr>
      <dgm:t>
        <a:bodyPr/>
        <a:lstStyle/>
        <a:p>
          <a:r>
            <a:rPr lang="en-US" sz="2400" b="1" dirty="0" smtClean="0">
              <a:solidFill>
                <a:srgbClr val="000000"/>
              </a:solidFill>
              <a:effectLst/>
              <a:latin typeface="Arial Narrow" pitchFamily="34" charset="0"/>
            </a:rPr>
            <a:t>Explanation 1(a) of Section 77(1) </a:t>
          </a:r>
          <a:r>
            <a:rPr lang="en-US" sz="2400" b="1" dirty="0" err="1" smtClean="0">
              <a:solidFill>
                <a:srgbClr val="000000"/>
              </a:solidFill>
              <a:effectLst/>
              <a:latin typeface="Arial Narrow" pitchFamily="34" charset="0"/>
            </a:rPr>
            <a:t>contd</a:t>
          </a:r>
          <a:r>
            <a:rPr lang="en-US" sz="2400" b="1" dirty="0" smtClean="0">
              <a:solidFill>
                <a:srgbClr val="000000"/>
              </a:solidFill>
              <a:effectLst/>
              <a:latin typeface="Arial Narrow" pitchFamily="34" charset="0"/>
            </a:rPr>
            <a:t>….</a:t>
          </a:r>
        </a:p>
      </dgm:t>
    </dgm:pt>
    <dgm:pt modelId="{E2BC541D-7447-5F43-84BE-C8DE57830AE6}" type="parTrans" cxnId="{32A483A8-225D-EE40-95C1-28B80358FC3C}">
      <dgm:prSet/>
      <dgm:spPr/>
      <dgm:t>
        <a:bodyPr/>
        <a:lstStyle/>
        <a:p>
          <a:endParaRPr lang="en-US" sz="1800"/>
        </a:p>
      </dgm:t>
    </dgm:pt>
    <dgm:pt modelId="{21CB9254-B66F-4F42-AFA3-A014511D44AE}" type="sibTrans" cxnId="{32A483A8-225D-EE40-95C1-28B80358FC3C}">
      <dgm:prSet/>
      <dgm:spPr/>
      <dgm:t>
        <a:bodyPr/>
        <a:lstStyle/>
        <a:p>
          <a:endParaRPr lang="en-US" sz="1800"/>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067FB321-B553-8147-AE2C-207126D3DE04}" type="pres">
      <dgm:prSet presAssocID="{090FF35F-6C11-6644-83FA-C45D02EFA756}" presName="linNode" presStyleCnt="0"/>
      <dgm:spPr/>
    </dgm:pt>
    <dgm:pt modelId="{36114131-509C-9C48-91CC-0E4A482E7448}" type="pres">
      <dgm:prSet presAssocID="{090FF35F-6C11-6644-83FA-C45D02EFA756}" presName="parentText" presStyleLbl="node1" presStyleIdx="0" presStyleCnt="3">
        <dgm:presLayoutVars>
          <dgm:chMax val="1"/>
          <dgm:bulletEnabled val="1"/>
        </dgm:presLayoutVars>
      </dgm:prSet>
      <dgm:spPr/>
      <dgm:t>
        <a:bodyPr/>
        <a:lstStyle/>
        <a:p>
          <a:endParaRPr lang="en-US"/>
        </a:p>
      </dgm:t>
    </dgm:pt>
    <dgm:pt modelId="{6E0EFB33-ABEF-AC4F-9779-9CB7024E8BBD}" type="pres">
      <dgm:prSet presAssocID="{090FF35F-6C11-6644-83FA-C45D02EFA756}" presName="descendantText" presStyleLbl="alignAccFollowNode1" presStyleIdx="0" presStyleCnt="3" custScaleX="111780" custScaleY="110471">
        <dgm:presLayoutVars>
          <dgm:bulletEnabled val="1"/>
        </dgm:presLayoutVars>
      </dgm:prSet>
      <dgm:spPr/>
      <dgm:t>
        <a:bodyPr/>
        <a:lstStyle/>
        <a:p>
          <a:endParaRPr lang="en-US"/>
        </a:p>
      </dgm:t>
    </dgm:pt>
    <dgm:pt modelId="{8F0B63AB-F68B-9540-BF2E-85E2BDB446FD}" type="pres">
      <dgm:prSet presAssocID="{21CB9254-B66F-4F42-AFA3-A014511D44AE}" presName="sp" presStyleCnt="0"/>
      <dgm:spPr/>
    </dgm:pt>
    <dgm:pt modelId="{19E53D7C-9614-2C44-AED3-DDC2521A2B06}" type="pres">
      <dgm:prSet presAssocID="{F7251F53-31AF-C54C-AEAB-9E14BEE7DA82}" presName="linNode" presStyleCnt="0"/>
      <dgm:spPr/>
      <dgm:t>
        <a:bodyPr/>
        <a:lstStyle/>
        <a:p>
          <a:endParaRPr lang="en-US"/>
        </a:p>
      </dgm:t>
    </dgm:pt>
    <dgm:pt modelId="{1A9DF96E-64D7-674C-852D-DF10CA283291}" type="pres">
      <dgm:prSet presAssocID="{F7251F53-31AF-C54C-AEAB-9E14BEE7DA82}" presName="parentText" presStyleLbl="node1" presStyleIdx="1" presStyleCnt="3" custScaleX="97105" custScaleY="158089">
        <dgm:presLayoutVars>
          <dgm:chMax val="1"/>
          <dgm:bulletEnabled val="1"/>
        </dgm:presLayoutVars>
      </dgm:prSet>
      <dgm:spPr/>
      <dgm:t>
        <a:bodyPr/>
        <a:lstStyle/>
        <a:p>
          <a:endParaRPr lang="en-US"/>
        </a:p>
      </dgm:t>
    </dgm:pt>
    <dgm:pt modelId="{7DA36332-53E0-684C-81A0-FE10153110B0}" type="pres">
      <dgm:prSet presAssocID="{F7251F53-31AF-C54C-AEAB-9E14BEE7DA82}" presName="descendantText" presStyleLbl="alignAccFollowNode1" presStyleIdx="1" presStyleCnt="3" custScaleX="111660" custScaleY="239445" custLinFactNeighborX="2950" custLinFactNeighborY="-8">
        <dgm:presLayoutVars>
          <dgm:bulletEnabled val="1"/>
        </dgm:presLayoutVars>
      </dgm:prSet>
      <dgm:spPr/>
      <dgm:t>
        <a:bodyPr/>
        <a:lstStyle/>
        <a:p>
          <a:endParaRPr lang="en-US"/>
        </a:p>
      </dgm:t>
    </dgm:pt>
    <dgm:pt modelId="{D3A27683-5432-424D-8E30-03723DE67FC6}" type="pres">
      <dgm:prSet presAssocID="{CA1C53CF-DC58-6345-B94C-F9FDD7DE093F}" presName="sp" presStyleCnt="0"/>
      <dgm:spPr/>
      <dgm:t>
        <a:bodyPr/>
        <a:lstStyle/>
        <a:p>
          <a:endParaRPr lang="en-US"/>
        </a:p>
      </dgm:t>
    </dgm:pt>
    <dgm:pt modelId="{C93B681B-1727-3F46-A282-9BB865A341CC}" type="pres">
      <dgm:prSet presAssocID="{6423C6F1-C7C2-1A40-B8B2-5DFCD5CAE587}" presName="linNode" presStyleCnt="0"/>
      <dgm:spPr/>
      <dgm:t>
        <a:bodyPr/>
        <a:lstStyle/>
        <a:p>
          <a:endParaRPr lang="en-US"/>
        </a:p>
      </dgm:t>
    </dgm:pt>
    <dgm:pt modelId="{C72076A0-AE22-8846-BC08-906CBA79C160}" type="pres">
      <dgm:prSet presAssocID="{6423C6F1-C7C2-1A40-B8B2-5DFCD5CAE587}" presName="parentText" presStyleLbl="node1" presStyleIdx="2" presStyleCnt="3" custScaleY="172095">
        <dgm:presLayoutVars>
          <dgm:chMax val="1"/>
          <dgm:bulletEnabled val="1"/>
        </dgm:presLayoutVars>
      </dgm:prSet>
      <dgm:spPr/>
      <dgm:t>
        <a:bodyPr/>
        <a:lstStyle/>
        <a:p>
          <a:endParaRPr lang="en-US"/>
        </a:p>
      </dgm:t>
    </dgm:pt>
    <dgm:pt modelId="{9C19A49B-C317-F94F-AFE4-CA445E4CCB6D}" type="pres">
      <dgm:prSet presAssocID="{6423C6F1-C7C2-1A40-B8B2-5DFCD5CAE587}" presName="descendantText" presStyleLbl="alignAccFollowNode1" presStyleIdx="2" presStyleCnt="3" custScaleX="109020" custScaleY="227841" custLinFactNeighborX="-409" custLinFactNeighborY="208">
        <dgm:presLayoutVars>
          <dgm:bulletEnabled val="1"/>
        </dgm:presLayoutVars>
      </dgm:prSet>
      <dgm:spPr/>
      <dgm:t>
        <a:bodyPr/>
        <a:lstStyle/>
        <a:p>
          <a:endParaRPr lang="en-US"/>
        </a:p>
      </dgm:t>
    </dgm:pt>
  </dgm:ptLst>
  <dgm:cxnLst>
    <dgm:cxn modelId="{DB963CC3-C934-DC49-95D4-3111699C1164}" srcId="{090FF35F-6C11-6644-83FA-C45D02EFA756}" destId="{F550F3EF-95B6-544B-A2B6-4EB3830E08A3}" srcOrd="0" destOrd="0" parTransId="{35099375-63C8-E144-9F9C-A38CF175D958}" sibTransId="{8ABAB74B-2624-584A-8F2E-10B571E4F974}"/>
    <dgm:cxn modelId="{B0AA79BD-6908-496C-AE48-1897CAD7A772}" type="presOf" srcId="{E89133D7-34CD-438B-B866-54510B323082}" destId="{9C19A49B-C317-F94F-AFE4-CA445E4CCB6D}" srcOrd="0" destOrd="0" presId="urn:microsoft.com/office/officeart/2005/8/layout/vList5"/>
    <dgm:cxn modelId="{40CE54F0-5434-4125-AEB7-E4F9B596C59A}" type="presOf" srcId="{60460112-091C-4449-AD97-86B045A4F56A}" destId="{7DA36332-53E0-684C-81A0-FE10153110B0}" srcOrd="0" destOrd="0" presId="urn:microsoft.com/office/officeart/2005/8/layout/vList5"/>
    <dgm:cxn modelId="{BB6710EC-7856-4314-AC73-4B6A6E590913}" type="presOf" srcId="{F7251F53-31AF-C54C-AEAB-9E14BEE7DA82}" destId="{1A9DF96E-64D7-674C-852D-DF10CA283291}" srcOrd="0" destOrd="0" presId="urn:microsoft.com/office/officeart/2005/8/layout/vList5"/>
    <dgm:cxn modelId="{32A483A8-225D-EE40-95C1-28B80358FC3C}" srcId="{3E941A9E-09B5-6442-AF9D-0A0904AE97D2}" destId="{090FF35F-6C11-6644-83FA-C45D02EFA756}" srcOrd="0" destOrd="0" parTransId="{E2BC541D-7447-5F43-84BE-C8DE57830AE6}" sibTransId="{21CB9254-B66F-4F42-AFA3-A014511D44AE}"/>
    <dgm:cxn modelId="{BF4C48E7-D688-564D-8258-3FB4C51F830D}" srcId="{3E941A9E-09B5-6442-AF9D-0A0904AE97D2}" destId="{F7251F53-31AF-C54C-AEAB-9E14BEE7DA82}" srcOrd="1" destOrd="0" parTransId="{EADA0848-3839-DC4B-997D-C69B3F163B41}" sibTransId="{CA1C53CF-DC58-6345-B94C-F9FDD7DE093F}"/>
    <dgm:cxn modelId="{9450E341-00EA-4D17-BD89-C0E33FA41591}" type="presOf" srcId="{3E941A9E-09B5-6442-AF9D-0A0904AE97D2}" destId="{26283512-3456-DE41-900D-94363E771E50}" srcOrd="0" destOrd="0" presId="urn:microsoft.com/office/officeart/2005/8/layout/vList5"/>
    <dgm:cxn modelId="{F5178244-B7AB-A142-AD6E-089E55FFEBF5}" srcId="{F7251F53-31AF-C54C-AEAB-9E14BEE7DA82}" destId="{60460112-091C-4449-AD97-86B045A4F56A}" srcOrd="0" destOrd="0" parTransId="{577304D9-AB62-FD41-B54C-72A79DD87BC6}" sibTransId="{E16C96A4-403A-4F43-B480-36A9776CA4DF}"/>
    <dgm:cxn modelId="{7680DAC4-FDA0-4CCE-8EAC-4C9D26A7DF58}" type="presOf" srcId="{F550F3EF-95B6-544B-A2B6-4EB3830E08A3}" destId="{6E0EFB33-ABEF-AC4F-9779-9CB7024E8BBD}" srcOrd="0" destOrd="0" presId="urn:microsoft.com/office/officeart/2005/8/layout/vList5"/>
    <dgm:cxn modelId="{69F85B21-9685-4C31-BE37-1F0B959F3B76}" srcId="{6423C6F1-C7C2-1A40-B8B2-5DFCD5CAE587}" destId="{E89133D7-34CD-438B-B866-54510B323082}" srcOrd="0" destOrd="0" parTransId="{3CC7CBCC-3D3C-4D99-9B61-4D4988705532}" sibTransId="{80489A95-9B66-476B-8CBB-291CCF5730D2}"/>
    <dgm:cxn modelId="{C2A5AB8D-0395-49D5-BF71-0B9190ECD432}" type="presOf" srcId="{6423C6F1-C7C2-1A40-B8B2-5DFCD5CAE587}" destId="{C72076A0-AE22-8846-BC08-906CBA79C160}" srcOrd="0" destOrd="0" presId="urn:microsoft.com/office/officeart/2005/8/layout/vList5"/>
    <dgm:cxn modelId="{88B628CB-B8C5-4A75-9715-F53BF0615133}" type="presOf" srcId="{090FF35F-6C11-6644-83FA-C45D02EFA756}" destId="{36114131-509C-9C48-91CC-0E4A482E7448}" srcOrd="0" destOrd="0" presId="urn:microsoft.com/office/officeart/2005/8/layout/vList5"/>
    <dgm:cxn modelId="{2F2EC404-0102-A14A-931E-46BBC2DE64E2}" srcId="{3E941A9E-09B5-6442-AF9D-0A0904AE97D2}" destId="{6423C6F1-C7C2-1A40-B8B2-5DFCD5CAE587}" srcOrd="2" destOrd="0" parTransId="{AF801185-7138-2A45-B539-5EA39563ED02}" sibTransId="{2F15E340-2FF1-6546-A4F1-070A96B132EF}"/>
    <dgm:cxn modelId="{B1367B90-53F9-4AA7-8051-01989FAD8821}" type="presParOf" srcId="{26283512-3456-DE41-900D-94363E771E50}" destId="{067FB321-B553-8147-AE2C-207126D3DE04}" srcOrd="0" destOrd="0" presId="urn:microsoft.com/office/officeart/2005/8/layout/vList5"/>
    <dgm:cxn modelId="{5E5565B4-8ED5-40DA-97F3-11E007C10E20}" type="presParOf" srcId="{067FB321-B553-8147-AE2C-207126D3DE04}" destId="{36114131-509C-9C48-91CC-0E4A482E7448}" srcOrd="0" destOrd="0" presId="urn:microsoft.com/office/officeart/2005/8/layout/vList5"/>
    <dgm:cxn modelId="{5AF4427F-0D02-4C11-9D5D-8D6A4FBF0A1E}" type="presParOf" srcId="{067FB321-B553-8147-AE2C-207126D3DE04}" destId="{6E0EFB33-ABEF-AC4F-9779-9CB7024E8BBD}" srcOrd="1" destOrd="0" presId="urn:microsoft.com/office/officeart/2005/8/layout/vList5"/>
    <dgm:cxn modelId="{61DF8728-3273-4FCE-9A77-6E03DB441CC0}" type="presParOf" srcId="{26283512-3456-DE41-900D-94363E771E50}" destId="{8F0B63AB-F68B-9540-BF2E-85E2BDB446FD}" srcOrd="1" destOrd="0" presId="urn:microsoft.com/office/officeart/2005/8/layout/vList5"/>
    <dgm:cxn modelId="{389C941D-F06C-47DC-9498-B49D24B81D11}" type="presParOf" srcId="{26283512-3456-DE41-900D-94363E771E50}" destId="{19E53D7C-9614-2C44-AED3-DDC2521A2B06}" srcOrd="2" destOrd="0" presId="urn:microsoft.com/office/officeart/2005/8/layout/vList5"/>
    <dgm:cxn modelId="{31C01503-060C-4373-8121-4C90E0C10BA2}" type="presParOf" srcId="{19E53D7C-9614-2C44-AED3-DDC2521A2B06}" destId="{1A9DF96E-64D7-674C-852D-DF10CA283291}" srcOrd="0" destOrd="0" presId="urn:microsoft.com/office/officeart/2005/8/layout/vList5"/>
    <dgm:cxn modelId="{370FFB83-BA09-485E-BDAF-ADAE0254E922}" type="presParOf" srcId="{19E53D7C-9614-2C44-AED3-DDC2521A2B06}" destId="{7DA36332-53E0-684C-81A0-FE10153110B0}" srcOrd="1" destOrd="0" presId="urn:microsoft.com/office/officeart/2005/8/layout/vList5"/>
    <dgm:cxn modelId="{3675A6C6-575D-463F-A744-4F4DC20462A0}" type="presParOf" srcId="{26283512-3456-DE41-900D-94363E771E50}" destId="{D3A27683-5432-424D-8E30-03723DE67FC6}" srcOrd="3" destOrd="0" presId="urn:microsoft.com/office/officeart/2005/8/layout/vList5"/>
    <dgm:cxn modelId="{0DFA174A-D8C8-4882-94DC-C967E69DC83D}" type="presParOf" srcId="{26283512-3456-DE41-900D-94363E771E50}" destId="{C93B681B-1727-3F46-A282-9BB865A341CC}" srcOrd="4" destOrd="0" presId="urn:microsoft.com/office/officeart/2005/8/layout/vList5"/>
    <dgm:cxn modelId="{59946DC3-2B9D-4F4E-B406-492C0735F671}" type="presParOf" srcId="{C93B681B-1727-3F46-A282-9BB865A341CC}" destId="{C72076A0-AE22-8846-BC08-906CBA79C160}" srcOrd="0" destOrd="0" presId="urn:microsoft.com/office/officeart/2005/8/layout/vList5"/>
    <dgm:cxn modelId="{406FAA56-A378-458A-ACA4-0B57B5440A7B}" type="presParOf" srcId="{C93B681B-1727-3F46-A282-9BB865A341CC}" destId="{9C19A49B-C317-F94F-AFE4-CA445E4CCB6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AFE699CB-0B99-4B7C-A5C4-8B9593D0C8E6}" type="presOf" srcId="{3E941A9E-09B5-6442-AF9D-0A0904AE97D2}" destId="{26283512-3456-DE41-900D-94363E771E50}"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7589863A-408A-CC4C-B1DC-E84408ECE730}">
      <dgm:prSet custT="1"/>
      <dgm:spPr>
        <a:noFill/>
      </dgm:spPr>
      <dgm:t>
        <a:bodyPr/>
        <a:lstStyle/>
        <a:p>
          <a:r>
            <a:rPr lang="en-US" sz="2400" dirty="0" smtClean="0">
              <a:solidFill>
                <a:srgbClr val="000000"/>
              </a:solidFill>
              <a:effectLst>
                <a:outerShdw blurRad="38100" dist="38100" dir="2700000" algn="tl">
                  <a:srgbClr val="000000">
                    <a:alpha val="43137"/>
                  </a:srgbClr>
                </a:outerShdw>
              </a:effectLst>
              <a:latin typeface="Arial Narrow" pitchFamily="34" charset="0"/>
            </a:rPr>
            <a:t>Rule 86: Particulars of account of election expenses</a:t>
          </a:r>
          <a:endParaRPr lang="en-US" sz="2400" dirty="0">
            <a:solidFill>
              <a:srgbClr val="000000"/>
            </a:solidFill>
            <a:effectLst>
              <a:outerShdw blurRad="38100" dist="38100" dir="2700000" algn="tl">
                <a:srgbClr val="000000">
                  <a:alpha val="43137"/>
                </a:srgbClr>
              </a:outerShdw>
            </a:effectLst>
            <a:latin typeface="Arial Narrow" pitchFamily="34" charset="0"/>
          </a:endParaRPr>
        </a:p>
      </dgm:t>
    </dgm:pt>
    <dgm:pt modelId="{DCCFBF69-3CC3-E74D-91C7-B1B1B6880463}" type="parTrans" cxnId="{E041DA17-6809-CC41-B371-79F787EC2782}">
      <dgm:prSet/>
      <dgm:spPr/>
      <dgm:t>
        <a:bodyPr/>
        <a:lstStyle/>
        <a:p>
          <a:endParaRPr lang="en-US">
            <a:solidFill>
              <a:srgbClr val="000000"/>
            </a:solidFill>
          </a:endParaRPr>
        </a:p>
      </dgm:t>
    </dgm:pt>
    <dgm:pt modelId="{C737F7F0-6477-1F46-A783-22DADA9BA2AD}" type="sibTrans" cxnId="{E041DA17-6809-CC41-B371-79F787EC2782}">
      <dgm:prSet/>
      <dgm:spPr/>
      <dgm:t>
        <a:bodyPr/>
        <a:lstStyle/>
        <a:p>
          <a:endParaRPr lang="en-US">
            <a:solidFill>
              <a:srgbClr val="000000"/>
            </a:solidFill>
          </a:endParaRPr>
        </a:p>
      </dgm:t>
    </dgm:pt>
    <dgm:pt modelId="{7F9F7197-CE9D-CE4B-9F62-9928B0F8879B}">
      <dgm:prSet custT="1"/>
      <dgm:spPr>
        <a:noFill/>
      </dgm:spPr>
      <dgm:t>
        <a:bodyPr/>
        <a:lstStyle/>
        <a:p>
          <a:pPr algn="just"/>
          <a:r>
            <a:rPr lang="en-US" sz="2400" dirty="0" smtClean="0">
              <a:solidFill>
                <a:srgbClr val="000000"/>
              </a:solidFill>
            </a:rPr>
            <a:t>Account of election expenses to be kept by candidate/election agent to contain following items  regarding daily election expenditure:</a:t>
          </a:r>
          <a:endParaRPr lang="en-US" sz="2400" dirty="0">
            <a:solidFill>
              <a:srgbClr val="000000"/>
            </a:solidFill>
          </a:endParaRPr>
        </a:p>
      </dgm:t>
    </dgm:pt>
    <dgm:pt modelId="{09C336AA-2A60-A24D-9955-9A6A3C9D4C63}" type="parTrans" cxnId="{4C1DAF75-4B83-B74A-B094-DAA19A11F674}">
      <dgm:prSet/>
      <dgm:spPr/>
      <dgm:t>
        <a:bodyPr/>
        <a:lstStyle/>
        <a:p>
          <a:endParaRPr lang="en-US">
            <a:solidFill>
              <a:srgbClr val="000000"/>
            </a:solidFill>
          </a:endParaRPr>
        </a:p>
      </dgm:t>
    </dgm:pt>
    <dgm:pt modelId="{1F232EE2-9E72-1F41-AF23-FCABCF6FE0F3}" type="sibTrans" cxnId="{4C1DAF75-4B83-B74A-B094-DAA19A11F674}">
      <dgm:prSet/>
      <dgm:spPr/>
      <dgm:t>
        <a:bodyPr/>
        <a:lstStyle/>
        <a:p>
          <a:endParaRPr lang="en-US">
            <a:solidFill>
              <a:srgbClr val="000000"/>
            </a:solidFill>
          </a:endParaRPr>
        </a:p>
      </dgm:t>
    </dgm:pt>
    <dgm:pt modelId="{260FC242-AD3A-FB4A-9384-E0019BC4A050}">
      <dgm:prSet custT="1"/>
      <dgm:spPr>
        <a:noFill/>
      </dgm:spPr>
      <dgm:t>
        <a:bodyPr/>
        <a:lstStyle/>
        <a:p>
          <a:pPr algn="just"/>
          <a:r>
            <a:rPr lang="en-US" sz="2400" dirty="0" smtClean="0">
              <a:solidFill>
                <a:srgbClr val="000000"/>
              </a:solidFill>
            </a:rPr>
            <a:t>Date of expenditure incurred/authorized</a:t>
          </a:r>
          <a:endParaRPr lang="en-US" sz="2400" dirty="0">
            <a:solidFill>
              <a:srgbClr val="000000"/>
            </a:solidFill>
          </a:endParaRPr>
        </a:p>
      </dgm:t>
    </dgm:pt>
    <dgm:pt modelId="{1A40D4AA-6EB9-7A46-A3F6-4FC44D2A4D79}" type="parTrans" cxnId="{80DEC5DC-07AB-3C41-A82A-6E4939E77A64}">
      <dgm:prSet/>
      <dgm:spPr/>
      <dgm:t>
        <a:bodyPr/>
        <a:lstStyle/>
        <a:p>
          <a:endParaRPr lang="en-US">
            <a:solidFill>
              <a:srgbClr val="000000"/>
            </a:solidFill>
          </a:endParaRPr>
        </a:p>
      </dgm:t>
    </dgm:pt>
    <dgm:pt modelId="{769A9F9F-D8B7-054E-9905-C8B30EC31DBA}" type="sibTrans" cxnId="{80DEC5DC-07AB-3C41-A82A-6E4939E77A64}">
      <dgm:prSet/>
      <dgm:spPr/>
      <dgm:t>
        <a:bodyPr/>
        <a:lstStyle/>
        <a:p>
          <a:endParaRPr lang="en-US">
            <a:solidFill>
              <a:srgbClr val="000000"/>
            </a:solidFill>
          </a:endParaRPr>
        </a:p>
      </dgm:t>
    </dgm:pt>
    <dgm:pt modelId="{E31B2524-C2E9-BC4C-A7BF-B0FAA27FAF4D}">
      <dgm:prSet custT="1"/>
      <dgm:spPr>
        <a:noFill/>
      </dgm:spPr>
      <dgm:t>
        <a:bodyPr/>
        <a:lstStyle/>
        <a:p>
          <a:pPr algn="just"/>
          <a:r>
            <a:rPr lang="en-US" sz="2400" dirty="0" smtClean="0">
              <a:solidFill>
                <a:srgbClr val="000000"/>
              </a:solidFill>
            </a:rPr>
            <a:t>Nature of expenditure</a:t>
          </a:r>
          <a:endParaRPr lang="en-US" sz="2400" dirty="0">
            <a:solidFill>
              <a:srgbClr val="000000"/>
            </a:solidFill>
          </a:endParaRPr>
        </a:p>
      </dgm:t>
    </dgm:pt>
    <dgm:pt modelId="{E2707541-F759-2C41-BAB3-6B550A7737EE}" type="parTrans" cxnId="{B19CDC8A-38CC-1D4D-AB70-9202C6E665DF}">
      <dgm:prSet/>
      <dgm:spPr/>
      <dgm:t>
        <a:bodyPr/>
        <a:lstStyle/>
        <a:p>
          <a:endParaRPr lang="en-US">
            <a:solidFill>
              <a:srgbClr val="000000"/>
            </a:solidFill>
          </a:endParaRPr>
        </a:p>
      </dgm:t>
    </dgm:pt>
    <dgm:pt modelId="{DD1A532B-C91B-7248-B737-26B91958BAF6}" type="sibTrans" cxnId="{B19CDC8A-38CC-1D4D-AB70-9202C6E665DF}">
      <dgm:prSet/>
      <dgm:spPr/>
      <dgm:t>
        <a:bodyPr/>
        <a:lstStyle/>
        <a:p>
          <a:endParaRPr lang="en-US">
            <a:solidFill>
              <a:srgbClr val="000000"/>
            </a:solidFill>
          </a:endParaRPr>
        </a:p>
      </dgm:t>
    </dgm:pt>
    <dgm:pt modelId="{13F01FCB-A6DD-2D49-BAB6-0E892FC65C95}">
      <dgm:prSet custT="1"/>
      <dgm:spPr>
        <a:noFill/>
      </dgm:spPr>
      <dgm:t>
        <a:bodyPr/>
        <a:lstStyle/>
        <a:p>
          <a:pPr algn="just"/>
          <a:r>
            <a:rPr lang="en-US" sz="2400" dirty="0" smtClean="0">
              <a:solidFill>
                <a:srgbClr val="000000"/>
              </a:solidFill>
            </a:rPr>
            <a:t>Amount of expenditure – amount paid and amount outstanding</a:t>
          </a:r>
          <a:endParaRPr lang="en-US" sz="2400" dirty="0">
            <a:solidFill>
              <a:srgbClr val="000000"/>
            </a:solidFill>
          </a:endParaRPr>
        </a:p>
      </dgm:t>
    </dgm:pt>
    <dgm:pt modelId="{D9B6FEDA-EDEC-5346-B7D7-88F4B9ADD40B}" type="parTrans" cxnId="{FC8C1F5C-DEF0-4645-9150-C02BA608F9D6}">
      <dgm:prSet/>
      <dgm:spPr/>
      <dgm:t>
        <a:bodyPr/>
        <a:lstStyle/>
        <a:p>
          <a:endParaRPr lang="en-US">
            <a:solidFill>
              <a:srgbClr val="000000"/>
            </a:solidFill>
          </a:endParaRPr>
        </a:p>
      </dgm:t>
    </dgm:pt>
    <dgm:pt modelId="{59708763-D64A-E848-BCA1-D1C0B3FE27DF}" type="sibTrans" cxnId="{FC8C1F5C-DEF0-4645-9150-C02BA608F9D6}">
      <dgm:prSet/>
      <dgm:spPr/>
      <dgm:t>
        <a:bodyPr/>
        <a:lstStyle/>
        <a:p>
          <a:endParaRPr lang="en-US">
            <a:solidFill>
              <a:srgbClr val="000000"/>
            </a:solidFill>
          </a:endParaRPr>
        </a:p>
      </dgm:t>
    </dgm:pt>
    <dgm:pt modelId="{AA58A05C-3F1C-8D42-A1BF-5B399B43475C}">
      <dgm:prSet custT="1"/>
      <dgm:spPr>
        <a:noFill/>
      </dgm:spPr>
      <dgm:t>
        <a:bodyPr/>
        <a:lstStyle/>
        <a:p>
          <a:pPr algn="just"/>
          <a:r>
            <a:rPr lang="en-US" sz="2400" dirty="0" smtClean="0">
              <a:solidFill>
                <a:srgbClr val="000000"/>
              </a:solidFill>
            </a:rPr>
            <a:t>Date of payment</a:t>
          </a:r>
          <a:endParaRPr lang="en-US" sz="2400" dirty="0">
            <a:solidFill>
              <a:srgbClr val="000000"/>
            </a:solidFill>
          </a:endParaRPr>
        </a:p>
      </dgm:t>
    </dgm:pt>
    <dgm:pt modelId="{5B95BBF5-7649-B141-9F3C-378D05C8001D}" type="parTrans" cxnId="{E34DDB16-78D1-4746-8647-EB610249BC5E}">
      <dgm:prSet/>
      <dgm:spPr/>
      <dgm:t>
        <a:bodyPr/>
        <a:lstStyle/>
        <a:p>
          <a:endParaRPr lang="en-US">
            <a:solidFill>
              <a:srgbClr val="000000"/>
            </a:solidFill>
          </a:endParaRPr>
        </a:p>
      </dgm:t>
    </dgm:pt>
    <dgm:pt modelId="{66F14349-E106-4342-AFD6-7F1B595A2282}" type="sibTrans" cxnId="{E34DDB16-78D1-4746-8647-EB610249BC5E}">
      <dgm:prSet/>
      <dgm:spPr/>
      <dgm:t>
        <a:bodyPr/>
        <a:lstStyle/>
        <a:p>
          <a:endParaRPr lang="en-US">
            <a:solidFill>
              <a:srgbClr val="000000"/>
            </a:solidFill>
          </a:endParaRPr>
        </a:p>
      </dgm:t>
    </dgm:pt>
    <dgm:pt modelId="{E85A0D4E-E477-2B4C-9B4D-592A8135A8F4}">
      <dgm:prSet custT="1"/>
      <dgm:spPr>
        <a:noFill/>
      </dgm:spPr>
      <dgm:t>
        <a:bodyPr/>
        <a:lstStyle/>
        <a:p>
          <a:pPr algn="just"/>
          <a:r>
            <a:rPr lang="en-US" sz="2400" dirty="0" smtClean="0">
              <a:solidFill>
                <a:srgbClr val="000000"/>
              </a:solidFill>
            </a:rPr>
            <a:t>Name and address of payee</a:t>
          </a:r>
          <a:endParaRPr lang="en-US" sz="2400" dirty="0">
            <a:solidFill>
              <a:srgbClr val="000000"/>
            </a:solidFill>
          </a:endParaRPr>
        </a:p>
      </dgm:t>
    </dgm:pt>
    <dgm:pt modelId="{35908CDD-501D-294B-8ED8-7CF442A29CC3}" type="parTrans" cxnId="{186E2B5F-D98B-FB40-963F-EA3340A6BE1A}">
      <dgm:prSet/>
      <dgm:spPr/>
      <dgm:t>
        <a:bodyPr/>
        <a:lstStyle/>
        <a:p>
          <a:endParaRPr lang="en-US">
            <a:solidFill>
              <a:srgbClr val="000000"/>
            </a:solidFill>
          </a:endParaRPr>
        </a:p>
      </dgm:t>
    </dgm:pt>
    <dgm:pt modelId="{BBC50775-8A27-B14B-A6E5-9EA70D2710F2}" type="sibTrans" cxnId="{186E2B5F-D98B-FB40-963F-EA3340A6BE1A}">
      <dgm:prSet/>
      <dgm:spPr/>
      <dgm:t>
        <a:bodyPr/>
        <a:lstStyle/>
        <a:p>
          <a:endParaRPr lang="en-US">
            <a:solidFill>
              <a:srgbClr val="000000"/>
            </a:solidFill>
          </a:endParaRPr>
        </a:p>
      </dgm:t>
    </dgm:pt>
    <dgm:pt modelId="{71E35DD1-01D1-344C-A215-6DCC901AB23F}">
      <dgm:prSet custT="1"/>
      <dgm:spPr>
        <a:noFill/>
      </dgm:spPr>
      <dgm:t>
        <a:bodyPr/>
        <a:lstStyle/>
        <a:p>
          <a:pPr algn="just"/>
          <a:r>
            <a:rPr lang="en-US" sz="2400" dirty="0" smtClean="0">
              <a:solidFill>
                <a:srgbClr val="000000"/>
              </a:solidFill>
            </a:rPr>
            <a:t>Serial no. of voucher in case already paid</a:t>
          </a:r>
          <a:endParaRPr lang="en-US" sz="2400" dirty="0">
            <a:solidFill>
              <a:srgbClr val="000000"/>
            </a:solidFill>
          </a:endParaRPr>
        </a:p>
      </dgm:t>
    </dgm:pt>
    <dgm:pt modelId="{402E92BD-91F2-B242-B1BE-ED522F90CBE5}" type="parTrans" cxnId="{D182F108-A52B-6547-B323-62D7727167CD}">
      <dgm:prSet/>
      <dgm:spPr/>
      <dgm:t>
        <a:bodyPr/>
        <a:lstStyle/>
        <a:p>
          <a:endParaRPr lang="en-US">
            <a:solidFill>
              <a:srgbClr val="000000"/>
            </a:solidFill>
          </a:endParaRPr>
        </a:p>
      </dgm:t>
    </dgm:pt>
    <dgm:pt modelId="{3788BED5-8DBD-6A4E-9933-BB21D3B04074}" type="sibTrans" cxnId="{D182F108-A52B-6547-B323-62D7727167CD}">
      <dgm:prSet/>
      <dgm:spPr/>
      <dgm:t>
        <a:bodyPr/>
        <a:lstStyle/>
        <a:p>
          <a:endParaRPr lang="en-US">
            <a:solidFill>
              <a:srgbClr val="000000"/>
            </a:solidFill>
          </a:endParaRPr>
        </a:p>
      </dgm:t>
    </dgm:pt>
    <dgm:pt modelId="{DF9808BD-C055-214C-B01D-24E187453D19}">
      <dgm:prSet custT="1"/>
      <dgm:spPr>
        <a:noFill/>
      </dgm:spPr>
      <dgm:t>
        <a:bodyPr/>
        <a:lstStyle/>
        <a:p>
          <a:pPr algn="just"/>
          <a:r>
            <a:rPr lang="en-US" sz="2400" dirty="0" smtClean="0">
              <a:solidFill>
                <a:srgbClr val="000000"/>
              </a:solidFill>
            </a:rPr>
            <a:t>Serial number of bills in case of payment outstanding</a:t>
          </a:r>
          <a:endParaRPr lang="en-US" sz="2400" dirty="0">
            <a:solidFill>
              <a:srgbClr val="000000"/>
            </a:solidFill>
          </a:endParaRPr>
        </a:p>
      </dgm:t>
    </dgm:pt>
    <dgm:pt modelId="{80EE8F8A-C320-B341-9831-902E8851B8EB}" type="parTrans" cxnId="{254D3A82-1DEB-934F-9734-F394133152BC}">
      <dgm:prSet/>
      <dgm:spPr/>
      <dgm:t>
        <a:bodyPr/>
        <a:lstStyle/>
        <a:p>
          <a:endParaRPr lang="en-US">
            <a:solidFill>
              <a:srgbClr val="000000"/>
            </a:solidFill>
          </a:endParaRPr>
        </a:p>
      </dgm:t>
    </dgm:pt>
    <dgm:pt modelId="{850DF2B9-EAA0-BE40-9FDB-6A5D5BAA504A}" type="sibTrans" cxnId="{254D3A82-1DEB-934F-9734-F394133152BC}">
      <dgm:prSet/>
      <dgm:spPr/>
      <dgm:t>
        <a:bodyPr/>
        <a:lstStyle/>
        <a:p>
          <a:endParaRPr lang="en-US">
            <a:solidFill>
              <a:srgbClr val="000000"/>
            </a:solidFill>
          </a:endParaRPr>
        </a:p>
      </dgm:t>
    </dgm:pt>
    <dgm:pt modelId="{0DE867FF-33DF-384F-9147-080E3E1DA85C}">
      <dgm:prSet custT="1"/>
      <dgm:spPr>
        <a:noFill/>
      </dgm:spPr>
      <dgm:t>
        <a:bodyPr/>
        <a:lstStyle/>
        <a:p>
          <a:pPr algn="just"/>
          <a:r>
            <a:rPr lang="en-US" sz="2400" dirty="0" smtClean="0">
              <a:solidFill>
                <a:srgbClr val="000000"/>
              </a:solidFill>
            </a:rPr>
            <a:t>Name and address of person to whom amt. outstanding is payable</a:t>
          </a:r>
          <a:endParaRPr lang="en-US" sz="2400" dirty="0">
            <a:solidFill>
              <a:srgbClr val="000000"/>
            </a:solidFill>
          </a:endParaRPr>
        </a:p>
      </dgm:t>
    </dgm:pt>
    <dgm:pt modelId="{24853F98-C6A4-E543-A213-81696DC9B6C3}" type="parTrans" cxnId="{4FE26B1B-87BB-2B48-AC2C-42F27D29400B}">
      <dgm:prSet/>
      <dgm:spPr/>
      <dgm:t>
        <a:bodyPr/>
        <a:lstStyle/>
        <a:p>
          <a:endParaRPr lang="en-US">
            <a:solidFill>
              <a:srgbClr val="000000"/>
            </a:solidFill>
          </a:endParaRPr>
        </a:p>
      </dgm:t>
    </dgm:pt>
    <dgm:pt modelId="{5D27E0A9-44A4-C84A-8F20-214D3DAC70AF}" type="sibTrans" cxnId="{4FE26B1B-87BB-2B48-AC2C-42F27D29400B}">
      <dgm:prSet/>
      <dgm:spPr/>
      <dgm:t>
        <a:bodyPr/>
        <a:lstStyle/>
        <a:p>
          <a:endParaRPr lang="en-US">
            <a:solidFill>
              <a:srgbClr val="000000"/>
            </a:solidFill>
          </a:endParaRPr>
        </a:p>
      </dgm:t>
    </dgm:pt>
    <dgm:pt modelId="{EE55A7B5-E46B-5949-BC19-B4787E4D44B8}">
      <dgm:prSet custT="1"/>
      <dgm:spPr>
        <a:noFill/>
      </dgm:spPr>
      <dgm:t>
        <a:bodyPr/>
        <a:lstStyle/>
        <a:p>
          <a:pPr algn="just"/>
          <a:r>
            <a:rPr lang="en-US" sz="2400" dirty="0" smtClean="0">
              <a:solidFill>
                <a:srgbClr val="000000"/>
              </a:solidFill>
            </a:rPr>
            <a:t>All vouchers to lodged along with election expense account chronologically and serially numbered</a:t>
          </a:r>
          <a:endParaRPr lang="en-US" sz="2400" dirty="0">
            <a:solidFill>
              <a:srgbClr val="000000"/>
            </a:solidFill>
          </a:endParaRPr>
        </a:p>
      </dgm:t>
    </dgm:pt>
    <dgm:pt modelId="{867A6742-CE28-A14E-82F6-F768EF58D2AF}" type="parTrans" cxnId="{3DD18667-D161-1543-BE92-ADDFE247D5AB}">
      <dgm:prSet/>
      <dgm:spPr/>
      <dgm:t>
        <a:bodyPr/>
        <a:lstStyle/>
        <a:p>
          <a:endParaRPr lang="en-US">
            <a:solidFill>
              <a:srgbClr val="000000"/>
            </a:solidFill>
          </a:endParaRPr>
        </a:p>
      </dgm:t>
    </dgm:pt>
    <dgm:pt modelId="{7855B737-9283-3140-A645-2A0513B15B99}" type="sibTrans" cxnId="{3DD18667-D161-1543-BE92-ADDFE247D5AB}">
      <dgm:prSet/>
      <dgm:spPr/>
      <dgm:t>
        <a:bodyPr/>
        <a:lstStyle/>
        <a:p>
          <a:endParaRPr lang="en-US">
            <a:solidFill>
              <a:srgbClr val="000000"/>
            </a:solidFill>
          </a:endParaRPr>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5459E590-57F0-D64C-854C-0919BB847662}" type="pres">
      <dgm:prSet presAssocID="{7589863A-408A-CC4C-B1DC-E84408ECE730}" presName="linNode" presStyleCnt="0"/>
      <dgm:spPr/>
      <dgm:t>
        <a:bodyPr/>
        <a:lstStyle/>
        <a:p>
          <a:endParaRPr lang="en-US"/>
        </a:p>
      </dgm:t>
    </dgm:pt>
    <dgm:pt modelId="{1EECC69A-0E4D-A649-8DBB-BDF9CD1222DD}" type="pres">
      <dgm:prSet presAssocID="{7589863A-408A-CC4C-B1DC-E84408ECE730}" presName="parentText" presStyleLbl="node1" presStyleIdx="0" presStyleCnt="1" custScaleX="54655" custScaleY="56104" custLinFactNeighborX="1660">
        <dgm:presLayoutVars>
          <dgm:chMax val="1"/>
          <dgm:bulletEnabled val="1"/>
        </dgm:presLayoutVars>
      </dgm:prSet>
      <dgm:spPr/>
      <dgm:t>
        <a:bodyPr/>
        <a:lstStyle/>
        <a:p>
          <a:endParaRPr lang="en-US"/>
        </a:p>
      </dgm:t>
    </dgm:pt>
    <dgm:pt modelId="{BDF0F242-9039-4246-918E-617DB7623491}" type="pres">
      <dgm:prSet presAssocID="{7589863A-408A-CC4C-B1DC-E84408ECE730}" presName="descendantText" presStyleLbl="alignAccFollowNode1" presStyleIdx="0" presStyleCnt="1" custScaleX="122047" custScaleY="133717" custLinFactNeighborX="12670" custLinFactNeighborY="-1568">
        <dgm:presLayoutVars>
          <dgm:bulletEnabled val="1"/>
        </dgm:presLayoutVars>
      </dgm:prSet>
      <dgm:spPr/>
      <dgm:t>
        <a:bodyPr/>
        <a:lstStyle/>
        <a:p>
          <a:endParaRPr lang="en-US"/>
        </a:p>
      </dgm:t>
    </dgm:pt>
  </dgm:ptLst>
  <dgm:cxnLst>
    <dgm:cxn modelId="{1AB2503E-6264-4E25-8688-71B8F7016421}" type="presOf" srcId="{EE55A7B5-E46B-5949-BC19-B4787E4D44B8}" destId="{BDF0F242-9039-4246-918E-617DB7623491}" srcOrd="0" destOrd="9" presId="urn:microsoft.com/office/officeart/2005/8/layout/vList5"/>
    <dgm:cxn modelId="{E34DDB16-78D1-4746-8647-EB610249BC5E}" srcId="{7F9F7197-CE9D-CE4B-9F62-9928B0F8879B}" destId="{AA58A05C-3F1C-8D42-A1BF-5B399B43475C}" srcOrd="3" destOrd="0" parTransId="{5B95BBF5-7649-B141-9F3C-378D05C8001D}" sibTransId="{66F14349-E106-4342-AFD6-7F1B595A2282}"/>
    <dgm:cxn modelId="{186E2B5F-D98B-FB40-963F-EA3340A6BE1A}" srcId="{7F9F7197-CE9D-CE4B-9F62-9928B0F8879B}" destId="{E85A0D4E-E477-2B4C-9B4D-592A8135A8F4}" srcOrd="4" destOrd="0" parTransId="{35908CDD-501D-294B-8ED8-7CF442A29CC3}" sibTransId="{BBC50775-8A27-B14B-A6E5-9EA70D2710F2}"/>
    <dgm:cxn modelId="{D2875F7F-D4F6-44DC-9E09-4120136CED84}" type="presOf" srcId="{AA58A05C-3F1C-8D42-A1BF-5B399B43475C}" destId="{BDF0F242-9039-4246-918E-617DB7623491}" srcOrd="0" destOrd="4" presId="urn:microsoft.com/office/officeart/2005/8/layout/vList5"/>
    <dgm:cxn modelId="{60490BB1-C3E9-4DA4-BE6C-34EB0383DA70}" type="presOf" srcId="{260FC242-AD3A-FB4A-9384-E0019BC4A050}" destId="{BDF0F242-9039-4246-918E-617DB7623491}" srcOrd="0" destOrd="1" presId="urn:microsoft.com/office/officeart/2005/8/layout/vList5"/>
    <dgm:cxn modelId="{CD2F6015-0C58-43FF-AC63-517290FDF4A5}" type="presOf" srcId="{71E35DD1-01D1-344C-A215-6DCC901AB23F}" destId="{BDF0F242-9039-4246-918E-617DB7623491}" srcOrd="0" destOrd="6" presId="urn:microsoft.com/office/officeart/2005/8/layout/vList5"/>
    <dgm:cxn modelId="{254D3A82-1DEB-934F-9734-F394133152BC}" srcId="{7F9F7197-CE9D-CE4B-9F62-9928B0F8879B}" destId="{DF9808BD-C055-214C-B01D-24E187453D19}" srcOrd="6" destOrd="0" parTransId="{80EE8F8A-C320-B341-9831-902E8851B8EB}" sibTransId="{850DF2B9-EAA0-BE40-9FDB-6A5D5BAA504A}"/>
    <dgm:cxn modelId="{B19CDC8A-38CC-1D4D-AB70-9202C6E665DF}" srcId="{7F9F7197-CE9D-CE4B-9F62-9928B0F8879B}" destId="{E31B2524-C2E9-BC4C-A7BF-B0FAA27FAF4D}" srcOrd="1" destOrd="0" parTransId="{E2707541-F759-2C41-BAB3-6B550A7737EE}" sibTransId="{DD1A532B-C91B-7248-B737-26B91958BAF6}"/>
    <dgm:cxn modelId="{D182F108-A52B-6547-B323-62D7727167CD}" srcId="{7F9F7197-CE9D-CE4B-9F62-9928B0F8879B}" destId="{71E35DD1-01D1-344C-A215-6DCC901AB23F}" srcOrd="5" destOrd="0" parTransId="{402E92BD-91F2-B242-B1BE-ED522F90CBE5}" sibTransId="{3788BED5-8DBD-6A4E-9933-BB21D3B04074}"/>
    <dgm:cxn modelId="{FC8C1F5C-DEF0-4645-9150-C02BA608F9D6}" srcId="{7F9F7197-CE9D-CE4B-9F62-9928B0F8879B}" destId="{13F01FCB-A6DD-2D49-BAB6-0E892FC65C95}" srcOrd="2" destOrd="0" parTransId="{D9B6FEDA-EDEC-5346-B7D7-88F4B9ADD40B}" sibTransId="{59708763-D64A-E848-BCA1-D1C0B3FE27DF}"/>
    <dgm:cxn modelId="{FBA08150-86F5-4B43-B043-A5887AC190B8}" type="presOf" srcId="{0DE867FF-33DF-384F-9147-080E3E1DA85C}" destId="{BDF0F242-9039-4246-918E-617DB7623491}" srcOrd="0" destOrd="8" presId="urn:microsoft.com/office/officeart/2005/8/layout/vList5"/>
    <dgm:cxn modelId="{DFE3DDF8-59BB-4759-8C4E-CD93B52D8EF9}" type="presOf" srcId="{E31B2524-C2E9-BC4C-A7BF-B0FAA27FAF4D}" destId="{BDF0F242-9039-4246-918E-617DB7623491}" srcOrd="0" destOrd="2" presId="urn:microsoft.com/office/officeart/2005/8/layout/vList5"/>
    <dgm:cxn modelId="{CE20711C-8F83-44DD-8CB3-5F168A131280}" type="presOf" srcId="{13F01FCB-A6DD-2D49-BAB6-0E892FC65C95}" destId="{BDF0F242-9039-4246-918E-617DB7623491}" srcOrd="0" destOrd="3" presId="urn:microsoft.com/office/officeart/2005/8/layout/vList5"/>
    <dgm:cxn modelId="{E041DA17-6809-CC41-B371-79F787EC2782}" srcId="{3E941A9E-09B5-6442-AF9D-0A0904AE97D2}" destId="{7589863A-408A-CC4C-B1DC-E84408ECE730}" srcOrd="0" destOrd="0" parTransId="{DCCFBF69-3CC3-E74D-91C7-B1B1B6880463}" sibTransId="{C737F7F0-6477-1F46-A783-22DADA9BA2AD}"/>
    <dgm:cxn modelId="{5BE45C1B-BC2C-4BF5-8E45-EAC426DE78AA}" type="presOf" srcId="{DF9808BD-C055-214C-B01D-24E187453D19}" destId="{BDF0F242-9039-4246-918E-617DB7623491}" srcOrd="0" destOrd="7" presId="urn:microsoft.com/office/officeart/2005/8/layout/vList5"/>
    <dgm:cxn modelId="{21EB1EB3-5C58-4084-9EEF-E83E51ECA740}" type="presOf" srcId="{E85A0D4E-E477-2B4C-9B4D-592A8135A8F4}" destId="{BDF0F242-9039-4246-918E-617DB7623491}" srcOrd="0" destOrd="5" presId="urn:microsoft.com/office/officeart/2005/8/layout/vList5"/>
    <dgm:cxn modelId="{3DD18667-D161-1543-BE92-ADDFE247D5AB}" srcId="{7589863A-408A-CC4C-B1DC-E84408ECE730}" destId="{EE55A7B5-E46B-5949-BC19-B4787E4D44B8}" srcOrd="1" destOrd="0" parTransId="{867A6742-CE28-A14E-82F6-F768EF58D2AF}" sibTransId="{7855B737-9283-3140-A645-2A0513B15B99}"/>
    <dgm:cxn modelId="{8D8BE293-0561-4B3F-97AA-B43FF85583C4}" type="presOf" srcId="{7F9F7197-CE9D-CE4B-9F62-9928B0F8879B}" destId="{BDF0F242-9039-4246-918E-617DB7623491}" srcOrd="0" destOrd="0" presId="urn:microsoft.com/office/officeart/2005/8/layout/vList5"/>
    <dgm:cxn modelId="{4FE26B1B-87BB-2B48-AC2C-42F27D29400B}" srcId="{7F9F7197-CE9D-CE4B-9F62-9928B0F8879B}" destId="{0DE867FF-33DF-384F-9147-080E3E1DA85C}" srcOrd="7" destOrd="0" parTransId="{24853F98-C6A4-E543-A213-81696DC9B6C3}" sibTransId="{5D27E0A9-44A4-C84A-8F20-214D3DAC70AF}"/>
    <dgm:cxn modelId="{80DEC5DC-07AB-3C41-A82A-6E4939E77A64}" srcId="{7F9F7197-CE9D-CE4B-9F62-9928B0F8879B}" destId="{260FC242-AD3A-FB4A-9384-E0019BC4A050}" srcOrd="0" destOrd="0" parTransId="{1A40D4AA-6EB9-7A46-A3F6-4FC44D2A4D79}" sibTransId="{769A9F9F-D8B7-054E-9905-C8B30EC31DBA}"/>
    <dgm:cxn modelId="{4C1DAF75-4B83-B74A-B094-DAA19A11F674}" srcId="{7589863A-408A-CC4C-B1DC-E84408ECE730}" destId="{7F9F7197-CE9D-CE4B-9F62-9928B0F8879B}" srcOrd="0" destOrd="0" parTransId="{09C336AA-2A60-A24D-9955-9A6A3C9D4C63}" sibTransId="{1F232EE2-9E72-1F41-AF23-FCABCF6FE0F3}"/>
    <dgm:cxn modelId="{40771A10-4A6F-4F20-83CE-BCAAA84F36F6}" type="presOf" srcId="{7589863A-408A-CC4C-B1DC-E84408ECE730}" destId="{1EECC69A-0E4D-A649-8DBB-BDF9CD1222DD}" srcOrd="0" destOrd="0" presId="urn:microsoft.com/office/officeart/2005/8/layout/vList5"/>
    <dgm:cxn modelId="{905D357C-22C0-43A3-8CF1-256DFF0C164B}" type="presOf" srcId="{3E941A9E-09B5-6442-AF9D-0A0904AE97D2}" destId="{26283512-3456-DE41-900D-94363E771E50}" srcOrd="0" destOrd="0" presId="urn:microsoft.com/office/officeart/2005/8/layout/vList5"/>
    <dgm:cxn modelId="{4740A987-BBF4-451A-B1A2-505F3B513F94}" type="presParOf" srcId="{26283512-3456-DE41-900D-94363E771E50}" destId="{5459E590-57F0-D64C-854C-0919BB847662}" srcOrd="0" destOrd="0" presId="urn:microsoft.com/office/officeart/2005/8/layout/vList5"/>
    <dgm:cxn modelId="{55AD3AA5-E739-4730-A5F6-3ADA40895504}" type="presParOf" srcId="{5459E590-57F0-D64C-854C-0919BB847662}" destId="{1EECC69A-0E4D-A649-8DBB-BDF9CD1222DD}" srcOrd="0" destOrd="0" presId="urn:microsoft.com/office/officeart/2005/8/layout/vList5"/>
    <dgm:cxn modelId="{2A73FEAA-6D13-42CA-9DC2-8131901D0023}" type="presParOf" srcId="{5459E590-57F0-D64C-854C-0919BB847662}" destId="{BDF0F242-9039-4246-918E-617DB7623491}"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B646FF76-A162-4723-8C89-465E646E8A67}" type="presOf" srcId="{3E941A9E-09B5-6442-AF9D-0A0904AE97D2}" destId="{26283512-3456-DE41-900D-94363E771E50}"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F3EF776F-7721-8148-98AD-1304126069E9}">
      <dgm:prSet/>
      <dgm:spPr>
        <a:noFill/>
      </dgm:spPr>
      <dgm:t>
        <a:bodyPr/>
        <a:lstStyle/>
        <a:p>
          <a:r>
            <a:rPr lang="en-US" dirty="0" smtClean="0">
              <a:solidFill>
                <a:srgbClr val="000000"/>
              </a:solidFill>
              <a:effectLst>
                <a:outerShdw blurRad="38100" dist="38100" dir="2700000" algn="tl">
                  <a:srgbClr val="000000">
                    <a:alpha val="43137"/>
                  </a:srgbClr>
                </a:outerShdw>
              </a:effectLst>
            </a:rPr>
            <a:t>Rule 87: Notice by [</a:t>
          </a:r>
          <a:r>
            <a:rPr lang="en-US" dirty="0" err="1" smtClean="0">
              <a:solidFill>
                <a:srgbClr val="000000"/>
              </a:solidFill>
              <a:effectLst>
                <a:outerShdw blurRad="38100" dist="38100" dir="2700000" algn="tl">
                  <a:srgbClr val="000000">
                    <a:alpha val="43137"/>
                  </a:srgbClr>
                </a:outerShdw>
              </a:effectLst>
            </a:rPr>
            <a:t>DEO</a:t>
          </a:r>
          <a:r>
            <a:rPr lang="en-US" dirty="0" smtClean="0">
              <a:solidFill>
                <a:srgbClr val="000000"/>
              </a:solidFill>
              <a:effectLst>
                <a:outerShdw blurRad="38100" dist="38100" dir="2700000" algn="tl">
                  <a:srgbClr val="000000">
                    <a:alpha val="43137"/>
                  </a:srgbClr>
                </a:outerShdw>
              </a:effectLst>
            </a:rPr>
            <a:t>] for inspection of accounts</a:t>
          </a:r>
          <a:endParaRPr lang="en-US" dirty="0">
            <a:solidFill>
              <a:srgbClr val="000000"/>
            </a:solidFill>
            <a:effectLst>
              <a:outerShdw blurRad="38100" dist="38100" dir="2700000" algn="tl">
                <a:srgbClr val="000000">
                  <a:alpha val="43137"/>
                </a:srgbClr>
              </a:outerShdw>
            </a:effectLst>
          </a:endParaRPr>
        </a:p>
      </dgm:t>
    </dgm:pt>
    <dgm:pt modelId="{9FD32BD0-A88B-8044-9620-440FC13BCEB5}" type="parTrans" cxnId="{7038C59D-52C4-F940-95A3-232243B0CC26}">
      <dgm:prSet/>
      <dgm:spPr/>
      <dgm:t>
        <a:bodyPr/>
        <a:lstStyle/>
        <a:p>
          <a:endParaRPr lang="en-US">
            <a:solidFill>
              <a:srgbClr val="000000"/>
            </a:solidFill>
          </a:endParaRPr>
        </a:p>
      </dgm:t>
    </dgm:pt>
    <dgm:pt modelId="{ABC6EBD3-DC85-394D-957D-9EAB9EC7DD3B}" type="sibTrans" cxnId="{7038C59D-52C4-F940-95A3-232243B0CC26}">
      <dgm:prSet/>
      <dgm:spPr/>
      <dgm:t>
        <a:bodyPr/>
        <a:lstStyle/>
        <a:p>
          <a:endParaRPr lang="en-US">
            <a:solidFill>
              <a:srgbClr val="000000"/>
            </a:solidFill>
          </a:endParaRPr>
        </a:p>
      </dgm:t>
    </dgm:pt>
    <dgm:pt modelId="{158620F0-6040-2C41-A127-212E271A3755}">
      <dgm:prSet custT="1"/>
      <dgm:spPr>
        <a:noFill/>
      </dgm:spPr>
      <dgm:t>
        <a:bodyPr/>
        <a:lstStyle/>
        <a:p>
          <a:pPr algn="just"/>
          <a:r>
            <a:rPr lang="en-US" sz="2400" dirty="0" smtClean="0">
              <a:solidFill>
                <a:srgbClr val="000000"/>
              </a:solidFill>
            </a:rPr>
            <a:t>Within two days of receipt of accounts, </a:t>
          </a:r>
          <a:r>
            <a:rPr lang="en-US" sz="2400" dirty="0" err="1" smtClean="0">
              <a:solidFill>
                <a:srgbClr val="000000"/>
              </a:solidFill>
            </a:rPr>
            <a:t>DEO</a:t>
          </a:r>
          <a:r>
            <a:rPr lang="en-US" sz="2400" dirty="0" smtClean="0">
              <a:solidFill>
                <a:srgbClr val="000000"/>
              </a:solidFill>
            </a:rPr>
            <a:t> to affix a notice specifying date on which accounts were lodged, name of candidate and time and place where accounts can be inspected</a:t>
          </a:r>
          <a:endParaRPr lang="en-US" sz="2400" dirty="0">
            <a:solidFill>
              <a:srgbClr val="000000"/>
            </a:solidFill>
          </a:endParaRPr>
        </a:p>
      </dgm:t>
    </dgm:pt>
    <dgm:pt modelId="{4E4735E5-AF4D-3C4F-AE6F-79E5943CDE83}" type="parTrans" cxnId="{2A84C18D-2986-184E-8077-B077DEA3C5D9}">
      <dgm:prSet/>
      <dgm:spPr/>
      <dgm:t>
        <a:bodyPr/>
        <a:lstStyle/>
        <a:p>
          <a:endParaRPr lang="en-US">
            <a:solidFill>
              <a:srgbClr val="000000"/>
            </a:solidFill>
          </a:endParaRPr>
        </a:p>
      </dgm:t>
    </dgm:pt>
    <dgm:pt modelId="{ECBC97E4-393C-8A4C-9F37-98F2C3E5000F}" type="sibTrans" cxnId="{2A84C18D-2986-184E-8077-B077DEA3C5D9}">
      <dgm:prSet/>
      <dgm:spPr/>
      <dgm:t>
        <a:bodyPr/>
        <a:lstStyle/>
        <a:p>
          <a:endParaRPr lang="en-US">
            <a:solidFill>
              <a:srgbClr val="000000"/>
            </a:solidFill>
          </a:endParaRPr>
        </a:p>
      </dgm:t>
    </dgm:pt>
    <dgm:pt modelId="{4C1228D5-F67C-8642-9472-4967EB062665}">
      <dgm:prSet/>
      <dgm:spPr>
        <a:noFill/>
      </dgm:spPr>
      <dgm:t>
        <a:bodyPr/>
        <a:lstStyle/>
        <a:p>
          <a:r>
            <a:rPr lang="en-US" dirty="0" smtClean="0">
              <a:solidFill>
                <a:srgbClr val="000000"/>
              </a:solidFill>
              <a:effectLst>
                <a:outerShdw blurRad="38100" dist="38100" dir="2700000" algn="tl">
                  <a:srgbClr val="000000">
                    <a:alpha val="43137"/>
                  </a:srgbClr>
                </a:outerShdw>
              </a:effectLst>
            </a:rPr>
            <a:t>Rule 88: Inspection of accounts and obtaining copies thereof</a:t>
          </a:r>
          <a:endParaRPr lang="en-US" dirty="0">
            <a:solidFill>
              <a:srgbClr val="000000"/>
            </a:solidFill>
            <a:effectLst>
              <a:outerShdw blurRad="38100" dist="38100" dir="2700000" algn="tl">
                <a:srgbClr val="000000">
                  <a:alpha val="43137"/>
                </a:srgbClr>
              </a:outerShdw>
            </a:effectLst>
          </a:endParaRPr>
        </a:p>
      </dgm:t>
    </dgm:pt>
    <dgm:pt modelId="{7628B0F0-22AA-4A48-9DA4-850E403E9FDE}" type="parTrans" cxnId="{5DB30BB3-2A88-8347-91CA-A36C4204956E}">
      <dgm:prSet/>
      <dgm:spPr/>
      <dgm:t>
        <a:bodyPr/>
        <a:lstStyle/>
        <a:p>
          <a:endParaRPr lang="en-US">
            <a:solidFill>
              <a:srgbClr val="000000"/>
            </a:solidFill>
          </a:endParaRPr>
        </a:p>
      </dgm:t>
    </dgm:pt>
    <dgm:pt modelId="{ABB38CD6-6614-D14C-8B30-406E1C49DB55}" type="sibTrans" cxnId="{5DB30BB3-2A88-8347-91CA-A36C4204956E}">
      <dgm:prSet/>
      <dgm:spPr/>
      <dgm:t>
        <a:bodyPr/>
        <a:lstStyle/>
        <a:p>
          <a:endParaRPr lang="en-US">
            <a:solidFill>
              <a:srgbClr val="000000"/>
            </a:solidFill>
          </a:endParaRPr>
        </a:p>
      </dgm:t>
    </dgm:pt>
    <dgm:pt modelId="{3D1D7E61-57A9-334D-8CDA-E731402F5898}">
      <dgm:prSet custT="1"/>
      <dgm:spPr>
        <a:noFill/>
      </dgm:spPr>
      <dgm:t>
        <a:bodyPr/>
        <a:lstStyle/>
        <a:p>
          <a:pPr algn="just"/>
          <a:r>
            <a:rPr lang="en-US" sz="2400" dirty="0" smtClean="0">
              <a:solidFill>
                <a:srgbClr val="000000"/>
              </a:solidFill>
            </a:rPr>
            <a:t>Any person can inspect accounts lodged by candidates on payment of </a:t>
          </a:r>
          <a:r>
            <a:rPr lang="en-US" sz="2400" dirty="0" err="1" smtClean="0">
              <a:solidFill>
                <a:srgbClr val="000000"/>
              </a:solidFill>
            </a:rPr>
            <a:t>Re.1</a:t>
          </a:r>
          <a:r>
            <a:rPr lang="en-US" sz="2400" dirty="0" smtClean="0">
              <a:solidFill>
                <a:srgbClr val="000000"/>
              </a:solidFill>
            </a:rPr>
            <a:t> fee</a:t>
          </a:r>
          <a:endParaRPr lang="en-US" sz="2400" dirty="0">
            <a:solidFill>
              <a:srgbClr val="000000"/>
            </a:solidFill>
          </a:endParaRPr>
        </a:p>
      </dgm:t>
    </dgm:pt>
    <dgm:pt modelId="{D57CA6B0-6084-954E-BB1E-02F3508C9FF7}" type="parTrans" cxnId="{AF4D87FF-0246-B746-987B-D81C52B67678}">
      <dgm:prSet/>
      <dgm:spPr/>
      <dgm:t>
        <a:bodyPr/>
        <a:lstStyle/>
        <a:p>
          <a:endParaRPr lang="en-US">
            <a:solidFill>
              <a:srgbClr val="000000"/>
            </a:solidFill>
          </a:endParaRPr>
        </a:p>
      </dgm:t>
    </dgm:pt>
    <dgm:pt modelId="{268D00EA-1174-B841-996D-2EA7B22D393C}" type="sibTrans" cxnId="{AF4D87FF-0246-B746-987B-D81C52B67678}">
      <dgm:prSet/>
      <dgm:spPr/>
      <dgm:t>
        <a:bodyPr/>
        <a:lstStyle/>
        <a:p>
          <a:endParaRPr lang="en-US">
            <a:solidFill>
              <a:srgbClr val="000000"/>
            </a:solidFill>
          </a:endParaRPr>
        </a:p>
      </dgm:t>
    </dgm:pt>
    <dgm:pt modelId="{D6243A24-5B4C-CA43-9A8D-193D9FBF720D}">
      <dgm:prSet custT="1"/>
      <dgm:spPr>
        <a:noFill/>
      </dgm:spPr>
      <dgm:t>
        <a:bodyPr/>
        <a:lstStyle/>
        <a:p>
          <a:pPr algn="just"/>
          <a:r>
            <a:rPr lang="en-US" sz="2400" dirty="0" smtClean="0">
              <a:solidFill>
                <a:srgbClr val="000000"/>
              </a:solidFill>
            </a:rPr>
            <a:t>Entitled to obtain attested copies of accounts/any part of such account lodged on payment of fee as fixed by </a:t>
          </a:r>
          <a:r>
            <a:rPr lang="en-US" sz="2400" dirty="0" err="1" smtClean="0">
              <a:solidFill>
                <a:srgbClr val="000000"/>
              </a:solidFill>
            </a:rPr>
            <a:t>ECI</a:t>
          </a:r>
          <a:endParaRPr lang="en-US" sz="2400" dirty="0">
            <a:solidFill>
              <a:srgbClr val="000000"/>
            </a:solidFill>
          </a:endParaRPr>
        </a:p>
      </dgm:t>
    </dgm:pt>
    <dgm:pt modelId="{E4F2F521-24C6-4C42-8C74-CE89AD395858}" type="parTrans" cxnId="{AF5FE9CB-04B0-1448-8B80-E4153C27FCF3}">
      <dgm:prSet/>
      <dgm:spPr/>
      <dgm:t>
        <a:bodyPr/>
        <a:lstStyle/>
        <a:p>
          <a:endParaRPr lang="en-US">
            <a:solidFill>
              <a:srgbClr val="000000"/>
            </a:solidFill>
          </a:endParaRPr>
        </a:p>
      </dgm:t>
    </dgm:pt>
    <dgm:pt modelId="{843F1446-B1BD-0942-8B9E-5B1B751D698E}" type="sibTrans" cxnId="{AF5FE9CB-04B0-1448-8B80-E4153C27FCF3}">
      <dgm:prSet/>
      <dgm:spPr/>
      <dgm:t>
        <a:bodyPr/>
        <a:lstStyle/>
        <a:p>
          <a:endParaRPr lang="en-US">
            <a:solidFill>
              <a:srgbClr val="000000"/>
            </a:solidFill>
          </a:endParaRPr>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3C354DF5-25F9-2542-8A31-C9E4E2042683}" type="pres">
      <dgm:prSet presAssocID="{F3EF776F-7721-8148-98AD-1304126069E9}" presName="linNode" presStyleCnt="0"/>
      <dgm:spPr/>
    </dgm:pt>
    <dgm:pt modelId="{F8FD5192-FC66-7041-ABA6-923E552EC3E4}" type="pres">
      <dgm:prSet presAssocID="{F3EF776F-7721-8148-98AD-1304126069E9}" presName="parentText" presStyleLbl="node1" presStyleIdx="0" presStyleCnt="2" custScaleX="89299">
        <dgm:presLayoutVars>
          <dgm:chMax val="1"/>
          <dgm:bulletEnabled val="1"/>
        </dgm:presLayoutVars>
      </dgm:prSet>
      <dgm:spPr/>
      <dgm:t>
        <a:bodyPr/>
        <a:lstStyle/>
        <a:p>
          <a:endParaRPr lang="en-US"/>
        </a:p>
      </dgm:t>
    </dgm:pt>
    <dgm:pt modelId="{2BFF1320-4BD9-2147-A461-BAC983584EED}" type="pres">
      <dgm:prSet presAssocID="{F3EF776F-7721-8148-98AD-1304126069E9}" presName="descendantText" presStyleLbl="alignAccFollowNode1" presStyleIdx="0" presStyleCnt="2" custScaleX="115732" custScaleY="143879">
        <dgm:presLayoutVars>
          <dgm:bulletEnabled val="1"/>
        </dgm:presLayoutVars>
      </dgm:prSet>
      <dgm:spPr/>
      <dgm:t>
        <a:bodyPr/>
        <a:lstStyle/>
        <a:p>
          <a:endParaRPr lang="en-US"/>
        </a:p>
      </dgm:t>
    </dgm:pt>
    <dgm:pt modelId="{30A345EF-45C1-5A44-9093-85952A91C147}" type="pres">
      <dgm:prSet presAssocID="{ABC6EBD3-DC85-394D-957D-9EAB9EC7DD3B}" presName="sp" presStyleCnt="0"/>
      <dgm:spPr/>
    </dgm:pt>
    <dgm:pt modelId="{7335EE8A-61C5-D540-8720-D5B452F2A21F}" type="pres">
      <dgm:prSet presAssocID="{4C1228D5-F67C-8642-9472-4967EB062665}" presName="linNode" presStyleCnt="0"/>
      <dgm:spPr/>
    </dgm:pt>
    <dgm:pt modelId="{E5AB429B-DA92-0C46-AC3C-4CDBAD31C349}" type="pres">
      <dgm:prSet presAssocID="{4C1228D5-F67C-8642-9472-4967EB062665}" presName="parentText" presStyleLbl="node1" presStyleIdx="1" presStyleCnt="2" custScaleX="93556" custLinFactNeighborX="-1777" custLinFactNeighborY="127">
        <dgm:presLayoutVars>
          <dgm:chMax val="1"/>
          <dgm:bulletEnabled val="1"/>
        </dgm:presLayoutVars>
      </dgm:prSet>
      <dgm:spPr/>
      <dgm:t>
        <a:bodyPr/>
        <a:lstStyle/>
        <a:p>
          <a:endParaRPr lang="en-US"/>
        </a:p>
      </dgm:t>
    </dgm:pt>
    <dgm:pt modelId="{F0CBD659-1BC6-D34E-BB3E-A905C6999528}" type="pres">
      <dgm:prSet presAssocID="{4C1228D5-F67C-8642-9472-4967EB062665}" presName="descendantText" presStyleLbl="alignAccFollowNode1" presStyleIdx="1" presStyleCnt="2" custScaleX="108943" custScaleY="138041">
        <dgm:presLayoutVars>
          <dgm:bulletEnabled val="1"/>
        </dgm:presLayoutVars>
      </dgm:prSet>
      <dgm:spPr/>
      <dgm:t>
        <a:bodyPr/>
        <a:lstStyle/>
        <a:p>
          <a:endParaRPr lang="en-US"/>
        </a:p>
      </dgm:t>
    </dgm:pt>
  </dgm:ptLst>
  <dgm:cxnLst>
    <dgm:cxn modelId="{5E192D33-BB21-445B-91F0-A4F2A6AA10AE}" type="presOf" srcId="{D6243A24-5B4C-CA43-9A8D-193D9FBF720D}" destId="{F0CBD659-1BC6-D34E-BB3E-A905C6999528}" srcOrd="0" destOrd="1" presId="urn:microsoft.com/office/officeart/2005/8/layout/vList5"/>
    <dgm:cxn modelId="{2A84C18D-2986-184E-8077-B077DEA3C5D9}" srcId="{F3EF776F-7721-8148-98AD-1304126069E9}" destId="{158620F0-6040-2C41-A127-212E271A3755}" srcOrd="0" destOrd="0" parTransId="{4E4735E5-AF4D-3C4F-AE6F-79E5943CDE83}" sibTransId="{ECBC97E4-393C-8A4C-9F37-98F2C3E5000F}"/>
    <dgm:cxn modelId="{AF4D87FF-0246-B746-987B-D81C52B67678}" srcId="{4C1228D5-F67C-8642-9472-4967EB062665}" destId="{3D1D7E61-57A9-334D-8CDA-E731402F5898}" srcOrd="0" destOrd="0" parTransId="{D57CA6B0-6084-954E-BB1E-02F3508C9FF7}" sibTransId="{268D00EA-1174-B841-996D-2EA7B22D393C}"/>
    <dgm:cxn modelId="{2B135EA5-B0E8-4217-941F-34BD5D220047}" type="presOf" srcId="{158620F0-6040-2C41-A127-212E271A3755}" destId="{2BFF1320-4BD9-2147-A461-BAC983584EED}" srcOrd="0" destOrd="0" presId="urn:microsoft.com/office/officeart/2005/8/layout/vList5"/>
    <dgm:cxn modelId="{5A2C4946-268D-42E9-8851-D61D1AF61AAE}" type="presOf" srcId="{3D1D7E61-57A9-334D-8CDA-E731402F5898}" destId="{F0CBD659-1BC6-D34E-BB3E-A905C6999528}" srcOrd="0" destOrd="0" presId="urn:microsoft.com/office/officeart/2005/8/layout/vList5"/>
    <dgm:cxn modelId="{5DB30BB3-2A88-8347-91CA-A36C4204956E}" srcId="{3E941A9E-09B5-6442-AF9D-0A0904AE97D2}" destId="{4C1228D5-F67C-8642-9472-4967EB062665}" srcOrd="1" destOrd="0" parTransId="{7628B0F0-22AA-4A48-9DA4-850E403E9FDE}" sibTransId="{ABB38CD6-6614-D14C-8B30-406E1C49DB55}"/>
    <dgm:cxn modelId="{78E28401-6117-453A-888F-0201DFD3FD0C}" type="presOf" srcId="{3E941A9E-09B5-6442-AF9D-0A0904AE97D2}" destId="{26283512-3456-DE41-900D-94363E771E50}" srcOrd="0" destOrd="0" presId="urn:microsoft.com/office/officeart/2005/8/layout/vList5"/>
    <dgm:cxn modelId="{BA97C831-2BCC-499E-B911-F73B36D779ED}" type="presOf" srcId="{F3EF776F-7721-8148-98AD-1304126069E9}" destId="{F8FD5192-FC66-7041-ABA6-923E552EC3E4}" srcOrd="0" destOrd="0" presId="urn:microsoft.com/office/officeart/2005/8/layout/vList5"/>
    <dgm:cxn modelId="{E67D300C-C127-48B2-A1DC-9E3C3B1333B8}" type="presOf" srcId="{4C1228D5-F67C-8642-9472-4967EB062665}" destId="{E5AB429B-DA92-0C46-AC3C-4CDBAD31C349}" srcOrd="0" destOrd="0" presId="urn:microsoft.com/office/officeart/2005/8/layout/vList5"/>
    <dgm:cxn modelId="{AF5FE9CB-04B0-1448-8B80-E4153C27FCF3}" srcId="{4C1228D5-F67C-8642-9472-4967EB062665}" destId="{D6243A24-5B4C-CA43-9A8D-193D9FBF720D}" srcOrd="1" destOrd="0" parTransId="{E4F2F521-24C6-4C42-8C74-CE89AD395858}" sibTransId="{843F1446-B1BD-0942-8B9E-5B1B751D698E}"/>
    <dgm:cxn modelId="{7038C59D-52C4-F940-95A3-232243B0CC26}" srcId="{3E941A9E-09B5-6442-AF9D-0A0904AE97D2}" destId="{F3EF776F-7721-8148-98AD-1304126069E9}" srcOrd="0" destOrd="0" parTransId="{9FD32BD0-A88B-8044-9620-440FC13BCEB5}" sibTransId="{ABC6EBD3-DC85-394D-957D-9EAB9EC7DD3B}"/>
    <dgm:cxn modelId="{28A9E1D8-820B-4F90-BF0B-36603F4C38F9}" type="presParOf" srcId="{26283512-3456-DE41-900D-94363E771E50}" destId="{3C354DF5-25F9-2542-8A31-C9E4E2042683}" srcOrd="0" destOrd="0" presId="urn:microsoft.com/office/officeart/2005/8/layout/vList5"/>
    <dgm:cxn modelId="{A9B960F5-F010-49C2-A95A-D25BB28E7F69}" type="presParOf" srcId="{3C354DF5-25F9-2542-8A31-C9E4E2042683}" destId="{F8FD5192-FC66-7041-ABA6-923E552EC3E4}" srcOrd="0" destOrd="0" presId="urn:microsoft.com/office/officeart/2005/8/layout/vList5"/>
    <dgm:cxn modelId="{00FEEAFD-E100-41D9-9D1B-AE0AE9B268D5}" type="presParOf" srcId="{3C354DF5-25F9-2542-8A31-C9E4E2042683}" destId="{2BFF1320-4BD9-2147-A461-BAC983584EED}" srcOrd="1" destOrd="0" presId="urn:microsoft.com/office/officeart/2005/8/layout/vList5"/>
    <dgm:cxn modelId="{BA7133B6-B0C8-431B-9328-8E1B03B6F2E7}" type="presParOf" srcId="{26283512-3456-DE41-900D-94363E771E50}" destId="{30A345EF-45C1-5A44-9093-85952A91C147}" srcOrd="1" destOrd="0" presId="urn:microsoft.com/office/officeart/2005/8/layout/vList5"/>
    <dgm:cxn modelId="{668C1DA0-64FB-4536-B3D7-B4AE0AB40A97}" type="presParOf" srcId="{26283512-3456-DE41-900D-94363E771E50}" destId="{7335EE8A-61C5-D540-8720-D5B452F2A21F}" srcOrd="2" destOrd="0" presId="urn:microsoft.com/office/officeart/2005/8/layout/vList5"/>
    <dgm:cxn modelId="{F42DA34B-9DDA-4166-BC2E-B508FBAF7678}" type="presParOf" srcId="{7335EE8A-61C5-D540-8720-D5B452F2A21F}" destId="{E5AB429B-DA92-0C46-AC3C-4CDBAD31C349}" srcOrd="0" destOrd="0" presId="urn:microsoft.com/office/officeart/2005/8/layout/vList5"/>
    <dgm:cxn modelId="{B5CD81B2-037A-4358-8EE3-104DB5245BF9}" type="presParOf" srcId="{7335EE8A-61C5-D540-8720-D5B452F2A21F}" destId="{F0CBD659-1BC6-D34E-BB3E-A905C6999528}"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2_3" csCatId="accent2" phldr="1"/>
      <dgm:spPr/>
      <dgm:t>
        <a:bodyPr/>
        <a:lstStyle/>
        <a:p>
          <a:endParaRPr lang="en-US"/>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Lst>
  <dgm:cxnLst>
    <dgm:cxn modelId="{FD397619-95B1-42F6-B1F0-557757E2B5A3}" type="presOf" srcId="{3E941A9E-09B5-6442-AF9D-0A0904AE97D2}" destId="{26283512-3456-DE41-900D-94363E771E50}"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941A9E-09B5-6442-AF9D-0A0904AE97D2}" type="doc">
      <dgm:prSet loTypeId="urn:microsoft.com/office/officeart/2005/8/layout/vList5" loCatId="" qsTypeId="urn:microsoft.com/office/officeart/2005/8/quickstyle/simple5" qsCatId="simple" csTypeId="urn:microsoft.com/office/officeart/2005/8/colors/accent4_2" csCatId="accent4" phldr="1"/>
      <dgm:spPr/>
      <dgm:t>
        <a:bodyPr/>
        <a:lstStyle/>
        <a:p>
          <a:endParaRPr lang="en-US"/>
        </a:p>
      </dgm:t>
    </dgm:pt>
    <dgm:pt modelId="{713AF55E-9C6D-D441-A89A-02D9E0C7B288}">
      <dgm:prSet custT="1"/>
      <dgm:spPr>
        <a:noFill/>
      </dgm:spPr>
      <dgm:t>
        <a:bodyPr/>
        <a:lstStyle/>
        <a:p>
          <a:r>
            <a:rPr lang="en-US" sz="2800" dirty="0" smtClean="0">
              <a:solidFill>
                <a:srgbClr val="000000"/>
              </a:solidFill>
              <a:effectLst/>
            </a:rPr>
            <a:t>Rule 89: Report by the [DEO] as to the lodging of account of election expenses and the decision of the ECI thereon</a:t>
          </a:r>
          <a:endParaRPr lang="en-US" sz="2800" dirty="0">
            <a:solidFill>
              <a:srgbClr val="000000"/>
            </a:solidFill>
            <a:effectLst/>
          </a:endParaRPr>
        </a:p>
      </dgm:t>
    </dgm:pt>
    <dgm:pt modelId="{022AEA75-C5E0-D542-86F3-DBEB1C65A8D8}" type="parTrans" cxnId="{BFBDBC4D-9AA7-9345-9696-5A4850C74EC5}">
      <dgm:prSet/>
      <dgm:spPr/>
      <dgm:t>
        <a:bodyPr/>
        <a:lstStyle/>
        <a:p>
          <a:endParaRPr lang="en-US"/>
        </a:p>
      </dgm:t>
    </dgm:pt>
    <dgm:pt modelId="{B012BCA2-895D-BD48-9DA1-640A3540F7FF}" type="sibTrans" cxnId="{BFBDBC4D-9AA7-9345-9696-5A4850C74EC5}">
      <dgm:prSet/>
      <dgm:spPr/>
      <dgm:t>
        <a:bodyPr/>
        <a:lstStyle/>
        <a:p>
          <a:endParaRPr lang="en-US"/>
        </a:p>
      </dgm:t>
    </dgm:pt>
    <dgm:pt modelId="{BEC6D74F-3EF3-9447-9A01-B237AEA482D8}">
      <dgm:prSet custT="1"/>
      <dgm:spPr>
        <a:noFill/>
      </dgm:spPr>
      <dgm:t>
        <a:bodyPr/>
        <a:lstStyle/>
        <a:p>
          <a:pPr algn="just"/>
          <a:r>
            <a:rPr lang="en-US" sz="2000" dirty="0" smtClean="0"/>
            <a:t>(</a:t>
          </a:r>
          <a:r>
            <a:rPr lang="en-US" sz="2400" dirty="0" smtClean="0"/>
            <a:t>1) After expiration of the time as prescribed under Sec. 78  regarding lodging of   accounts,    DEO  shall report to ECI specifying:</a:t>
          </a:r>
          <a:endParaRPr lang="en-US" sz="2400" dirty="0"/>
        </a:p>
      </dgm:t>
    </dgm:pt>
    <dgm:pt modelId="{BEF1F385-428C-5045-9C7A-73DCA01E326F}" type="parTrans" cxnId="{59DFDE8F-74EE-EF46-B5D0-DE472D5A0F39}">
      <dgm:prSet/>
      <dgm:spPr/>
      <dgm:t>
        <a:bodyPr/>
        <a:lstStyle/>
        <a:p>
          <a:endParaRPr lang="en-US"/>
        </a:p>
      </dgm:t>
    </dgm:pt>
    <dgm:pt modelId="{D1FAEB83-940B-6B42-9755-C2044D152BBB}" type="sibTrans" cxnId="{59DFDE8F-74EE-EF46-B5D0-DE472D5A0F39}">
      <dgm:prSet/>
      <dgm:spPr/>
      <dgm:t>
        <a:bodyPr/>
        <a:lstStyle/>
        <a:p>
          <a:endParaRPr lang="en-US"/>
        </a:p>
      </dgm:t>
    </dgm:pt>
    <dgm:pt modelId="{EAD0DB9C-6B7C-7042-A341-31D4A6045E0F}">
      <dgm:prSet custT="1"/>
      <dgm:spPr>
        <a:noFill/>
      </dgm:spPr>
      <dgm:t>
        <a:bodyPr/>
        <a:lstStyle/>
        <a:p>
          <a:pPr algn="just"/>
          <a:r>
            <a:rPr lang="en-US" sz="2400" dirty="0" smtClean="0"/>
            <a:t> Name of each contesting candidate</a:t>
          </a:r>
          <a:endParaRPr lang="en-US" sz="2400" dirty="0"/>
        </a:p>
      </dgm:t>
    </dgm:pt>
    <dgm:pt modelId="{812C84A8-3C04-2F4C-9F50-0B03D91148CB}" type="parTrans" cxnId="{27CFC423-830E-5848-BDF5-F7DEBC532E9F}">
      <dgm:prSet/>
      <dgm:spPr/>
      <dgm:t>
        <a:bodyPr/>
        <a:lstStyle/>
        <a:p>
          <a:endParaRPr lang="en-US"/>
        </a:p>
      </dgm:t>
    </dgm:pt>
    <dgm:pt modelId="{989599C4-D8C2-AD40-9AF4-DBB540CC25BF}" type="sibTrans" cxnId="{27CFC423-830E-5848-BDF5-F7DEBC532E9F}">
      <dgm:prSet/>
      <dgm:spPr/>
      <dgm:t>
        <a:bodyPr/>
        <a:lstStyle/>
        <a:p>
          <a:endParaRPr lang="en-US"/>
        </a:p>
      </dgm:t>
    </dgm:pt>
    <dgm:pt modelId="{C6251461-8C5C-8D45-B6E7-75DF1F2AB337}">
      <dgm:prSet custT="1"/>
      <dgm:spPr>
        <a:noFill/>
      </dgm:spPr>
      <dgm:t>
        <a:bodyPr/>
        <a:lstStyle/>
        <a:p>
          <a:pPr algn="just"/>
          <a:r>
            <a:rPr lang="en-US" sz="2400" dirty="0" smtClean="0"/>
            <a:t> The  date on which it was lodged</a:t>
          </a:r>
          <a:endParaRPr lang="en-US" sz="2400" dirty="0"/>
        </a:p>
      </dgm:t>
    </dgm:pt>
    <dgm:pt modelId="{E09D3CA4-52D3-744E-BC6B-189568A63ACD}" type="parTrans" cxnId="{2274E31B-B8C1-1F40-A0FD-4826106A7885}">
      <dgm:prSet/>
      <dgm:spPr/>
      <dgm:t>
        <a:bodyPr/>
        <a:lstStyle/>
        <a:p>
          <a:endParaRPr lang="en-US"/>
        </a:p>
      </dgm:t>
    </dgm:pt>
    <dgm:pt modelId="{2A4E3781-1CD3-754E-BBFE-8F7F1CEBEBBF}" type="sibTrans" cxnId="{2274E31B-B8C1-1F40-A0FD-4826106A7885}">
      <dgm:prSet/>
      <dgm:spPr/>
      <dgm:t>
        <a:bodyPr/>
        <a:lstStyle/>
        <a:p>
          <a:endParaRPr lang="en-US"/>
        </a:p>
      </dgm:t>
    </dgm:pt>
    <dgm:pt modelId="{74CA2853-C24A-DD45-8487-EB9FB7073F81}">
      <dgm:prSet custT="1"/>
      <dgm:spPr>
        <a:noFill/>
      </dgm:spPr>
      <dgm:t>
        <a:bodyPr/>
        <a:lstStyle/>
        <a:p>
          <a:pPr algn="just"/>
          <a:r>
            <a:rPr lang="en-US" sz="2400" dirty="0" smtClean="0"/>
            <a:t>Whether a/c lodged in time and in manner required by the Act and the Rules</a:t>
          </a:r>
          <a:endParaRPr lang="en-US" sz="2400" dirty="0"/>
        </a:p>
      </dgm:t>
    </dgm:pt>
    <dgm:pt modelId="{ECC8EF34-41FA-AE46-AF62-2FA2AF3B5AD1}" type="parTrans" cxnId="{8AEBC384-4247-6E40-A7C3-59665CC82E75}">
      <dgm:prSet/>
      <dgm:spPr/>
      <dgm:t>
        <a:bodyPr/>
        <a:lstStyle/>
        <a:p>
          <a:endParaRPr lang="en-US"/>
        </a:p>
      </dgm:t>
    </dgm:pt>
    <dgm:pt modelId="{4D18750A-242A-4144-BEFD-D7220C31B8EE}" type="sibTrans" cxnId="{8AEBC384-4247-6E40-A7C3-59665CC82E75}">
      <dgm:prSet/>
      <dgm:spPr/>
      <dgm:t>
        <a:bodyPr/>
        <a:lstStyle/>
        <a:p>
          <a:endParaRPr lang="en-US"/>
        </a:p>
      </dgm:t>
    </dgm:pt>
    <dgm:pt modelId="{C10D91C2-8DAA-4545-B945-95F72446F43C}">
      <dgm:prSet custT="1"/>
      <dgm:spPr>
        <a:noFill/>
      </dgm:spPr>
      <dgm:t>
        <a:bodyPr/>
        <a:lstStyle/>
        <a:p>
          <a:pPr algn="just"/>
          <a:r>
            <a:rPr lang="en-US" sz="2400" dirty="0" smtClean="0"/>
            <a:t>(3) Publish copy of  report  on his  notice board</a:t>
          </a:r>
          <a:endParaRPr lang="en-US" sz="2400" dirty="0"/>
        </a:p>
      </dgm:t>
    </dgm:pt>
    <dgm:pt modelId="{4EAAD027-95A6-9C49-9DF5-AEBBC74D95A8}" type="parTrans" cxnId="{03DEB223-F82F-E24F-B333-69FD66B16113}">
      <dgm:prSet/>
      <dgm:spPr/>
      <dgm:t>
        <a:bodyPr/>
        <a:lstStyle/>
        <a:p>
          <a:endParaRPr lang="en-US"/>
        </a:p>
      </dgm:t>
    </dgm:pt>
    <dgm:pt modelId="{EE5A4768-BF2C-524B-BE42-5F59D6426279}" type="sibTrans" cxnId="{03DEB223-F82F-E24F-B333-69FD66B16113}">
      <dgm:prSet/>
      <dgm:spPr/>
      <dgm:t>
        <a:bodyPr/>
        <a:lstStyle/>
        <a:p>
          <a:endParaRPr lang="en-US"/>
        </a:p>
      </dgm:t>
    </dgm:pt>
    <dgm:pt modelId="{1926E986-7B1E-A048-AD5D-530B30D5CA80}">
      <dgm:prSet custT="1"/>
      <dgm:spPr>
        <a:noFill/>
      </dgm:spPr>
      <dgm:t>
        <a:bodyPr/>
        <a:lstStyle/>
        <a:p>
          <a:pPr algn="just">
            <a:tabLst>
              <a:tab pos="465138" algn="l"/>
              <a:tab pos="508000" algn="l"/>
            </a:tabLst>
          </a:pPr>
          <a:r>
            <a:rPr lang="en-US" sz="2400" dirty="0" smtClean="0"/>
            <a:t>(4) ECI to consider the report as to whether a/c is lodged in time and in the manner by the contesting candidate</a:t>
          </a:r>
          <a:endParaRPr lang="en-US" sz="2400" dirty="0"/>
        </a:p>
      </dgm:t>
    </dgm:pt>
    <dgm:pt modelId="{307E397C-78CC-FE43-A7CD-9E33D123BC25}" type="parTrans" cxnId="{C5CC546A-2504-744A-9D16-C28B060C84FB}">
      <dgm:prSet/>
      <dgm:spPr/>
      <dgm:t>
        <a:bodyPr/>
        <a:lstStyle/>
        <a:p>
          <a:endParaRPr lang="en-US"/>
        </a:p>
      </dgm:t>
    </dgm:pt>
    <dgm:pt modelId="{6A4BB589-52A6-1C4C-B33C-32420C43BF4A}" type="sibTrans" cxnId="{C5CC546A-2504-744A-9D16-C28B060C84FB}">
      <dgm:prSet/>
      <dgm:spPr/>
      <dgm:t>
        <a:bodyPr/>
        <a:lstStyle/>
        <a:p>
          <a:endParaRPr lang="en-US"/>
        </a:p>
      </dgm:t>
    </dgm:pt>
    <dgm:pt modelId="{743E2FD4-4A34-FE41-890F-10D73EE77140}">
      <dgm:prSet custT="1"/>
      <dgm:spPr>
        <a:noFill/>
      </dgm:spPr>
      <dgm:t>
        <a:bodyPr/>
        <a:lstStyle/>
        <a:p>
          <a:pPr algn="just">
            <a:tabLst>
              <a:tab pos="465138" algn="l"/>
            </a:tabLst>
          </a:pPr>
          <a:r>
            <a:rPr lang="en-US" sz="2400" dirty="0" smtClean="0"/>
            <a:t>(5) Commission issues  notice to the candidate  u/s 10A of RP Act 1951. if account is not lodged in time and manner required  by the Act &amp; Rules</a:t>
          </a:r>
          <a:endParaRPr lang="en-US" sz="2400" dirty="0"/>
        </a:p>
      </dgm:t>
    </dgm:pt>
    <dgm:pt modelId="{3A17CC35-4F16-124D-82A7-11673F8732EB}" type="parTrans" cxnId="{D5DFD5E9-8A2E-1641-85CD-6A55C8AFC095}">
      <dgm:prSet/>
      <dgm:spPr/>
      <dgm:t>
        <a:bodyPr/>
        <a:lstStyle/>
        <a:p>
          <a:endParaRPr lang="en-US"/>
        </a:p>
      </dgm:t>
    </dgm:pt>
    <dgm:pt modelId="{DF53161C-7B8E-DB4B-80C7-F65608660C32}" type="sibTrans" cxnId="{D5DFD5E9-8A2E-1641-85CD-6A55C8AFC095}">
      <dgm:prSet/>
      <dgm:spPr/>
      <dgm:t>
        <a:bodyPr/>
        <a:lstStyle/>
        <a:p>
          <a:endParaRPr lang="en-US"/>
        </a:p>
      </dgm:t>
    </dgm:pt>
    <dgm:pt modelId="{63A2569E-B26E-124B-B9D1-19D539BF7562}">
      <dgm:prSet custT="1"/>
      <dgm:spPr>
        <a:noFill/>
      </dgm:spPr>
      <dgm:t>
        <a:bodyPr/>
        <a:lstStyle/>
        <a:p>
          <a:pPr algn="just">
            <a:tabLst>
              <a:tab pos="290513" algn="l"/>
              <a:tab pos="465138" algn="l"/>
            </a:tabLst>
          </a:pPr>
          <a:r>
            <a:rPr lang="en-US" sz="2400" dirty="0" smtClean="0"/>
            <a:t>(2) If not lodged in manner,  then DEO shall forward the account of such Candidate to ECI attaching  the account of expenses and vouchers</a:t>
          </a:r>
          <a:endParaRPr lang="en-US" sz="2400" dirty="0"/>
        </a:p>
      </dgm:t>
    </dgm:pt>
    <dgm:pt modelId="{153E76A3-708B-B64A-BAA1-B5B5430B390F}" type="sibTrans" cxnId="{E8FB6CA1-47DF-C447-B85F-E4065A94F77E}">
      <dgm:prSet/>
      <dgm:spPr/>
      <dgm:t>
        <a:bodyPr/>
        <a:lstStyle/>
        <a:p>
          <a:endParaRPr lang="en-US"/>
        </a:p>
      </dgm:t>
    </dgm:pt>
    <dgm:pt modelId="{E95B00B9-EB09-F247-ABC5-557D5805980A}" type="parTrans" cxnId="{E8FB6CA1-47DF-C447-B85F-E4065A94F77E}">
      <dgm:prSet/>
      <dgm:spPr/>
      <dgm:t>
        <a:bodyPr/>
        <a:lstStyle/>
        <a:p>
          <a:endParaRPr lang="en-US"/>
        </a:p>
      </dgm:t>
    </dgm:pt>
    <dgm:pt modelId="{CD484C8D-96D9-43D8-AA46-9474600B571C}">
      <dgm:prSet custT="1"/>
      <dgm:spPr>
        <a:noFill/>
      </dgm:spPr>
      <dgm:t>
        <a:bodyPr/>
        <a:lstStyle/>
        <a:p>
          <a:pPr algn="just"/>
          <a:endParaRPr lang="en-US" sz="1800" dirty="0"/>
        </a:p>
      </dgm:t>
    </dgm:pt>
    <dgm:pt modelId="{C32BDBC1-C3E8-43DB-A59C-5BA59D03F2AF}" type="parTrans" cxnId="{F8397E7F-3348-4264-9642-3B4843651393}">
      <dgm:prSet/>
      <dgm:spPr/>
      <dgm:t>
        <a:bodyPr/>
        <a:lstStyle/>
        <a:p>
          <a:endParaRPr lang="en-IN"/>
        </a:p>
      </dgm:t>
    </dgm:pt>
    <dgm:pt modelId="{165C0929-4417-48D3-9B33-05B2D6D1F088}" type="sibTrans" cxnId="{F8397E7F-3348-4264-9642-3B4843651393}">
      <dgm:prSet/>
      <dgm:spPr/>
      <dgm:t>
        <a:bodyPr/>
        <a:lstStyle/>
        <a:p>
          <a:endParaRPr lang="en-IN"/>
        </a:p>
      </dgm:t>
    </dgm:pt>
    <dgm:pt modelId="{26283512-3456-DE41-900D-94363E771E50}" type="pres">
      <dgm:prSet presAssocID="{3E941A9E-09B5-6442-AF9D-0A0904AE97D2}" presName="Name0" presStyleCnt="0">
        <dgm:presLayoutVars>
          <dgm:dir/>
          <dgm:animLvl val="lvl"/>
          <dgm:resizeHandles val="exact"/>
        </dgm:presLayoutVars>
      </dgm:prSet>
      <dgm:spPr/>
      <dgm:t>
        <a:bodyPr/>
        <a:lstStyle/>
        <a:p>
          <a:endParaRPr lang="en-US"/>
        </a:p>
      </dgm:t>
    </dgm:pt>
    <dgm:pt modelId="{A8621B2A-ED99-1D4D-A5F4-92AD7A6CA8C9}" type="pres">
      <dgm:prSet presAssocID="{713AF55E-9C6D-D441-A89A-02D9E0C7B288}" presName="linNode" presStyleCnt="0"/>
      <dgm:spPr/>
    </dgm:pt>
    <dgm:pt modelId="{0DBC58E1-F2CA-F543-AC70-D90EF41E1E95}" type="pres">
      <dgm:prSet presAssocID="{713AF55E-9C6D-D441-A89A-02D9E0C7B288}" presName="parentText" presStyleLbl="node1" presStyleIdx="0" presStyleCnt="1" custScaleX="93687" custScaleY="100098" custLinFactNeighborX="-1" custLinFactNeighborY="49">
        <dgm:presLayoutVars>
          <dgm:chMax val="1"/>
          <dgm:bulletEnabled val="1"/>
        </dgm:presLayoutVars>
      </dgm:prSet>
      <dgm:spPr/>
      <dgm:t>
        <a:bodyPr/>
        <a:lstStyle/>
        <a:p>
          <a:endParaRPr lang="en-US"/>
        </a:p>
      </dgm:t>
    </dgm:pt>
    <dgm:pt modelId="{9FCCDAF2-E6C9-0E4E-A6EC-6C4B8234016E}" type="pres">
      <dgm:prSet presAssocID="{713AF55E-9C6D-D441-A89A-02D9E0C7B288}" presName="descendantText" presStyleLbl="alignAccFollowNode1" presStyleIdx="0" presStyleCnt="1" custScaleX="190781" custScaleY="125122">
        <dgm:presLayoutVars>
          <dgm:bulletEnabled val="1"/>
        </dgm:presLayoutVars>
      </dgm:prSet>
      <dgm:spPr/>
      <dgm:t>
        <a:bodyPr/>
        <a:lstStyle/>
        <a:p>
          <a:endParaRPr lang="en-US"/>
        </a:p>
      </dgm:t>
    </dgm:pt>
  </dgm:ptLst>
  <dgm:cxnLst>
    <dgm:cxn modelId="{BFBDBC4D-9AA7-9345-9696-5A4850C74EC5}" srcId="{3E941A9E-09B5-6442-AF9D-0A0904AE97D2}" destId="{713AF55E-9C6D-D441-A89A-02D9E0C7B288}" srcOrd="0" destOrd="0" parTransId="{022AEA75-C5E0-D542-86F3-DBEB1C65A8D8}" sibTransId="{B012BCA2-895D-BD48-9DA1-640A3540F7FF}"/>
    <dgm:cxn modelId="{2274E31B-B8C1-1F40-A0FD-4826106A7885}" srcId="{BEC6D74F-3EF3-9447-9A01-B237AEA482D8}" destId="{C6251461-8C5C-8D45-B6E7-75DF1F2AB337}" srcOrd="1" destOrd="0" parTransId="{E09D3CA4-52D3-744E-BC6B-189568A63ACD}" sibTransId="{2A4E3781-1CD3-754E-BBFE-8F7F1CEBEBBF}"/>
    <dgm:cxn modelId="{A62D3AA3-D504-4978-A117-7DD2D3614100}" type="presOf" srcId="{C10D91C2-8DAA-4545-B945-95F72446F43C}" destId="{9FCCDAF2-E6C9-0E4E-A6EC-6C4B8234016E}" srcOrd="0" destOrd="6" presId="urn:microsoft.com/office/officeart/2005/8/layout/vList5"/>
    <dgm:cxn modelId="{03DEB223-F82F-E24F-B333-69FD66B16113}" srcId="{713AF55E-9C6D-D441-A89A-02D9E0C7B288}" destId="{C10D91C2-8DAA-4545-B945-95F72446F43C}" srcOrd="3" destOrd="0" parTransId="{4EAAD027-95A6-9C49-9DF5-AEBBC74D95A8}" sibTransId="{EE5A4768-BF2C-524B-BE42-5F59D6426279}"/>
    <dgm:cxn modelId="{8AEBC384-4247-6E40-A7C3-59665CC82E75}" srcId="{BEC6D74F-3EF3-9447-9A01-B237AEA482D8}" destId="{74CA2853-C24A-DD45-8487-EB9FB7073F81}" srcOrd="2" destOrd="0" parTransId="{ECC8EF34-41FA-AE46-AF62-2FA2AF3B5AD1}" sibTransId="{4D18750A-242A-4144-BEFD-D7220C31B8EE}"/>
    <dgm:cxn modelId="{D5DFD5E9-8A2E-1641-85CD-6A55C8AFC095}" srcId="{713AF55E-9C6D-D441-A89A-02D9E0C7B288}" destId="{743E2FD4-4A34-FE41-890F-10D73EE77140}" srcOrd="5" destOrd="0" parTransId="{3A17CC35-4F16-124D-82A7-11673F8732EB}" sibTransId="{DF53161C-7B8E-DB4B-80C7-F65608660C32}"/>
    <dgm:cxn modelId="{A3EDCF78-64D8-4AAC-9FC0-8D14E0806F7E}" type="presOf" srcId="{CD484C8D-96D9-43D8-AA46-9474600B571C}" destId="{9FCCDAF2-E6C9-0E4E-A6EC-6C4B8234016E}" srcOrd="0" destOrd="0" presId="urn:microsoft.com/office/officeart/2005/8/layout/vList5"/>
    <dgm:cxn modelId="{ADF71F69-0DDC-455A-B0A7-FB9A6D472310}" type="presOf" srcId="{C6251461-8C5C-8D45-B6E7-75DF1F2AB337}" destId="{9FCCDAF2-E6C9-0E4E-A6EC-6C4B8234016E}" srcOrd="0" destOrd="3" presId="urn:microsoft.com/office/officeart/2005/8/layout/vList5"/>
    <dgm:cxn modelId="{F8397E7F-3348-4264-9642-3B4843651393}" srcId="{713AF55E-9C6D-D441-A89A-02D9E0C7B288}" destId="{CD484C8D-96D9-43D8-AA46-9474600B571C}" srcOrd="0" destOrd="0" parTransId="{C32BDBC1-C3E8-43DB-A59C-5BA59D03F2AF}" sibTransId="{165C0929-4417-48D3-9B33-05B2D6D1F088}"/>
    <dgm:cxn modelId="{A2FEBB7D-FB17-4996-B701-A9A7F892B826}" type="presOf" srcId="{74CA2853-C24A-DD45-8487-EB9FB7073F81}" destId="{9FCCDAF2-E6C9-0E4E-A6EC-6C4B8234016E}" srcOrd="0" destOrd="4" presId="urn:microsoft.com/office/officeart/2005/8/layout/vList5"/>
    <dgm:cxn modelId="{1AF8EDB8-F158-4A10-AC8F-1E1489B40E4F}" type="presOf" srcId="{63A2569E-B26E-124B-B9D1-19D539BF7562}" destId="{9FCCDAF2-E6C9-0E4E-A6EC-6C4B8234016E}" srcOrd="0" destOrd="5" presId="urn:microsoft.com/office/officeart/2005/8/layout/vList5"/>
    <dgm:cxn modelId="{A38256D0-0A71-4777-9B7A-4C802E147CB5}" type="presOf" srcId="{BEC6D74F-3EF3-9447-9A01-B237AEA482D8}" destId="{9FCCDAF2-E6C9-0E4E-A6EC-6C4B8234016E}" srcOrd="0" destOrd="1" presId="urn:microsoft.com/office/officeart/2005/8/layout/vList5"/>
    <dgm:cxn modelId="{F5B96E8E-DEF1-4F55-96F2-723E975B5B62}" type="presOf" srcId="{EAD0DB9C-6B7C-7042-A341-31D4A6045E0F}" destId="{9FCCDAF2-E6C9-0E4E-A6EC-6C4B8234016E}" srcOrd="0" destOrd="2" presId="urn:microsoft.com/office/officeart/2005/8/layout/vList5"/>
    <dgm:cxn modelId="{62F7E5E6-581E-4989-9460-F2C48F4C6B63}" type="presOf" srcId="{713AF55E-9C6D-D441-A89A-02D9E0C7B288}" destId="{0DBC58E1-F2CA-F543-AC70-D90EF41E1E95}" srcOrd="0" destOrd="0" presId="urn:microsoft.com/office/officeart/2005/8/layout/vList5"/>
    <dgm:cxn modelId="{B86E003C-891C-4662-A8DA-273B726A214D}" type="presOf" srcId="{743E2FD4-4A34-FE41-890F-10D73EE77140}" destId="{9FCCDAF2-E6C9-0E4E-A6EC-6C4B8234016E}" srcOrd="0" destOrd="8" presId="urn:microsoft.com/office/officeart/2005/8/layout/vList5"/>
    <dgm:cxn modelId="{E8FB6CA1-47DF-C447-B85F-E4065A94F77E}" srcId="{713AF55E-9C6D-D441-A89A-02D9E0C7B288}" destId="{63A2569E-B26E-124B-B9D1-19D539BF7562}" srcOrd="2" destOrd="0" parTransId="{E95B00B9-EB09-F247-ABC5-557D5805980A}" sibTransId="{153E76A3-708B-B64A-BAA1-B5B5430B390F}"/>
    <dgm:cxn modelId="{C5CC546A-2504-744A-9D16-C28B060C84FB}" srcId="{713AF55E-9C6D-D441-A89A-02D9E0C7B288}" destId="{1926E986-7B1E-A048-AD5D-530B30D5CA80}" srcOrd="4" destOrd="0" parTransId="{307E397C-78CC-FE43-A7CD-9E33D123BC25}" sibTransId="{6A4BB589-52A6-1C4C-B33C-32420C43BF4A}"/>
    <dgm:cxn modelId="{618899B0-1E3B-46B9-8AC1-46F0AE9A4B11}" type="presOf" srcId="{1926E986-7B1E-A048-AD5D-530B30D5CA80}" destId="{9FCCDAF2-E6C9-0E4E-A6EC-6C4B8234016E}" srcOrd="0" destOrd="7" presId="urn:microsoft.com/office/officeart/2005/8/layout/vList5"/>
    <dgm:cxn modelId="{DA46744D-0DC8-48A0-9E3A-BB63F67EE5D1}" type="presOf" srcId="{3E941A9E-09B5-6442-AF9D-0A0904AE97D2}" destId="{26283512-3456-DE41-900D-94363E771E50}" srcOrd="0" destOrd="0" presId="urn:microsoft.com/office/officeart/2005/8/layout/vList5"/>
    <dgm:cxn modelId="{27CFC423-830E-5848-BDF5-F7DEBC532E9F}" srcId="{BEC6D74F-3EF3-9447-9A01-B237AEA482D8}" destId="{EAD0DB9C-6B7C-7042-A341-31D4A6045E0F}" srcOrd="0" destOrd="0" parTransId="{812C84A8-3C04-2F4C-9F50-0B03D91148CB}" sibTransId="{989599C4-D8C2-AD40-9AF4-DBB540CC25BF}"/>
    <dgm:cxn modelId="{59DFDE8F-74EE-EF46-B5D0-DE472D5A0F39}" srcId="{713AF55E-9C6D-D441-A89A-02D9E0C7B288}" destId="{BEC6D74F-3EF3-9447-9A01-B237AEA482D8}" srcOrd="1" destOrd="0" parTransId="{BEF1F385-428C-5045-9C7A-73DCA01E326F}" sibTransId="{D1FAEB83-940B-6B42-9755-C2044D152BBB}"/>
    <dgm:cxn modelId="{02FBDCCC-8DB2-46E9-8354-A6FE77B5F459}" type="presParOf" srcId="{26283512-3456-DE41-900D-94363E771E50}" destId="{A8621B2A-ED99-1D4D-A5F4-92AD7A6CA8C9}" srcOrd="0" destOrd="0" presId="urn:microsoft.com/office/officeart/2005/8/layout/vList5"/>
    <dgm:cxn modelId="{E0808118-92A8-4770-9325-844FB266BF90}" type="presParOf" srcId="{A8621B2A-ED99-1D4D-A5F4-92AD7A6CA8C9}" destId="{0DBC58E1-F2CA-F543-AC70-D90EF41E1E95}" srcOrd="0" destOrd="0" presId="urn:microsoft.com/office/officeart/2005/8/layout/vList5"/>
    <dgm:cxn modelId="{09B124F5-49E1-4D7C-8580-D3635CF69468}" type="presParOf" srcId="{A8621B2A-ED99-1D4D-A5F4-92AD7A6CA8C9}" destId="{9FCCDAF2-E6C9-0E4E-A6EC-6C4B8234016E}"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39B34-0E72-D840-875F-A9B076FEB6AA}">
      <dsp:nvSpPr>
        <dsp:cNvPr id="0" name=""/>
        <dsp:cNvSpPr/>
      </dsp:nvSpPr>
      <dsp:spPr>
        <a:xfrm>
          <a:off x="994331" y="292997"/>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Loudspeaker with amplifier and microphone</a:t>
          </a:r>
          <a:endParaRPr lang="en-US" sz="2000" b="1" kern="1200" dirty="0"/>
        </a:p>
      </dsp:txBody>
      <dsp:txXfrm>
        <a:off x="994331" y="292997"/>
        <a:ext cx="4590600" cy="1060400"/>
      </dsp:txXfrm>
    </dsp:sp>
    <dsp:sp modelId="{3D32D574-B93E-E747-A254-C1DE71271B7A}">
      <dsp:nvSpPr>
        <dsp:cNvPr id="0" name=""/>
        <dsp:cNvSpPr/>
      </dsp:nvSpPr>
      <dsp:spPr>
        <a:xfrm>
          <a:off x="617676" y="245042"/>
          <a:ext cx="1004193" cy="1113420"/>
        </a:xfrm>
        <a:prstGeom prst="rect">
          <a:avLst/>
        </a:prstGeom>
        <a:blipFill>
          <a:blip xmlns:r="http://schemas.openxmlformats.org/officeDocument/2006/relationships" r:embed="rId1">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F49C7D2-C4CE-5541-AA88-7D6186DB8D77}">
      <dsp:nvSpPr>
        <dsp:cNvPr id="0" name=""/>
        <dsp:cNvSpPr/>
      </dsp:nvSpPr>
      <dsp:spPr>
        <a:xfrm>
          <a:off x="6594820" y="217868"/>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podium or </a:t>
          </a:r>
          <a:r>
            <a:rPr lang="en-US" sz="2000" b="1" kern="1200" dirty="0" err="1" smtClean="0"/>
            <a:t>Pandal</a:t>
          </a:r>
          <a:r>
            <a:rPr lang="en-US" sz="2000" b="1" kern="1200" dirty="0" smtClean="0"/>
            <a:t> of standard sizes, </a:t>
          </a:r>
          <a:endParaRPr lang="en-US" sz="2000" b="1" kern="1200" dirty="0"/>
        </a:p>
      </dsp:txBody>
      <dsp:txXfrm>
        <a:off x="6594820" y="217868"/>
        <a:ext cx="3653376" cy="1060400"/>
      </dsp:txXfrm>
    </dsp:sp>
    <dsp:sp modelId="{EDB6CE8D-B483-C843-AF6E-A46DC32A59EA}">
      <dsp:nvSpPr>
        <dsp:cNvPr id="0" name=""/>
        <dsp:cNvSpPr/>
      </dsp:nvSpPr>
      <dsp:spPr>
        <a:xfrm>
          <a:off x="6166203" y="184906"/>
          <a:ext cx="1095924" cy="111342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13D72CC-EE71-534F-9694-4C45551D6CF6}">
      <dsp:nvSpPr>
        <dsp:cNvPr id="0" name=""/>
        <dsp:cNvSpPr/>
      </dsp:nvSpPr>
      <dsp:spPr>
        <a:xfrm>
          <a:off x="1099557" y="1627923"/>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Cloth banner, Cloth flags,  Hand bills, Posters,</a:t>
          </a:r>
          <a:endParaRPr lang="en-US" sz="2000" b="1" kern="1200" dirty="0"/>
        </a:p>
      </dsp:txBody>
      <dsp:txXfrm>
        <a:off x="1099557" y="1627923"/>
        <a:ext cx="4590600" cy="1060400"/>
      </dsp:txXfrm>
    </dsp:sp>
    <dsp:sp modelId="{5DF6C157-1221-424C-911C-8BC4D93106DE}">
      <dsp:nvSpPr>
        <dsp:cNvPr id="0" name=""/>
        <dsp:cNvSpPr/>
      </dsp:nvSpPr>
      <dsp:spPr>
        <a:xfrm>
          <a:off x="587629" y="1579968"/>
          <a:ext cx="1189778" cy="1113420"/>
        </a:xfrm>
        <a:prstGeom prst="rect">
          <a:avLst/>
        </a:prstGeom>
        <a:blipFill>
          <a:blip xmlns:r="http://schemas.openxmlformats.org/officeDocument/2006/relationships" r:embed="rId3">
            <a:extLst/>
          </a:blip>
          <a:srcRect/>
          <a:stretch>
            <a:fillRect l="-9000" r="-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EE0CF8-C16C-0842-B35D-1D9FADDB8B40}">
      <dsp:nvSpPr>
        <dsp:cNvPr id="0" name=""/>
        <dsp:cNvSpPr/>
      </dsp:nvSpPr>
      <dsp:spPr>
        <a:xfrm>
          <a:off x="6594820" y="1552794"/>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Hoardings, Cut outs (wooden), Cut outs (Cloth/plastic),</a:t>
          </a:r>
          <a:endParaRPr lang="en-US" sz="2000" b="1" kern="1200" dirty="0"/>
        </a:p>
      </dsp:txBody>
      <dsp:txXfrm>
        <a:off x="6594820" y="1552794"/>
        <a:ext cx="3653376" cy="1060400"/>
      </dsp:txXfrm>
    </dsp:sp>
    <dsp:sp modelId="{248195A6-220C-2E4B-A48A-9840414C3D52}">
      <dsp:nvSpPr>
        <dsp:cNvPr id="0" name=""/>
        <dsp:cNvSpPr/>
      </dsp:nvSpPr>
      <dsp:spPr>
        <a:xfrm>
          <a:off x="6166203" y="1519832"/>
          <a:ext cx="1095924" cy="1113420"/>
        </a:xfrm>
        <a:prstGeom prst="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6AA0CE-BDEA-2146-A73F-9BE0310A2EE9}">
      <dsp:nvSpPr>
        <dsp:cNvPr id="0" name=""/>
        <dsp:cNvSpPr/>
      </dsp:nvSpPr>
      <dsp:spPr>
        <a:xfrm>
          <a:off x="994331" y="2962850"/>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it-IT" sz="2000" b="1" kern="1200" dirty="0" smtClean="0"/>
            <a:t>Video </a:t>
          </a:r>
          <a:r>
            <a:rPr lang="it-IT" sz="2000" b="1" kern="1200" dirty="0" err="1" smtClean="0"/>
            <a:t>Cassettes</a:t>
          </a:r>
          <a:r>
            <a:rPr lang="it-IT" sz="2000" b="1" kern="1200" dirty="0" smtClean="0"/>
            <a:t>/</a:t>
          </a:r>
          <a:r>
            <a:rPr lang="it-IT" sz="2000" b="1" kern="1200" dirty="0" err="1" smtClean="0"/>
            <a:t>CDs</a:t>
          </a:r>
          <a:r>
            <a:rPr lang="it-IT" sz="2000" b="1" kern="1200" dirty="0" smtClean="0"/>
            <a:t>,  Audio </a:t>
          </a:r>
          <a:r>
            <a:rPr lang="it-IT" sz="2000" b="1" kern="1200" dirty="0" err="1" smtClean="0"/>
            <a:t>Cassettes</a:t>
          </a:r>
          <a:r>
            <a:rPr lang="it-IT" sz="2000" b="1" kern="1200" dirty="0" smtClean="0"/>
            <a:t>/</a:t>
          </a:r>
          <a:r>
            <a:rPr lang="it-IT" sz="2000" b="1" kern="1200" dirty="0" err="1" smtClean="0"/>
            <a:t>CDs</a:t>
          </a:r>
          <a:r>
            <a:rPr lang="it-IT" sz="2000" b="1" kern="1200" dirty="0" smtClean="0"/>
            <a:t>,</a:t>
          </a:r>
          <a:endParaRPr lang="it-IT" sz="2000" b="1" kern="1200" dirty="0"/>
        </a:p>
      </dsp:txBody>
      <dsp:txXfrm>
        <a:off x="994331" y="2962850"/>
        <a:ext cx="4590600" cy="1060400"/>
      </dsp:txXfrm>
    </dsp:sp>
    <dsp:sp modelId="{47F97286-CE78-F242-B30C-EA49192042AB}">
      <dsp:nvSpPr>
        <dsp:cNvPr id="0" name=""/>
        <dsp:cNvSpPr/>
      </dsp:nvSpPr>
      <dsp:spPr>
        <a:xfrm>
          <a:off x="617676" y="2914894"/>
          <a:ext cx="1004193" cy="1113420"/>
        </a:xfrm>
        <a:prstGeom prst="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A08F7A-1258-1144-BBB2-A6D1EF06CD6D}">
      <dsp:nvSpPr>
        <dsp:cNvPr id="0" name=""/>
        <dsp:cNvSpPr/>
      </dsp:nvSpPr>
      <dsp:spPr>
        <a:xfrm>
          <a:off x="6594820" y="2887720"/>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Daily hiring charges of vehicles (all types of vehicles), </a:t>
          </a:r>
          <a:endParaRPr lang="it-IT" sz="2000" b="1" kern="1200" dirty="0"/>
        </a:p>
      </dsp:txBody>
      <dsp:txXfrm>
        <a:off x="6594820" y="2887720"/>
        <a:ext cx="3653376" cy="1060400"/>
      </dsp:txXfrm>
    </dsp:sp>
    <dsp:sp modelId="{A6A8F809-0C7B-8B4B-8740-C966B4D423B2}">
      <dsp:nvSpPr>
        <dsp:cNvPr id="0" name=""/>
        <dsp:cNvSpPr/>
      </dsp:nvSpPr>
      <dsp:spPr>
        <a:xfrm>
          <a:off x="6166203" y="2854758"/>
          <a:ext cx="1095924" cy="1113420"/>
        </a:xfrm>
        <a:prstGeom prst="rect">
          <a:avLst/>
        </a:prstGeom>
        <a:blipFill>
          <a:blip xmlns:r="http://schemas.openxmlformats.org/officeDocument/2006/relationships" r:embed="rId6">
            <a:extLst/>
          </a:blip>
          <a:srcRect/>
          <a:stretch>
            <a:fillRect l="-1000" r="-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D2F6AF-F9F0-214D-AF3E-E6C444D59D41}">
      <dsp:nvSpPr>
        <dsp:cNvPr id="0" name=""/>
        <dsp:cNvSpPr/>
      </dsp:nvSpPr>
      <dsp:spPr>
        <a:xfrm>
          <a:off x="994331" y="4297776"/>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chairs, tables and other furniture, electrical fittings/equipments, </a:t>
          </a:r>
          <a:endParaRPr lang="en-US" sz="2000" b="1" kern="1200" dirty="0"/>
        </a:p>
      </dsp:txBody>
      <dsp:txXfrm>
        <a:off x="994331" y="4297776"/>
        <a:ext cx="4590600" cy="1060400"/>
      </dsp:txXfrm>
    </dsp:sp>
    <dsp:sp modelId="{7414DF47-8547-F545-A5E6-3ED855FE121A}">
      <dsp:nvSpPr>
        <dsp:cNvPr id="0" name=""/>
        <dsp:cNvSpPr/>
      </dsp:nvSpPr>
      <dsp:spPr>
        <a:xfrm>
          <a:off x="617676" y="4249820"/>
          <a:ext cx="1004193" cy="1113420"/>
        </a:xfrm>
        <a:prstGeom prst="rect">
          <a:avLst/>
        </a:prstGeom>
        <a:blipFill rotWithShape="1">
          <a:blip xmlns:r="http://schemas.openxmlformats.org/officeDocument/2006/relationships" r:embed="rId7"/>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D423990-84DF-2D41-9638-09E5D5EECE68}">
      <dsp:nvSpPr>
        <dsp:cNvPr id="0" name=""/>
        <dsp:cNvSpPr/>
      </dsp:nvSpPr>
      <dsp:spPr>
        <a:xfrm>
          <a:off x="6594820" y="4222647"/>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Print media advertisements and </a:t>
          </a:r>
          <a:r>
            <a:rPr lang="en-US" sz="2000" b="1" kern="1200" dirty="0" err="1" smtClean="0"/>
            <a:t>DAVP</a:t>
          </a:r>
          <a:r>
            <a:rPr lang="en-US" sz="2000" b="1" kern="1200" dirty="0" smtClean="0"/>
            <a:t> rates </a:t>
          </a:r>
          <a:endParaRPr lang="en-US" sz="2000" b="1" kern="1200" dirty="0"/>
        </a:p>
      </dsp:txBody>
      <dsp:txXfrm>
        <a:off x="6594820" y="4222647"/>
        <a:ext cx="3653376" cy="1060400"/>
      </dsp:txXfrm>
    </dsp:sp>
    <dsp:sp modelId="{906A140D-50B5-8E46-8DE0-8051922282B0}">
      <dsp:nvSpPr>
        <dsp:cNvPr id="0" name=""/>
        <dsp:cNvSpPr/>
      </dsp:nvSpPr>
      <dsp:spPr>
        <a:xfrm>
          <a:off x="6166203" y="4189685"/>
          <a:ext cx="1095924" cy="1113420"/>
        </a:xfrm>
        <a:prstGeom prst="rect">
          <a:avLst/>
        </a:prstGeom>
        <a:blipFill>
          <a:blip xmlns:r="http://schemas.openxmlformats.org/officeDocument/2006/relationships" r:embed="rId8">
            <a:extLst/>
          </a:blip>
          <a:srcRect/>
          <a:stretch>
            <a:fillRect l="-1000" r="-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91303D-3E78-4D41-B74A-672CC70B9BD0}">
      <dsp:nvSpPr>
        <dsp:cNvPr id="0" name=""/>
        <dsp:cNvSpPr/>
      </dsp:nvSpPr>
      <dsp:spPr>
        <a:xfrm>
          <a:off x="994331" y="5632702"/>
          <a:ext cx="4590600"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Audio slots on Radio &amp; AV on TV, cable TV, State &amp; National Level TV Channels</a:t>
          </a:r>
          <a:endParaRPr lang="en-US" sz="2000" b="1" kern="1200" dirty="0"/>
        </a:p>
      </dsp:txBody>
      <dsp:txXfrm>
        <a:off x="994331" y="5632702"/>
        <a:ext cx="4590600" cy="1060400"/>
      </dsp:txXfrm>
    </dsp:sp>
    <dsp:sp modelId="{EEC50ED0-5337-0546-8857-88D5E7FFFF4E}">
      <dsp:nvSpPr>
        <dsp:cNvPr id="0" name=""/>
        <dsp:cNvSpPr/>
      </dsp:nvSpPr>
      <dsp:spPr>
        <a:xfrm>
          <a:off x="617676" y="5584747"/>
          <a:ext cx="1004193" cy="1113420"/>
        </a:xfrm>
        <a:prstGeom prst="rect">
          <a:avLst/>
        </a:prstGeom>
        <a:blipFill>
          <a:blip xmlns:r="http://schemas.openxmlformats.org/officeDocument/2006/relationships" r:embed="rId9">
            <a:extLst/>
          </a:blip>
          <a:srcRect/>
          <a:stretch>
            <a:fillRect l="-11000" r="-1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5B4DAA-BB93-5844-ADC2-789C661092B2}">
      <dsp:nvSpPr>
        <dsp:cNvPr id="0" name=""/>
        <dsp:cNvSpPr/>
      </dsp:nvSpPr>
      <dsp:spPr>
        <a:xfrm>
          <a:off x="6594820" y="5557573"/>
          <a:ext cx="3653376" cy="106040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245"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Any other item commonly used in a district.</a:t>
          </a:r>
          <a:endParaRPr lang="en-US" sz="2000" b="1" kern="1200" dirty="0"/>
        </a:p>
      </dsp:txBody>
      <dsp:txXfrm>
        <a:off x="6594820" y="5557573"/>
        <a:ext cx="3653376" cy="1060400"/>
      </dsp:txXfrm>
    </dsp:sp>
    <dsp:sp modelId="{F659DD36-F35D-524E-9E93-F8D732C7B4A5}">
      <dsp:nvSpPr>
        <dsp:cNvPr id="0" name=""/>
        <dsp:cNvSpPr/>
      </dsp:nvSpPr>
      <dsp:spPr>
        <a:xfrm>
          <a:off x="6166203" y="5524611"/>
          <a:ext cx="1095924" cy="1113420"/>
        </a:xfrm>
        <a:prstGeom prst="rect">
          <a:avLst/>
        </a:prstGeom>
        <a:blipFill rotWithShape="1">
          <a:blip xmlns:r="http://schemas.openxmlformats.org/officeDocument/2006/relationships" r:embed="rId10"/>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CDAF2-E6C9-0E4E-A6EC-6C4B8234016E}">
      <dsp:nvSpPr>
        <dsp:cNvPr id="0" name=""/>
        <dsp:cNvSpPr/>
      </dsp:nvSpPr>
      <dsp:spPr>
        <a:xfrm rot="5400000">
          <a:off x="3442963" y="-1362793"/>
          <a:ext cx="6772311" cy="9497909"/>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endParaRPr lang="en-US" sz="2400" kern="1200" dirty="0"/>
        </a:p>
        <a:p>
          <a:pPr marL="228600" lvl="1" indent="-228600" algn="just" defTabSz="1066800">
            <a:lnSpc>
              <a:spcPct val="90000"/>
            </a:lnSpc>
            <a:spcBef>
              <a:spcPct val="0"/>
            </a:spcBef>
            <a:spcAft>
              <a:spcPct val="15000"/>
            </a:spcAft>
            <a:buChar char="••"/>
          </a:pPr>
          <a:endParaRPr lang="en-US" sz="2400" kern="1200" dirty="0"/>
        </a:p>
        <a:p>
          <a:pPr marL="228600" lvl="1" indent="-228600" algn="just" defTabSz="977900">
            <a:lnSpc>
              <a:spcPct val="90000"/>
            </a:lnSpc>
            <a:spcBef>
              <a:spcPct val="0"/>
            </a:spcBef>
            <a:spcAft>
              <a:spcPct val="15000"/>
            </a:spcAft>
            <a:buChar char="••"/>
          </a:pPr>
          <a:r>
            <a:rPr lang="en-US" sz="2200" kern="1200" dirty="0" smtClean="0"/>
            <a:t>(6) Candidate to represent in writing within 20 days of receipt of notice to ECI with a copy to DEO together with complete a/c of his election expenses, if he had not earlier furnished such a/c. 	</a:t>
          </a:r>
          <a:endParaRPr lang="en-US" sz="2200" kern="1200" dirty="0"/>
        </a:p>
        <a:p>
          <a:pPr marL="228600" lvl="1" indent="-228600" algn="just" defTabSz="977900">
            <a:lnSpc>
              <a:spcPct val="90000"/>
            </a:lnSpc>
            <a:spcBef>
              <a:spcPct val="0"/>
            </a:spcBef>
            <a:spcAft>
              <a:spcPct val="15000"/>
            </a:spcAft>
            <a:buChar char="••"/>
          </a:pPr>
          <a:r>
            <a:rPr lang="en-US" sz="2200" kern="1200" dirty="0" smtClean="0"/>
            <a:t>(7) DEO shall forward representation and account (if any) of the candidate within 5 days of receipt of the representation with his comments as he wishes to ECI </a:t>
          </a:r>
          <a:endParaRPr lang="en-US" sz="2200" kern="1200" dirty="0"/>
        </a:p>
        <a:p>
          <a:pPr marL="228600" lvl="1" indent="-228600" algn="just" defTabSz="977900">
            <a:lnSpc>
              <a:spcPct val="90000"/>
            </a:lnSpc>
            <a:spcBef>
              <a:spcPct val="0"/>
            </a:spcBef>
            <a:spcAft>
              <a:spcPct val="15000"/>
            </a:spcAft>
            <a:buChar char="••"/>
          </a:pPr>
          <a:r>
            <a:rPr lang="en-US" sz="2200" kern="1200" dirty="0" smtClean="0"/>
            <a:t>(8) </a:t>
          </a:r>
          <a:r>
            <a:rPr lang="en-US" sz="2200" b="0" kern="1200" dirty="0" smtClean="0"/>
            <a:t>If, after considering representation and comments of the DEO and after such enquiry as it thinks fit, </a:t>
          </a:r>
          <a:r>
            <a:rPr lang="en-US" sz="2200" kern="1200" dirty="0" smtClean="0"/>
            <a:t>ECI is satisfied that the candidate has no good reason or justification for the failure to lodge his account, it shall declare him to be disqualified u/s 10 A for a period of 3 years from the date of the order to be published in the Official Gazette</a:t>
          </a:r>
          <a:endParaRPr lang="en-US" sz="2200" kern="1200" dirty="0"/>
        </a:p>
        <a:p>
          <a:pPr marL="228600" lvl="1" indent="-228600" algn="just" defTabSz="1066800">
            <a:lnSpc>
              <a:spcPct val="90000"/>
            </a:lnSpc>
            <a:spcBef>
              <a:spcPct val="0"/>
            </a:spcBef>
            <a:spcAft>
              <a:spcPct val="15000"/>
            </a:spcAft>
            <a:buChar char="••"/>
          </a:pPr>
          <a:endParaRPr lang="en-US" sz="2400" kern="1200" dirty="0"/>
        </a:p>
      </dsp:txBody>
      <dsp:txXfrm rot="-5400000">
        <a:off x="2080165" y="330602"/>
        <a:ext cx="9167312" cy="6111117"/>
      </dsp:txXfrm>
    </dsp:sp>
    <dsp:sp modelId="{0DBC58E1-F2CA-F543-AC70-D90EF41E1E95}">
      <dsp:nvSpPr>
        <dsp:cNvPr id="0" name=""/>
        <dsp:cNvSpPr/>
      </dsp:nvSpPr>
      <dsp:spPr>
        <a:xfrm>
          <a:off x="0" y="235269"/>
          <a:ext cx="2075835" cy="6301783"/>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0000"/>
              </a:solidFill>
              <a:effectLst/>
            </a:rPr>
            <a:t>Rule 89:</a:t>
          </a:r>
        </a:p>
        <a:p>
          <a:pPr lvl="0" algn="ctr" defTabSz="1422400">
            <a:lnSpc>
              <a:spcPct val="90000"/>
            </a:lnSpc>
            <a:spcBef>
              <a:spcPct val="0"/>
            </a:spcBef>
            <a:spcAft>
              <a:spcPct val="35000"/>
            </a:spcAft>
          </a:pPr>
          <a:r>
            <a:rPr lang="en-US" sz="3200" kern="1200" dirty="0" smtClean="0">
              <a:solidFill>
                <a:srgbClr val="000000"/>
              </a:solidFill>
              <a:effectLst/>
            </a:rPr>
            <a:t>contd.</a:t>
          </a:r>
          <a:endParaRPr lang="en-US" sz="3200" kern="1200" dirty="0">
            <a:solidFill>
              <a:srgbClr val="000000"/>
            </a:solidFill>
            <a:effectLst/>
          </a:endParaRPr>
        </a:p>
      </dsp:txBody>
      <dsp:txXfrm>
        <a:off x="101334" y="336603"/>
        <a:ext cx="1873167" cy="6099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D8D1D-F45F-3243-A18E-0650B4DF2C2C}">
      <dsp:nvSpPr>
        <dsp:cNvPr id="0" name=""/>
        <dsp:cNvSpPr/>
      </dsp:nvSpPr>
      <dsp:spPr>
        <a:xfrm rot="5400000">
          <a:off x="4443254" y="-1057905"/>
          <a:ext cx="5172275" cy="7288086"/>
        </a:xfrm>
        <a:prstGeom prst="round2SameRect">
          <a:avLst/>
        </a:prstGeom>
        <a:no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Char char="••"/>
          </a:pPr>
          <a:r>
            <a:rPr lang="en-US" sz="2800" b="0" kern="1200" dirty="0" smtClean="0">
              <a:solidFill>
                <a:srgbClr val="000000"/>
              </a:solidFill>
            </a:rPr>
            <a:t>Any expense by candidate over and above the ceiling prescribed under rule 90 of C.E. Rules,1961</a:t>
          </a:r>
          <a:endParaRPr lang="en-US" sz="2800" b="0" kern="1200" dirty="0">
            <a:solidFill>
              <a:srgbClr val="000000"/>
            </a:solidFill>
          </a:endParaRPr>
        </a:p>
        <a:p>
          <a:pPr marL="285750" lvl="1" indent="-285750" algn="just" defTabSz="1244600">
            <a:lnSpc>
              <a:spcPct val="90000"/>
            </a:lnSpc>
            <a:spcBef>
              <a:spcPct val="0"/>
            </a:spcBef>
            <a:spcAft>
              <a:spcPct val="15000"/>
            </a:spcAft>
            <a:buChar char="••"/>
          </a:pPr>
          <a:endParaRPr lang="en-US" sz="2800" b="0" kern="1200" dirty="0">
            <a:solidFill>
              <a:srgbClr val="000000"/>
            </a:solidFill>
          </a:endParaRPr>
        </a:p>
        <a:p>
          <a:pPr marL="285750" lvl="1" indent="-285750" algn="l" defTabSz="1244600">
            <a:lnSpc>
              <a:spcPct val="90000"/>
            </a:lnSpc>
            <a:spcBef>
              <a:spcPct val="0"/>
            </a:spcBef>
            <a:spcAft>
              <a:spcPct val="15000"/>
            </a:spcAft>
            <a:buChar char="••"/>
          </a:pPr>
          <a:r>
            <a:rPr lang="en-US" sz="2800" b="0" kern="1200" dirty="0" smtClean="0">
              <a:solidFill>
                <a:srgbClr val="000000"/>
              </a:solidFill>
            </a:rPr>
            <a:t>Election petition against any winning candidate in High Court on the ground of incurring expenditure in excess of maximum ceiling.</a:t>
          </a:r>
          <a:endParaRPr lang="en-US" sz="2800" b="0" kern="1200" dirty="0">
            <a:solidFill>
              <a:srgbClr val="000000"/>
            </a:solidFill>
          </a:endParaRPr>
        </a:p>
        <a:p>
          <a:pPr marL="228600" lvl="1" indent="-228600" algn="just" defTabSz="889000">
            <a:lnSpc>
              <a:spcPct val="90000"/>
            </a:lnSpc>
            <a:spcBef>
              <a:spcPct val="0"/>
            </a:spcBef>
            <a:spcAft>
              <a:spcPct val="15000"/>
            </a:spcAft>
            <a:buChar char="••"/>
          </a:pPr>
          <a:endParaRPr lang="en-US" sz="2000" b="0" kern="1200" dirty="0">
            <a:solidFill>
              <a:srgbClr val="000000"/>
            </a:solidFill>
          </a:endParaRPr>
        </a:p>
      </dsp:txBody>
      <dsp:txXfrm rot="-5400000">
        <a:off x="3385349" y="252490"/>
        <a:ext cx="7035596" cy="4667295"/>
      </dsp:txXfrm>
    </dsp:sp>
    <dsp:sp modelId="{26DF4DBB-FB2C-DF4A-AE96-E46F2505541E}">
      <dsp:nvSpPr>
        <dsp:cNvPr id="0" name=""/>
        <dsp:cNvSpPr/>
      </dsp:nvSpPr>
      <dsp:spPr>
        <a:xfrm>
          <a:off x="53235" y="986056"/>
          <a:ext cx="3355852" cy="320017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rPr>
            <a:t>Election Expenditure above ceiling- a corrupt practice</a:t>
          </a:r>
        </a:p>
        <a:p>
          <a:pPr lvl="0" algn="ctr" defTabSz="977900">
            <a:lnSpc>
              <a:spcPct val="90000"/>
            </a:lnSpc>
            <a:spcBef>
              <a:spcPct val="0"/>
            </a:spcBef>
            <a:spcAft>
              <a:spcPct val="35000"/>
            </a:spcAft>
          </a:pPr>
          <a:endParaRPr lang="en-US" sz="2200" b="1" kern="1200" dirty="0" smtClean="0">
            <a:solidFill>
              <a:srgbClr val="000000"/>
            </a:solidFill>
          </a:endParaRPr>
        </a:p>
        <a:p>
          <a:pPr lvl="0" algn="ctr" defTabSz="977900">
            <a:lnSpc>
              <a:spcPct val="90000"/>
            </a:lnSpc>
            <a:spcBef>
              <a:spcPct val="0"/>
            </a:spcBef>
            <a:spcAft>
              <a:spcPct val="35000"/>
            </a:spcAft>
          </a:pPr>
          <a:r>
            <a:rPr lang="en-US" sz="2200" b="1" kern="1200" dirty="0" smtClean="0">
              <a:solidFill>
                <a:srgbClr val="000000"/>
              </a:solidFill>
            </a:rPr>
            <a:t> </a:t>
          </a:r>
          <a:endParaRPr lang="en-US" sz="2200" b="1" kern="1200" dirty="0">
            <a:solidFill>
              <a:srgbClr val="000000"/>
            </a:solidFill>
          </a:endParaRPr>
        </a:p>
      </dsp:txBody>
      <dsp:txXfrm>
        <a:off x="209454" y="1142275"/>
        <a:ext cx="3043414" cy="28877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D8D1D-F45F-3243-A18E-0650B4DF2C2C}">
      <dsp:nvSpPr>
        <dsp:cNvPr id="0" name=""/>
        <dsp:cNvSpPr/>
      </dsp:nvSpPr>
      <dsp:spPr>
        <a:xfrm rot="5400000">
          <a:off x="3674417" y="-1026710"/>
          <a:ext cx="6172204" cy="8225626"/>
        </a:xfrm>
        <a:prstGeom prst="round2SameRect">
          <a:avLst/>
        </a:prstGeom>
        <a:no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b="0" kern="1200" dirty="0" smtClean="0">
              <a:solidFill>
                <a:srgbClr val="000000"/>
              </a:solidFill>
            </a:rPr>
            <a:t>The following acts amount to an electoral offence:</a:t>
          </a:r>
          <a:endParaRPr lang="en-US" sz="2400" b="0" kern="1200" dirty="0">
            <a:solidFill>
              <a:srgbClr val="000000"/>
            </a:solidFill>
          </a:endParaRPr>
        </a:p>
        <a:p>
          <a:pPr marL="228600" lvl="1" indent="-228600" algn="just" defTabSz="1066800">
            <a:lnSpc>
              <a:spcPct val="90000"/>
            </a:lnSpc>
            <a:spcBef>
              <a:spcPct val="0"/>
            </a:spcBef>
            <a:spcAft>
              <a:spcPct val="15000"/>
            </a:spcAft>
            <a:buChar char="••"/>
          </a:pPr>
          <a:r>
            <a:rPr lang="en-US" sz="2400" b="0" kern="1200" dirty="0" smtClean="0">
              <a:solidFill>
                <a:srgbClr val="000000"/>
              </a:solidFill>
            </a:rPr>
            <a:t>Election pamphlet/poster which does not bear the name &amp; addresses of the printer /publisher</a:t>
          </a:r>
          <a:endParaRPr lang="en-US" sz="2400" b="0" kern="1200" dirty="0">
            <a:solidFill>
              <a:srgbClr val="000000"/>
            </a:solidFill>
          </a:endParaRPr>
        </a:p>
        <a:p>
          <a:pPr marL="228600" lvl="1" indent="-228600" algn="just" defTabSz="1066800">
            <a:lnSpc>
              <a:spcPct val="90000"/>
            </a:lnSpc>
            <a:spcBef>
              <a:spcPct val="0"/>
            </a:spcBef>
            <a:spcAft>
              <a:spcPct val="15000"/>
            </a:spcAft>
            <a:buChar char="••"/>
          </a:pPr>
          <a:r>
            <a:rPr lang="en-US" sz="2400" b="0" kern="1200" dirty="0" smtClean="0">
              <a:solidFill>
                <a:srgbClr val="000000"/>
              </a:solidFill>
            </a:rPr>
            <a:t>Declaration as to the identity of the publisher is to be sent to the printer signed by publisher and attested by 2 persons personally known to him</a:t>
          </a:r>
          <a:endParaRPr lang="en-US" sz="2400" b="0" kern="1200" dirty="0">
            <a:solidFill>
              <a:srgbClr val="000000"/>
            </a:solidFill>
          </a:endParaRPr>
        </a:p>
        <a:p>
          <a:pPr marL="228600" lvl="1" indent="-228600" algn="just" defTabSz="1066800">
            <a:lnSpc>
              <a:spcPct val="90000"/>
            </a:lnSpc>
            <a:spcBef>
              <a:spcPct val="0"/>
            </a:spcBef>
            <a:spcAft>
              <a:spcPct val="15000"/>
            </a:spcAft>
            <a:buChar char="••"/>
          </a:pPr>
          <a:r>
            <a:rPr lang="en-US" sz="2400" b="0" kern="1200" dirty="0" smtClean="0">
              <a:solidFill>
                <a:srgbClr val="000000"/>
              </a:solidFill>
            </a:rPr>
            <a:t>Copy of the declaration and the document should be sent by the printer to the CEO/District Magistrate as per location</a:t>
          </a:r>
          <a:endParaRPr lang="en-US" sz="2400" b="0" kern="1200" dirty="0">
            <a:solidFill>
              <a:srgbClr val="000000"/>
            </a:solidFill>
          </a:endParaRPr>
        </a:p>
        <a:p>
          <a:pPr marL="228600" lvl="1" indent="-228600" algn="just" defTabSz="1066800">
            <a:lnSpc>
              <a:spcPct val="90000"/>
            </a:lnSpc>
            <a:spcBef>
              <a:spcPct val="0"/>
            </a:spcBef>
            <a:spcAft>
              <a:spcPct val="15000"/>
            </a:spcAft>
            <a:buChar char="••"/>
          </a:pPr>
          <a:r>
            <a:rPr lang="en-US" sz="2400" b="0" kern="1200" dirty="0" smtClean="0">
              <a:solidFill>
                <a:srgbClr val="000000"/>
              </a:solidFill>
            </a:rPr>
            <a:t>Imprisonment upto 6 months or fine  up to Rs. 2000  or both </a:t>
          </a:r>
          <a:endParaRPr lang="en-US" sz="2400" b="0" kern="1200" dirty="0">
            <a:solidFill>
              <a:srgbClr val="000000"/>
            </a:solidFill>
          </a:endParaRPr>
        </a:p>
      </dsp:txBody>
      <dsp:txXfrm rot="-5400000">
        <a:off x="2647706" y="301303"/>
        <a:ext cx="7924324" cy="5569600"/>
      </dsp:txXfrm>
    </dsp:sp>
    <dsp:sp modelId="{26DF4DBB-FB2C-DF4A-AE96-E46F2505541E}">
      <dsp:nvSpPr>
        <dsp:cNvPr id="0" name=""/>
        <dsp:cNvSpPr/>
      </dsp:nvSpPr>
      <dsp:spPr>
        <a:xfrm>
          <a:off x="5345" y="814175"/>
          <a:ext cx="2703186" cy="4543862"/>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rPr>
            <a:t>Sec 127A: Restrictions on the printing of pamphlets, posters, etc.</a:t>
          </a:r>
        </a:p>
        <a:p>
          <a:pPr lvl="0" algn="ctr" defTabSz="1066800">
            <a:lnSpc>
              <a:spcPct val="90000"/>
            </a:lnSpc>
            <a:spcBef>
              <a:spcPct val="0"/>
            </a:spcBef>
            <a:spcAft>
              <a:spcPct val="35000"/>
            </a:spcAft>
          </a:pPr>
          <a:r>
            <a:rPr lang="en-US" sz="2200" b="1" kern="1200" dirty="0" smtClean="0">
              <a:solidFill>
                <a:srgbClr val="000000"/>
              </a:solidFill>
            </a:rPr>
            <a:t> </a:t>
          </a:r>
          <a:endParaRPr lang="en-US" sz="2200" b="1" kern="1200" dirty="0">
            <a:solidFill>
              <a:srgbClr val="000000"/>
            </a:solidFill>
          </a:endParaRPr>
        </a:p>
      </dsp:txBody>
      <dsp:txXfrm>
        <a:off x="137304" y="946134"/>
        <a:ext cx="2439268" cy="42799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428B-B67C-E549-AD42-C924AFBDA8FB}">
      <dsp:nvSpPr>
        <dsp:cNvPr id="0" name=""/>
        <dsp:cNvSpPr/>
      </dsp:nvSpPr>
      <dsp:spPr>
        <a:xfrm>
          <a:off x="244" y="0"/>
          <a:ext cx="11036632" cy="136590"/>
        </a:xfrm>
        <a:prstGeom prst="round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endParaRPr lang="en-US" sz="2000" b="1" kern="1200" dirty="0">
            <a:solidFill>
              <a:srgbClr val="000000"/>
            </a:solidFill>
          </a:endParaRPr>
        </a:p>
      </dsp:txBody>
      <dsp:txXfrm>
        <a:off x="6912" y="6668"/>
        <a:ext cx="11023296" cy="123254"/>
      </dsp:txXfrm>
    </dsp:sp>
    <dsp:sp modelId="{E6F00419-7E9C-7040-8A35-AB30AA9D8242}">
      <dsp:nvSpPr>
        <dsp:cNvPr id="0" name=""/>
        <dsp:cNvSpPr/>
      </dsp:nvSpPr>
      <dsp:spPr>
        <a:xfrm rot="5400000">
          <a:off x="5277575" y="-2475575"/>
          <a:ext cx="3119380" cy="8190488"/>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smtClean="0">
              <a:solidFill>
                <a:srgbClr val="000000"/>
              </a:solidFill>
            </a:rPr>
            <a:t> </a:t>
          </a:r>
          <a:r>
            <a:rPr lang="en-US" sz="2400" kern="1200" dirty="0" smtClean="0">
              <a:solidFill>
                <a:srgbClr val="000000"/>
              </a:solidFill>
            </a:rPr>
            <a:t>Any person </a:t>
          </a:r>
          <a:r>
            <a:rPr lang="en-US" sz="2400" b="1" kern="1200" dirty="0" smtClean="0">
              <a:solidFill>
                <a:srgbClr val="000000"/>
              </a:solidFill>
            </a:rPr>
            <a:t>giving</a:t>
          </a:r>
          <a:r>
            <a:rPr lang="en-US" sz="2400" kern="1200" dirty="0" smtClean="0">
              <a:solidFill>
                <a:srgbClr val="000000"/>
              </a:solidFill>
            </a:rPr>
            <a:t> or </a:t>
          </a:r>
          <a:r>
            <a:rPr lang="en-US" sz="2400" b="1" kern="1200" dirty="0" smtClean="0">
              <a:solidFill>
                <a:srgbClr val="000000"/>
              </a:solidFill>
            </a:rPr>
            <a:t>accepting</a:t>
          </a:r>
          <a:r>
            <a:rPr lang="en-US" sz="2400" kern="1200" dirty="0" smtClean="0">
              <a:solidFill>
                <a:srgbClr val="000000"/>
              </a:solidFill>
            </a:rPr>
            <a:t> gratification to induce a person to exercise his electoral right would commit the offence of bribery. </a:t>
          </a:r>
          <a:endParaRPr lang="en-US" sz="2400" kern="1200" dirty="0">
            <a:solidFill>
              <a:srgbClr val="000000"/>
            </a:solidFill>
          </a:endParaRPr>
        </a:p>
        <a:p>
          <a:pPr marL="228600" lvl="1" indent="-228600" algn="just" defTabSz="1066800" rtl="0">
            <a:lnSpc>
              <a:spcPct val="90000"/>
            </a:lnSpc>
            <a:spcBef>
              <a:spcPct val="0"/>
            </a:spcBef>
            <a:spcAft>
              <a:spcPct val="15000"/>
            </a:spcAft>
            <a:buChar char="••"/>
          </a:pPr>
          <a:r>
            <a:rPr lang="en-US" sz="2400" kern="1200" dirty="0" smtClean="0">
              <a:solidFill>
                <a:srgbClr val="000000"/>
              </a:solidFill>
            </a:rPr>
            <a:t>Gratification – Offering gratification, </a:t>
          </a:r>
          <a:r>
            <a:rPr lang="en-US" sz="2400" b="1" kern="1200" dirty="0" smtClean="0">
              <a:solidFill>
                <a:srgbClr val="000000"/>
              </a:solidFill>
            </a:rPr>
            <a:t>agreeing</a:t>
          </a:r>
          <a:r>
            <a:rPr lang="en-US" sz="2400" kern="1200" dirty="0" smtClean="0">
              <a:solidFill>
                <a:srgbClr val="000000"/>
              </a:solidFill>
            </a:rPr>
            <a:t> to give gratification, </a:t>
          </a:r>
          <a:r>
            <a:rPr lang="en-US" sz="2400" b="1" kern="1200" dirty="0" smtClean="0">
              <a:solidFill>
                <a:srgbClr val="000000"/>
              </a:solidFill>
            </a:rPr>
            <a:t>attempting</a:t>
          </a:r>
          <a:r>
            <a:rPr lang="en-US" sz="2400" kern="1200" dirty="0" smtClean="0">
              <a:solidFill>
                <a:srgbClr val="000000"/>
              </a:solidFill>
            </a:rPr>
            <a:t> to procure gratification for doing an act against one’s will shall be deemed as giving gratification.</a:t>
          </a:r>
          <a:endParaRPr lang="en-US" sz="2400" kern="1200" dirty="0">
            <a:solidFill>
              <a:srgbClr val="000000"/>
            </a:solidFill>
          </a:endParaRPr>
        </a:p>
      </dsp:txBody>
      <dsp:txXfrm rot="-5400000">
        <a:off x="2742021" y="212255"/>
        <a:ext cx="8038212" cy="2814828"/>
      </dsp:txXfrm>
    </dsp:sp>
    <dsp:sp modelId="{846F701A-758C-334D-9DE8-BAF1851430B2}">
      <dsp:nvSpPr>
        <dsp:cNvPr id="0" name=""/>
        <dsp:cNvSpPr/>
      </dsp:nvSpPr>
      <dsp:spPr>
        <a:xfrm>
          <a:off x="0" y="332735"/>
          <a:ext cx="2856435" cy="1290138"/>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u="none" kern="1200" dirty="0" smtClean="0">
              <a:solidFill>
                <a:srgbClr val="000000"/>
              </a:solidFill>
            </a:rPr>
            <a:t>171 B – Bribery</a:t>
          </a:r>
          <a:endParaRPr lang="en-US" sz="2000" u="none" kern="1200" dirty="0">
            <a:solidFill>
              <a:srgbClr val="000000"/>
            </a:solidFill>
          </a:endParaRPr>
        </a:p>
      </dsp:txBody>
      <dsp:txXfrm>
        <a:off x="62979" y="395714"/>
        <a:ext cx="2730477" cy="1164180"/>
      </dsp:txXfrm>
    </dsp:sp>
    <dsp:sp modelId="{5FEF5DB3-0D47-1942-85EE-9B8E4D92390E}">
      <dsp:nvSpPr>
        <dsp:cNvPr id="0" name=""/>
        <dsp:cNvSpPr/>
      </dsp:nvSpPr>
      <dsp:spPr>
        <a:xfrm rot="5400000">
          <a:off x="6520588" y="389193"/>
          <a:ext cx="1551135" cy="7497969"/>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en-US" sz="2400" b="1" kern="1200" dirty="0" smtClean="0">
              <a:solidFill>
                <a:srgbClr val="000000"/>
              </a:solidFill>
            </a:rPr>
            <a:t>one year imprisonment or fine or with both</a:t>
          </a:r>
          <a:r>
            <a:rPr lang="en-US" sz="2400" kern="1200" dirty="0" smtClean="0">
              <a:solidFill>
                <a:srgbClr val="000000"/>
              </a:solidFill>
            </a:rPr>
            <a:t>. </a:t>
          </a:r>
          <a:endParaRPr lang="en-US" sz="2400" kern="1200" dirty="0">
            <a:solidFill>
              <a:srgbClr val="000000"/>
            </a:solidFill>
          </a:endParaRPr>
        </a:p>
        <a:p>
          <a:pPr marL="228600" lvl="1" indent="-228600" algn="just" defTabSz="1066800" rtl="0">
            <a:lnSpc>
              <a:spcPct val="90000"/>
            </a:lnSpc>
            <a:spcBef>
              <a:spcPct val="0"/>
            </a:spcBef>
            <a:spcAft>
              <a:spcPct val="15000"/>
            </a:spcAft>
            <a:buChar char="••"/>
          </a:pPr>
          <a:r>
            <a:rPr lang="en-US" sz="2400" kern="1200" dirty="0" smtClean="0">
              <a:solidFill>
                <a:srgbClr val="000000"/>
              </a:solidFill>
            </a:rPr>
            <a:t>Bribery by treating (food, drink, entertainment, or provision) shall be punished with fine only</a:t>
          </a:r>
          <a:endParaRPr lang="en-US" sz="2400" kern="1200" dirty="0">
            <a:solidFill>
              <a:srgbClr val="000000"/>
            </a:solidFill>
          </a:endParaRPr>
        </a:p>
      </dsp:txBody>
      <dsp:txXfrm rot="-5400000">
        <a:off x="3547171" y="3438330"/>
        <a:ext cx="7422249" cy="1399695"/>
      </dsp:txXfrm>
    </dsp:sp>
    <dsp:sp modelId="{6B51E687-6040-3643-BF66-0D29E8E92400}">
      <dsp:nvSpPr>
        <dsp:cNvPr id="0" name=""/>
        <dsp:cNvSpPr/>
      </dsp:nvSpPr>
      <dsp:spPr>
        <a:xfrm>
          <a:off x="52613" y="3524846"/>
          <a:ext cx="3546927" cy="1169045"/>
        </a:xfrm>
        <a:prstGeom prst="roundRect">
          <a:avLst/>
        </a:prstGeom>
        <a:solidFill>
          <a:schemeClr val="bg1"/>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u="none" kern="1200" dirty="0" smtClean="0">
              <a:solidFill>
                <a:srgbClr val="000000"/>
              </a:solidFill>
            </a:rPr>
            <a:t>171 E –Punishment for bribery</a:t>
          </a:r>
          <a:endParaRPr lang="en-US" sz="2000" u="none" kern="1200" dirty="0">
            <a:solidFill>
              <a:srgbClr val="000000"/>
            </a:solidFill>
          </a:endParaRPr>
        </a:p>
      </dsp:txBody>
      <dsp:txXfrm>
        <a:off x="109681" y="3581914"/>
        <a:ext cx="3432791" cy="1054909"/>
      </dsp:txXfrm>
    </dsp:sp>
    <dsp:sp modelId="{87996792-D9A5-3948-AF4A-E3057170804B}">
      <dsp:nvSpPr>
        <dsp:cNvPr id="0" name=""/>
        <dsp:cNvSpPr/>
      </dsp:nvSpPr>
      <dsp:spPr>
        <a:xfrm rot="5400000">
          <a:off x="6720879" y="1644734"/>
          <a:ext cx="980536" cy="7669243"/>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en-US" sz="2400" kern="1200" dirty="0" smtClean="0">
              <a:solidFill>
                <a:srgbClr val="000000"/>
              </a:solidFill>
            </a:rPr>
            <a:t>Any Act which voluntarily interferes or attempts to interfere with the free exercise of any electoral right.  </a:t>
          </a:r>
          <a:endParaRPr lang="en-US" sz="2400" kern="1200" dirty="0">
            <a:solidFill>
              <a:srgbClr val="000000"/>
            </a:solidFill>
          </a:endParaRPr>
        </a:p>
      </dsp:txBody>
      <dsp:txXfrm rot="-5400000">
        <a:off x="3376526" y="5036953"/>
        <a:ext cx="7621377" cy="884804"/>
      </dsp:txXfrm>
    </dsp:sp>
    <dsp:sp modelId="{AD20394B-522F-DE49-A944-9FA073532698}">
      <dsp:nvSpPr>
        <dsp:cNvPr id="0" name=""/>
        <dsp:cNvSpPr/>
      </dsp:nvSpPr>
      <dsp:spPr>
        <a:xfrm>
          <a:off x="244" y="4966528"/>
          <a:ext cx="3376282" cy="1025656"/>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u="none" kern="1200" dirty="0" smtClean="0">
              <a:solidFill>
                <a:srgbClr val="000000"/>
              </a:solidFill>
            </a:rPr>
            <a:t>171 C – Undue influence at elections</a:t>
          </a:r>
          <a:endParaRPr lang="en-US" sz="2000" u="none" kern="1200" dirty="0">
            <a:solidFill>
              <a:srgbClr val="000000"/>
            </a:solidFill>
          </a:endParaRPr>
        </a:p>
      </dsp:txBody>
      <dsp:txXfrm>
        <a:off x="50312" y="5016596"/>
        <a:ext cx="3276146" cy="925520"/>
      </dsp:txXfrm>
    </dsp:sp>
    <dsp:sp modelId="{DF9FAE09-8DC1-0848-BE9A-A3B74E334CCC}">
      <dsp:nvSpPr>
        <dsp:cNvPr id="0" name=""/>
        <dsp:cNvSpPr/>
      </dsp:nvSpPr>
      <dsp:spPr>
        <a:xfrm rot="5400000">
          <a:off x="6727268" y="2635280"/>
          <a:ext cx="905619" cy="7724993"/>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en-US" sz="2400" kern="1200" dirty="0" smtClean="0">
              <a:solidFill>
                <a:srgbClr val="000000"/>
              </a:solidFill>
            </a:rPr>
            <a:t>one year imprisonment or fine or both.</a:t>
          </a:r>
          <a:endParaRPr lang="en-US" sz="2400" kern="1200" dirty="0">
            <a:solidFill>
              <a:srgbClr val="000000"/>
            </a:solidFill>
          </a:endParaRPr>
        </a:p>
      </dsp:txBody>
      <dsp:txXfrm rot="-5400000">
        <a:off x="3317582" y="6089176"/>
        <a:ext cx="7680784" cy="817201"/>
      </dsp:txXfrm>
    </dsp:sp>
    <dsp:sp modelId="{00A1D93D-8E25-1B4A-9428-9A62BB2AD8A7}">
      <dsp:nvSpPr>
        <dsp:cNvPr id="0" name=""/>
        <dsp:cNvSpPr/>
      </dsp:nvSpPr>
      <dsp:spPr>
        <a:xfrm>
          <a:off x="244" y="6059667"/>
          <a:ext cx="3317336" cy="876219"/>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u="none" kern="1200" dirty="0" smtClean="0">
              <a:solidFill>
                <a:srgbClr val="000000"/>
              </a:solidFill>
            </a:rPr>
            <a:t>171 F – </a:t>
          </a:r>
          <a:r>
            <a:rPr lang="en-US" sz="1600" b="1" u="none" kern="1200" dirty="0" smtClean="0">
              <a:solidFill>
                <a:srgbClr val="000000"/>
              </a:solidFill>
            </a:rPr>
            <a:t>Punishment for undue influence at elections</a:t>
          </a:r>
          <a:endParaRPr lang="en-US" sz="1600" u="none" kern="1200" dirty="0">
            <a:solidFill>
              <a:srgbClr val="000000"/>
            </a:solidFill>
          </a:endParaRPr>
        </a:p>
      </dsp:txBody>
      <dsp:txXfrm>
        <a:off x="43017" y="6102440"/>
        <a:ext cx="3231790" cy="7906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428B-B67C-E549-AD42-C924AFBDA8FB}">
      <dsp:nvSpPr>
        <dsp:cNvPr id="0" name=""/>
        <dsp:cNvSpPr/>
      </dsp:nvSpPr>
      <dsp:spPr>
        <a:xfrm>
          <a:off x="677" y="0"/>
          <a:ext cx="11422018" cy="17984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endParaRPr lang="en-US" sz="2000" b="1" kern="1200" dirty="0">
            <a:solidFill>
              <a:srgbClr val="000000"/>
            </a:solidFill>
            <a:latin typeface="+mn-lt"/>
          </a:endParaRPr>
        </a:p>
      </dsp:txBody>
      <dsp:txXfrm>
        <a:off x="9456" y="8779"/>
        <a:ext cx="11404460" cy="162283"/>
      </dsp:txXfrm>
    </dsp:sp>
    <dsp:sp modelId="{C75EC193-69F9-7F4A-BE44-96D37830A2BF}">
      <dsp:nvSpPr>
        <dsp:cNvPr id="0" name=""/>
        <dsp:cNvSpPr/>
      </dsp:nvSpPr>
      <dsp:spPr>
        <a:xfrm rot="5400000">
          <a:off x="5902252" y="-2353913"/>
          <a:ext cx="2843429" cy="8213260"/>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latin typeface="+mn-lt"/>
            </a:rPr>
            <a:t>Expenditure done by any person/ organization for a candidate without his written permission would be considered illegal whether the expenditure is in relation to a public meeting, advertisements, publication or in any other way. </a:t>
          </a:r>
          <a:endParaRPr lang="en-US" sz="2400" kern="1200" dirty="0">
            <a:solidFill>
              <a:srgbClr val="000000"/>
            </a:solidFill>
            <a:latin typeface="+mn-lt"/>
          </a:endParaRPr>
        </a:p>
      </dsp:txBody>
      <dsp:txXfrm rot="-5400000">
        <a:off x="3217337" y="469807"/>
        <a:ext cx="8074455" cy="2565819"/>
      </dsp:txXfrm>
    </dsp:sp>
    <dsp:sp modelId="{AFDCDD05-7339-9F46-9777-96568FF2F3E8}">
      <dsp:nvSpPr>
        <dsp:cNvPr id="0" name=""/>
        <dsp:cNvSpPr/>
      </dsp:nvSpPr>
      <dsp:spPr>
        <a:xfrm>
          <a:off x="0" y="575318"/>
          <a:ext cx="3216660" cy="2084928"/>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none" kern="1200" dirty="0" smtClean="0">
              <a:solidFill>
                <a:srgbClr val="000000"/>
              </a:solidFill>
              <a:latin typeface="+mn-lt"/>
            </a:rPr>
            <a:t>171 H – Illegal payments in connection with an </a:t>
          </a:r>
          <a:br>
            <a:rPr lang="en-US" sz="2400" b="1" u="none" kern="1200" dirty="0" smtClean="0">
              <a:solidFill>
                <a:srgbClr val="000000"/>
              </a:solidFill>
              <a:latin typeface="+mn-lt"/>
            </a:rPr>
          </a:br>
          <a:r>
            <a:rPr lang="en-US" sz="2400" b="1" u="none" kern="1200" dirty="0" smtClean="0">
              <a:solidFill>
                <a:srgbClr val="000000"/>
              </a:solidFill>
              <a:latin typeface="+mn-lt"/>
            </a:rPr>
            <a:t>election</a:t>
          </a:r>
          <a:endParaRPr lang="en-US" sz="2400" u="none" kern="1200" dirty="0">
            <a:solidFill>
              <a:srgbClr val="000000"/>
            </a:solidFill>
            <a:latin typeface="+mn-lt"/>
          </a:endParaRPr>
        </a:p>
      </dsp:txBody>
      <dsp:txXfrm>
        <a:off x="101778" y="677096"/>
        <a:ext cx="3013104" cy="1881372"/>
      </dsp:txXfrm>
    </dsp:sp>
    <dsp:sp modelId="{1A9F8CE9-3165-3F43-BC81-DACBCC4CD613}">
      <dsp:nvSpPr>
        <dsp:cNvPr id="0" name=""/>
        <dsp:cNvSpPr/>
      </dsp:nvSpPr>
      <dsp:spPr>
        <a:xfrm rot="5400000">
          <a:off x="6306806" y="210290"/>
          <a:ext cx="2011558" cy="8239825"/>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latin typeface="+mn-lt"/>
            </a:rPr>
            <a:t>If the candidate/his election agent does not maintain an account of his election expenditure in the manner specified by ECI</a:t>
          </a:r>
          <a:endParaRPr lang="en-US" sz="2400" kern="1200" dirty="0">
            <a:solidFill>
              <a:srgbClr val="000000"/>
            </a:solidFill>
            <a:latin typeface="+mn-lt"/>
          </a:endParaRPr>
        </a:p>
      </dsp:txBody>
      <dsp:txXfrm rot="-5400000">
        <a:off x="3192673" y="3422619"/>
        <a:ext cx="8141629" cy="1815166"/>
      </dsp:txXfrm>
    </dsp:sp>
    <dsp:sp modelId="{8E37E151-0974-DE47-B6C4-258DA51107EE}">
      <dsp:nvSpPr>
        <dsp:cNvPr id="0" name=""/>
        <dsp:cNvSpPr/>
      </dsp:nvSpPr>
      <dsp:spPr>
        <a:xfrm>
          <a:off x="677" y="3343086"/>
          <a:ext cx="3191995" cy="1974233"/>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none" kern="1200" dirty="0" smtClean="0">
              <a:solidFill>
                <a:srgbClr val="000000"/>
              </a:solidFill>
              <a:latin typeface="+mn-lt"/>
            </a:rPr>
            <a:t>171 I – Failure to keep election accounts </a:t>
          </a:r>
          <a:endParaRPr lang="en-US" sz="2400" u="none" kern="1200" dirty="0">
            <a:solidFill>
              <a:srgbClr val="000000"/>
            </a:solidFill>
            <a:latin typeface="+mn-lt"/>
          </a:endParaRPr>
        </a:p>
      </dsp:txBody>
      <dsp:txXfrm>
        <a:off x="97051" y="3439460"/>
        <a:ext cx="2999247" cy="1781485"/>
      </dsp:txXfrm>
    </dsp:sp>
    <dsp:sp modelId="{094DC736-9A90-CD4D-BFFC-B03C85B72422}">
      <dsp:nvSpPr>
        <dsp:cNvPr id="0" name=""/>
        <dsp:cNvSpPr/>
      </dsp:nvSpPr>
      <dsp:spPr>
        <a:xfrm rot="5400000">
          <a:off x="6951442" y="2452467"/>
          <a:ext cx="1447057" cy="7516407"/>
        </a:xfrm>
        <a:prstGeom prst="round2Same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solidFill>
                <a:srgbClr val="000000"/>
              </a:solidFill>
              <a:latin typeface="+mn-lt"/>
            </a:rPr>
            <a:t>A fine up to rupees 500.</a:t>
          </a:r>
          <a:endParaRPr lang="en-US" sz="2400" kern="1200" dirty="0">
            <a:solidFill>
              <a:srgbClr val="000000"/>
            </a:solidFill>
            <a:latin typeface="+mn-lt"/>
          </a:endParaRPr>
        </a:p>
      </dsp:txBody>
      <dsp:txXfrm rot="-5400000">
        <a:off x="3916767" y="5557782"/>
        <a:ext cx="7445767" cy="1305777"/>
      </dsp:txXfrm>
    </dsp:sp>
    <dsp:sp modelId="{84DE5472-BACE-8845-A884-DB91A71170EC}">
      <dsp:nvSpPr>
        <dsp:cNvPr id="0" name=""/>
        <dsp:cNvSpPr/>
      </dsp:nvSpPr>
      <dsp:spPr>
        <a:xfrm>
          <a:off x="677" y="5503997"/>
          <a:ext cx="3193807" cy="1411011"/>
        </a:xfrm>
        <a:prstGeom prst="roundRect">
          <a:avLst/>
        </a:prstGeom>
        <a:noFill/>
        <a:ln>
          <a:solidFill>
            <a:schemeClr val="accent3">
              <a:tint val="40000"/>
              <a:hueOff val="0"/>
              <a:satOff val="0"/>
              <a:lumOff val="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u="none" kern="1200" dirty="0" smtClean="0">
              <a:solidFill>
                <a:srgbClr val="000000"/>
              </a:solidFill>
              <a:latin typeface="+mn-lt"/>
            </a:rPr>
            <a:t>Punishment for not maintaining accounts</a:t>
          </a:r>
          <a:endParaRPr lang="en-US" sz="2400" b="1" u="none" kern="1200" dirty="0">
            <a:solidFill>
              <a:srgbClr val="000000"/>
            </a:solidFill>
            <a:latin typeface="+mn-lt"/>
          </a:endParaRPr>
        </a:p>
      </dsp:txBody>
      <dsp:txXfrm>
        <a:off x="69557" y="5572877"/>
        <a:ext cx="3056047" cy="12732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309C3-FE26-5843-A2F6-DC5D12026F1B}">
      <dsp:nvSpPr>
        <dsp:cNvPr id="0" name=""/>
        <dsp:cNvSpPr/>
      </dsp:nvSpPr>
      <dsp:spPr>
        <a:xfrm rot="5400000">
          <a:off x="3114924" y="-1114486"/>
          <a:ext cx="7149072" cy="9383836"/>
        </a:xfrm>
        <a:prstGeom prst="round2SameRect">
          <a:avLst/>
        </a:prstGeom>
        <a:no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150000"/>
            </a:lnSpc>
            <a:spcBef>
              <a:spcPct val="0"/>
            </a:spcBef>
            <a:spcAft>
              <a:spcPct val="15000"/>
            </a:spcAft>
            <a:buChar char="••"/>
          </a:pPr>
          <a:r>
            <a:rPr lang="fi-FI" sz="2000" kern="1200" dirty="0" smtClean="0">
              <a:solidFill>
                <a:schemeClr val="tx2">
                  <a:lumMod val="75000"/>
                </a:schemeClr>
              </a:solidFill>
              <a:latin typeface="Arial Narrow" pitchFamily="34" charset="0"/>
            </a:rPr>
            <a:t>Minimum One official, one videographer and one vehicle</a:t>
          </a:r>
          <a:endParaRPr lang="fi-FI" sz="2000" kern="1200" dirty="0">
            <a:solidFill>
              <a:schemeClr val="tx2">
                <a:lumMod val="75000"/>
              </a:schemeClr>
            </a:solidFill>
            <a:latin typeface="Arial Narrow" pitchFamily="34" charset="0"/>
          </a:endParaRPr>
        </a:p>
        <a:p>
          <a:pPr marL="228600" lvl="1" indent="-228600" algn="just" defTabSz="889000" rtl="0">
            <a:lnSpc>
              <a:spcPct val="150000"/>
            </a:lnSpc>
            <a:spcBef>
              <a:spcPct val="0"/>
            </a:spcBef>
            <a:spcAft>
              <a:spcPct val="15000"/>
            </a:spcAft>
            <a:buChar char="••"/>
          </a:pPr>
          <a:r>
            <a:rPr lang="fi-FI" sz="2000" kern="1200" dirty="0" smtClean="0">
              <a:solidFill>
                <a:schemeClr val="tx2">
                  <a:lumMod val="75000"/>
                </a:schemeClr>
              </a:solidFill>
              <a:latin typeface="Arial Narrow" pitchFamily="34" charset="0"/>
            </a:rPr>
            <a:t>Can be more than 1 team at a public meeting,</a:t>
          </a:r>
          <a:endParaRPr lang="fi-FI" sz="2000" kern="1200" dirty="0">
            <a:solidFill>
              <a:schemeClr val="tx2">
                <a:lumMod val="75000"/>
              </a:schemeClr>
            </a:solidFill>
            <a:latin typeface="Arial Narrow" pitchFamily="34" charset="0"/>
          </a:endParaRPr>
        </a:p>
        <a:p>
          <a:pPr marL="228600" lvl="1" indent="-228600" algn="just" defTabSz="889000" rtl="0">
            <a:lnSpc>
              <a:spcPct val="150000"/>
            </a:lnSpc>
            <a:spcBef>
              <a:spcPct val="0"/>
            </a:spcBef>
            <a:spcAft>
              <a:spcPct val="15000"/>
            </a:spcAft>
            <a:buChar char="••"/>
          </a:pPr>
          <a:r>
            <a:rPr lang="fi-FI" sz="2000" kern="1200" dirty="0" smtClean="0">
              <a:solidFill>
                <a:schemeClr val="tx2">
                  <a:lumMod val="75000"/>
                </a:schemeClr>
              </a:solidFill>
              <a:latin typeface="Arial Narrow" pitchFamily="34" charset="0"/>
            </a:rPr>
            <a:t> Properly trained to identify and capture MCC  and expenditure related events in adequate minute details as required,</a:t>
          </a:r>
          <a:endParaRPr lang="fi-FI" sz="2000" kern="1200" dirty="0">
            <a:solidFill>
              <a:schemeClr val="tx2">
                <a:lumMod val="75000"/>
              </a:schemeClr>
            </a:solidFill>
            <a:latin typeface="Arial Narrow" pitchFamily="34" charset="0"/>
          </a:endParaRPr>
        </a:p>
        <a:p>
          <a:pPr marL="228600" lvl="1" indent="-228600" algn="just" defTabSz="889000" rtl="0">
            <a:lnSpc>
              <a:spcPct val="150000"/>
            </a:lnSpc>
            <a:spcBef>
              <a:spcPct val="0"/>
            </a:spcBef>
            <a:spcAft>
              <a:spcPct val="15000"/>
            </a:spcAft>
            <a:buChar char="••"/>
          </a:pPr>
          <a:r>
            <a:rPr lang="en-US" sz="2000" kern="1200" dirty="0" smtClean="0">
              <a:solidFill>
                <a:schemeClr val="tx2">
                  <a:lumMod val="75000"/>
                </a:schemeClr>
              </a:solidFill>
              <a:latin typeface="Arial Narrow" pitchFamily="34" charset="0"/>
            </a:rPr>
            <a:t>At the </a:t>
          </a:r>
          <a:r>
            <a:rPr lang="en-US" sz="2000" b="1" kern="1200" dirty="0" smtClean="0">
              <a:solidFill>
                <a:schemeClr val="tx2">
                  <a:lumMod val="75000"/>
                </a:schemeClr>
              </a:solidFill>
              <a:latin typeface="Arial Narrow" pitchFamily="34" charset="0"/>
            </a:rPr>
            <a:t>beginning of shooting, the team will record in voice mode the title and type of event , date, place and </a:t>
          </a:r>
          <a:r>
            <a:rPr lang="en-US" sz="2000" b="1" kern="1200" dirty="0" smtClean="0">
              <a:latin typeface="Arial Narrow" pitchFamily="34" charset="0"/>
            </a:rPr>
            <a:t>the name of the party or the candidate</a:t>
          </a:r>
          <a:r>
            <a:rPr lang="en-US" sz="2000" kern="1200" dirty="0" smtClean="0">
              <a:latin typeface="Arial Narrow" pitchFamily="34" charset="0"/>
            </a:rPr>
            <a:t> organizing the same. </a:t>
          </a:r>
          <a:endParaRPr lang="fi-FI" sz="2000" kern="1200" dirty="0">
            <a:solidFill>
              <a:schemeClr val="tx1"/>
            </a:solidFill>
            <a:latin typeface="Arial Narrow" pitchFamily="34" charset="0"/>
          </a:endParaRPr>
        </a:p>
        <a:p>
          <a:pPr marL="228600" lvl="1" indent="-228600" algn="just" defTabSz="889000" rtl="0">
            <a:lnSpc>
              <a:spcPct val="150000"/>
            </a:lnSpc>
            <a:spcBef>
              <a:spcPct val="0"/>
            </a:spcBef>
            <a:spcAft>
              <a:spcPct val="15000"/>
            </a:spcAft>
            <a:buChar char="••"/>
          </a:pPr>
          <a:r>
            <a:rPr lang="en-US" sz="2000" kern="1200" dirty="0" smtClean="0">
              <a:latin typeface="Arial Narrow" pitchFamily="34" charset="0"/>
            </a:rPr>
            <a:t>It will capture the photo in such a way that the </a:t>
          </a:r>
          <a:r>
            <a:rPr lang="en-US" sz="2000" b="1" kern="1200" dirty="0" smtClean="0">
              <a:latin typeface="Arial Narrow" pitchFamily="34" charset="0"/>
            </a:rPr>
            <a:t>evidence of each vehicle, furniture, rostrum, banner, cutout etc</a:t>
          </a:r>
          <a:r>
            <a:rPr lang="en-US" sz="2000" kern="1200" dirty="0" smtClean="0">
              <a:latin typeface="Arial Narrow" pitchFamily="34" charset="0"/>
            </a:rPr>
            <a:t>. can be seen clearly and the expense thereon can be estimated,</a:t>
          </a:r>
          <a:endParaRPr lang="fi-FI" sz="2000" kern="1200" dirty="0">
            <a:solidFill>
              <a:schemeClr val="tx1"/>
            </a:solidFill>
            <a:latin typeface="Arial Narrow" pitchFamily="34" charset="0"/>
          </a:endParaRPr>
        </a:p>
        <a:p>
          <a:pPr marL="228600" lvl="1" indent="-228600" algn="just" defTabSz="889000">
            <a:lnSpc>
              <a:spcPct val="150000"/>
            </a:lnSpc>
            <a:spcBef>
              <a:spcPct val="0"/>
            </a:spcBef>
            <a:spcAft>
              <a:spcPct val="15000"/>
            </a:spcAft>
            <a:buChar char="••"/>
          </a:pPr>
          <a:r>
            <a:rPr lang="en-US" sz="2000" kern="1200" dirty="0" smtClean="0">
              <a:latin typeface="Arial Narrow" pitchFamily="34" charset="0"/>
            </a:rPr>
            <a:t>At the end of shooting, the team may also </a:t>
          </a:r>
          <a:r>
            <a:rPr lang="en-US" sz="2000" b="1" kern="1200" dirty="0" smtClean="0">
              <a:latin typeface="Arial Narrow" pitchFamily="34" charset="0"/>
            </a:rPr>
            <a:t>record in voice mode the estimated number and type of vehicles, Chairs, furniture</a:t>
          </a:r>
          <a:r>
            <a:rPr lang="en-US" sz="2000" kern="1200" dirty="0" smtClean="0">
              <a:latin typeface="Arial Narrow" pitchFamily="34" charset="0"/>
            </a:rPr>
            <a:t>, approx size of rostrum/banner/poster/cutout etc. used in the event.</a:t>
          </a:r>
        </a:p>
        <a:p>
          <a:pPr marL="228600" lvl="1" indent="-228600" algn="just" defTabSz="889000" rtl="0">
            <a:lnSpc>
              <a:spcPct val="150000"/>
            </a:lnSpc>
            <a:spcBef>
              <a:spcPct val="0"/>
            </a:spcBef>
            <a:spcAft>
              <a:spcPct val="15000"/>
            </a:spcAft>
            <a:buChar char="••"/>
          </a:pPr>
          <a:r>
            <a:rPr lang="en-US" sz="2000" kern="1200" dirty="0" smtClean="0">
              <a:latin typeface="Arial Narrow" pitchFamily="34" charset="0"/>
            </a:rPr>
            <a:t>This team will prepare a </a:t>
          </a:r>
          <a:r>
            <a:rPr lang="en-US" sz="2000" b="1" kern="1200" dirty="0" smtClean="0">
              <a:latin typeface="Arial Narrow" pitchFamily="34" charset="0"/>
            </a:rPr>
            <a:t>video cue-sheet</a:t>
          </a:r>
          <a:r>
            <a:rPr lang="en-US" sz="2000" kern="1200" dirty="0" smtClean="0">
              <a:latin typeface="Arial Narrow" pitchFamily="34" charset="0"/>
            </a:rPr>
            <a:t> in the format given at </a:t>
          </a:r>
          <a:r>
            <a:rPr lang="en-US" sz="2000" b="1" kern="1200" dirty="0" smtClean="0">
              <a:latin typeface="Arial Narrow" pitchFamily="34" charset="0"/>
              <a:hlinkClick xmlns:r="http://schemas.openxmlformats.org/officeDocument/2006/relationships" r:id="rId1" action="ppaction://hlinkfile"/>
            </a:rPr>
            <a:t>Annexure-B7</a:t>
          </a:r>
          <a:r>
            <a:rPr lang="en-US" sz="2000" kern="1200" dirty="0" smtClean="0">
              <a:latin typeface="Arial Narrow" pitchFamily="34" charset="0"/>
            </a:rPr>
            <a:t> of the instructions. This cue-sheet contains the highlights of the recording with date and time. Therefore it should be ensured by the team that the time and date set up in the camera is correct. </a:t>
          </a:r>
          <a:endParaRPr lang="fi-FI" sz="2000" kern="1200" dirty="0">
            <a:solidFill>
              <a:schemeClr val="tx1"/>
            </a:solidFill>
            <a:latin typeface="Arial Narrow" pitchFamily="34" charset="0"/>
          </a:endParaRPr>
        </a:p>
      </dsp:txBody>
      <dsp:txXfrm rot="-5400000">
        <a:off x="1997543" y="351884"/>
        <a:ext cx="9034847" cy="6451094"/>
      </dsp:txXfrm>
    </dsp:sp>
    <dsp:sp modelId="{DBDBF8A9-691A-9D49-8CA2-1D3B69B049AE}">
      <dsp:nvSpPr>
        <dsp:cNvPr id="0" name=""/>
        <dsp:cNvSpPr/>
      </dsp:nvSpPr>
      <dsp:spPr>
        <a:xfrm>
          <a:off x="48620" y="248044"/>
          <a:ext cx="1948921" cy="665877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i-FI" sz="2400" b="1" kern="1200" dirty="0" smtClean="0">
              <a:solidFill>
                <a:schemeClr val="tx2">
                  <a:lumMod val="75000"/>
                </a:schemeClr>
              </a:solidFill>
            </a:rPr>
            <a:t>Video Surveillance Team (</a:t>
          </a:r>
          <a:r>
            <a:rPr lang="fi-FI" sz="2400" b="0" kern="1200" dirty="0" smtClean="0">
              <a:solidFill>
                <a:schemeClr val="tx2">
                  <a:lumMod val="75000"/>
                </a:schemeClr>
              </a:solidFill>
            </a:rPr>
            <a:t>VST)</a:t>
          </a:r>
          <a:endParaRPr lang="fi-FI" sz="2400" b="0" kern="1200" dirty="0">
            <a:solidFill>
              <a:schemeClr val="tx2">
                <a:lumMod val="75000"/>
              </a:schemeClr>
            </a:solidFill>
          </a:endParaRPr>
        </a:p>
      </dsp:txBody>
      <dsp:txXfrm>
        <a:off x="143758" y="343182"/>
        <a:ext cx="1758645" cy="64684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954F5-1571-4E28-BF35-67DC8927423A}">
      <dsp:nvSpPr>
        <dsp:cNvPr id="0" name=""/>
        <dsp:cNvSpPr/>
      </dsp:nvSpPr>
      <dsp:spPr>
        <a:xfrm>
          <a:off x="79" y="1497"/>
          <a:ext cx="4005072" cy="32814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rtl="0">
            <a:lnSpc>
              <a:spcPct val="80000"/>
            </a:lnSpc>
            <a:spcBef>
              <a:spcPct val="0"/>
            </a:spcBef>
            <a:spcAft>
              <a:spcPct val="35000"/>
            </a:spcAft>
          </a:pPr>
          <a:endParaRPr lang="fi-FI" sz="2000" kern="1200" dirty="0">
            <a:solidFill>
              <a:schemeClr val="tx1"/>
            </a:solidFill>
            <a:latin typeface="Arial Narrow" pitchFamily="34" charset="0"/>
          </a:endParaRPr>
        </a:p>
      </dsp:txBody>
      <dsp:txXfrm>
        <a:off x="16098" y="17516"/>
        <a:ext cx="3973034" cy="296104"/>
      </dsp:txXfrm>
    </dsp:sp>
    <dsp:sp modelId="{2BFD9AB4-C8DF-C340-8219-7CCC8012898D}">
      <dsp:nvSpPr>
        <dsp:cNvPr id="0" name=""/>
        <dsp:cNvSpPr/>
      </dsp:nvSpPr>
      <dsp:spPr>
        <a:xfrm rot="5400000">
          <a:off x="4086309" y="-786204"/>
          <a:ext cx="5250275" cy="8827346"/>
        </a:xfrm>
        <a:prstGeom prst="round2SameRect">
          <a:avLst/>
        </a:prstGeom>
        <a:no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111250" rtl="0">
            <a:lnSpc>
              <a:spcPct val="90000"/>
            </a:lnSpc>
            <a:spcBef>
              <a:spcPct val="0"/>
            </a:spcBef>
            <a:spcAft>
              <a:spcPct val="15000"/>
            </a:spcAft>
            <a:buChar char="••"/>
          </a:pPr>
          <a:r>
            <a:rPr lang="en-US" sz="2500" kern="1200" dirty="0" smtClean="0">
              <a:solidFill>
                <a:schemeClr val="tx1"/>
              </a:solidFill>
              <a:latin typeface="Arial Narrow" pitchFamily="34" charset="0"/>
            </a:rPr>
            <a:t>1 officer and 2 clerks (or as required) for each assembly segment ,as viewing all CD’s is a time consuming task,</a:t>
          </a:r>
          <a:endParaRPr lang="en-US" sz="2500" kern="1200" dirty="0">
            <a:solidFill>
              <a:schemeClr val="tx1"/>
            </a:solidFill>
            <a:latin typeface="Arial Narrow" pitchFamily="34" charset="0"/>
          </a:endParaRPr>
        </a:p>
        <a:p>
          <a:pPr marL="228600" lvl="1" indent="-228600" algn="just" defTabSz="1111250" rtl="0">
            <a:lnSpc>
              <a:spcPct val="90000"/>
            </a:lnSpc>
            <a:spcBef>
              <a:spcPct val="0"/>
            </a:spcBef>
            <a:spcAft>
              <a:spcPct val="15000"/>
            </a:spcAft>
            <a:buChar char="••"/>
          </a:pPr>
          <a:r>
            <a:rPr lang="en-US" sz="2500" kern="1200" dirty="0" smtClean="0">
              <a:solidFill>
                <a:schemeClr val="tx1"/>
              </a:solidFill>
              <a:latin typeface="Arial Narrow" pitchFamily="34" charset="0"/>
            </a:rPr>
            <a:t>View Video CD provided by VST for identifying election expenditure and MCC related issues, </a:t>
          </a:r>
          <a:endParaRPr lang="en-US" sz="2500" kern="1200" dirty="0">
            <a:solidFill>
              <a:schemeClr val="tx1"/>
            </a:solidFill>
            <a:latin typeface="Arial Narrow" pitchFamily="34" charset="0"/>
          </a:endParaRPr>
        </a:p>
        <a:p>
          <a:pPr marL="228600" lvl="1" indent="-228600" algn="just" defTabSz="1111250" rtl="0">
            <a:lnSpc>
              <a:spcPct val="90000"/>
            </a:lnSpc>
            <a:spcBef>
              <a:spcPct val="0"/>
            </a:spcBef>
            <a:spcAft>
              <a:spcPct val="15000"/>
            </a:spcAft>
            <a:buChar char="••"/>
          </a:pPr>
          <a:r>
            <a:rPr lang="en-US" sz="2500" kern="1200" dirty="0" smtClean="0">
              <a:solidFill>
                <a:schemeClr val="tx1"/>
              </a:solidFill>
              <a:latin typeface="Arial Narrow" pitchFamily="34" charset="0"/>
            </a:rPr>
            <a:t>Submit report containing </a:t>
          </a:r>
          <a:r>
            <a:rPr lang="en-US" sz="2500" b="1" kern="1200" dirty="0" smtClean="0">
              <a:solidFill>
                <a:schemeClr val="tx1"/>
              </a:solidFill>
              <a:latin typeface="Arial Narrow" pitchFamily="34" charset="0"/>
            </a:rPr>
            <a:t>candidate wise expenditure </a:t>
          </a:r>
          <a:r>
            <a:rPr lang="en-US" sz="2500" kern="1200" dirty="0" smtClean="0">
              <a:solidFill>
                <a:schemeClr val="tx1"/>
              </a:solidFill>
              <a:latin typeface="Arial Narrow" pitchFamily="34" charset="0"/>
            </a:rPr>
            <a:t>no later than next day to Accounting Team/ Asst. EO,</a:t>
          </a:r>
          <a:r>
            <a:rPr lang="en-US" sz="2500" b="1" kern="1200" dirty="0" smtClean="0">
              <a:solidFill>
                <a:schemeClr val="tx1"/>
              </a:solidFill>
              <a:latin typeface="Arial Narrow" pitchFamily="34" charset="0"/>
            </a:rPr>
            <a:t> </a:t>
          </a:r>
          <a:r>
            <a:rPr lang="en-US" sz="2500" kern="1200" dirty="0" smtClean="0">
              <a:solidFill>
                <a:schemeClr val="tx1"/>
              </a:solidFill>
              <a:latin typeface="Arial Narrow" pitchFamily="34" charset="0"/>
            </a:rPr>
            <a:t>on public rally including the vehicle numbers, number of chairs, size of Dias, audio system, posters , banners, helicopter expense, media advertisements and Paid News, names of candidates</a:t>
          </a:r>
          <a:endParaRPr lang="en-US" sz="2500" kern="1200" dirty="0">
            <a:solidFill>
              <a:schemeClr val="tx1"/>
            </a:solidFill>
            <a:latin typeface="Arial Narrow" pitchFamily="34" charset="0"/>
          </a:endParaRPr>
        </a:p>
        <a:p>
          <a:pPr marL="228600" lvl="1" indent="-228600" algn="just" defTabSz="1111250" rtl="0">
            <a:lnSpc>
              <a:spcPct val="90000"/>
            </a:lnSpc>
            <a:spcBef>
              <a:spcPct val="0"/>
            </a:spcBef>
            <a:spcAft>
              <a:spcPct val="15000"/>
            </a:spcAft>
            <a:buChar char="••"/>
          </a:pPr>
          <a:r>
            <a:rPr lang="en-US" sz="2500" b="1" kern="1200" dirty="0" smtClean="0">
              <a:solidFill>
                <a:schemeClr val="tx1"/>
              </a:solidFill>
              <a:latin typeface="Arial Narrow" pitchFamily="34" charset="0"/>
            </a:rPr>
            <a:t>MCC related report to General Observer and RO</a:t>
          </a:r>
          <a:endParaRPr lang="en-US" sz="2500" b="1" kern="1200" dirty="0">
            <a:solidFill>
              <a:schemeClr val="tx1"/>
            </a:solidFill>
            <a:latin typeface="Arial Narrow" pitchFamily="34" charset="0"/>
          </a:endParaRPr>
        </a:p>
      </dsp:txBody>
      <dsp:txXfrm rot="-5400000">
        <a:off x="2297774" y="1258628"/>
        <a:ext cx="8571049" cy="4737681"/>
      </dsp:txXfrm>
    </dsp:sp>
    <dsp:sp modelId="{69FA761F-DD12-2E45-8EE9-912325CDD18B}">
      <dsp:nvSpPr>
        <dsp:cNvPr id="0" name=""/>
        <dsp:cNvSpPr/>
      </dsp:nvSpPr>
      <dsp:spPr>
        <a:xfrm>
          <a:off x="67259" y="50488"/>
          <a:ext cx="2297694" cy="6562844"/>
        </a:xfrm>
        <a:prstGeom prst="roundRect">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FF"/>
              </a:solidFill>
            </a:rPr>
            <a:t>Video Viewing Team (VVT)</a:t>
          </a:r>
          <a:endParaRPr lang="en-US" sz="2800" b="1" kern="1200" dirty="0">
            <a:solidFill>
              <a:srgbClr val="0000FF"/>
            </a:solidFill>
          </a:endParaRPr>
        </a:p>
      </dsp:txBody>
      <dsp:txXfrm>
        <a:off x="179423" y="162652"/>
        <a:ext cx="2073366" cy="6338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B33-ABEF-AC4F-9779-9CB7024E8BBD}">
      <dsp:nvSpPr>
        <dsp:cNvPr id="0" name=""/>
        <dsp:cNvSpPr/>
      </dsp:nvSpPr>
      <dsp:spPr>
        <a:xfrm rot="5400000">
          <a:off x="5321220" y="-1909438"/>
          <a:ext cx="2124945" cy="600818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b="0" kern="1200" dirty="0" smtClean="0">
              <a:solidFill>
                <a:srgbClr val="000000"/>
              </a:solidFill>
              <a:effectLst>
                <a:outerShdw blurRad="38100" dist="38100" dir="2700000" algn="tl">
                  <a:srgbClr val="000000">
                    <a:alpha val="43137"/>
                  </a:srgbClr>
                </a:outerShdw>
              </a:effectLst>
            </a:rPr>
            <a:t>Failure to lodge an account of election expenses within time and manner required  by law and has no good reason or justification for the failure </a:t>
          </a:r>
        </a:p>
        <a:p>
          <a:pPr marL="228600" lvl="1" indent="-228600" algn="just" defTabSz="889000">
            <a:lnSpc>
              <a:spcPct val="90000"/>
            </a:lnSpc>
            <a:spcBef>
              <a:spcPct val="0"/>
            </a:spcBef>
            <a:spcAft>
              <a:spcPct val="15000"/>
            </a:spcAft>
            <a:buChar char="••"/>
          </a:pPr>
          <a:r>
            <a:rPr lang="en-US" sz="2000" b="0" kern="1200" dirty="0" smtClean="0">
              <a:solidFill>
                <a:srgbClr val="000000"/>
              </a:solidFill>
              <a:effectLst>
                <a:outerShdw blurRad="38100" dist="38100" dir="2700000" algn="tl">
                  <a:srgbClr val="000000">
                    <a:alpha val="43137"/>
                  </a:srgbClr>
                </a:outerShdw>
              </a:effectLst>
            </a:rPr>
            <a:t>Disqualification for a period of three years from the date of order of the Commission</a:t>
          </a:r>
          <a:endParaRPr lang="en-US" sz="2000" b="0" kern="1200" dirty="0">
            <a:solidFill>
              <a:srgbClr val="000000"/>
            </a:solidFill>
            <a:effectLst>
              <a:outerShdw blurRad="38100" dist="38100" dir="2700000" algn="tl">
                <a:srgbClr val="000000">
                  <a:alpha val="43137"/>
                </a:srgbClr>
              </a:outerShdw>
            </a:effectLst>
          </a:endParaRPr>
        </a:p>
      </dsp:txBody>
      <dsp:txXfrm rot="-5400000">
        <a:off x="3379603" y="135910"/>
        <a:ext cx="5904450" cy="1917483"/>
      </dsp:txXfrm>
    </dsp:sp>
    <dsp:sp modelId="{36114131-509C-9C48-91CC-0E4A482E7448}">
      <dsp:nvSpPr>
        <dsp:cNvPr id="0" name=""/>
        <dsp:cNvSpPr/>
      </dsp:nvSpPr>
      <dsp:spPr>
        <a:xfrm>
          <a:off x="0" y="3307"/>
          <a:ext cx="3379602" cy="218269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Arial Narrow" pitchFamily="34" charset="0"/>
            </a:rPr>
            <a:t>Sec 10A : Disqualification for failure to lodge account of election expenses</a:t>
          </a:r>
        </a:p>
      </dsp:txBody>
      <dsp:txXfrm>
        <a:off x="106550" y="109857"/>
        <a:ext cx="3166502" cy="1969590"/>
      </dsp:txXfrm>
    </dsp:sp>
    <dsp:sp modelId="{7DA36332-53E0-684C-81A0-FE10153110B0}">
      <dsp:nvSpPr>
        <dsp:cNvPr id="0" name=""/>
        <dsp:cNvSpPr/>
      </dsp:nvSpPr>
      <dsp:spPr>
        <a:xfrm rot="5400000">
          <a:off x="5316584" y="382387"/>
          <a:ext cx="2134217" cy="600818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effectLst>
                <a:outerShdw blurRad="38100" dist="38100" dir="2700000" algn="tl">
                  <a:srgbClr val="000000">
                    <a:alpha val="43137"/>
                  </a:srgbClr>
                </a:outerShdw>
              </a:effectLst>
            </a:rPr>
            <a:t>Candidate/Election agent shall keep a separate, correct account of election expenditure  incurred/authorized </a:t>
          </a:r>
          <a:r>
            <a:rPr lang="en-US" sz="2400" kern="1200" dirty="0" smtClean="0">
              <a:solidFill>
                <a:srgbClr val="7030A0"/>
              </a:solidFill>
              <a:effectLst>
                <a:outerShdw blurRad="38100" dist="38100" dir="2700000" algn="tl">
                  <a:srgbClr val="000000">
                    <a:alpha val="43137"/>
                  </a:srgbClr>
                </a:outerShdw>
              </a:effectLst>
            </a:rPr>
            <a:t>between date of nomination &amp; declaration of results (both date inclusive)</a:t>
          </a:r>
          <a:r>
            <a:rPr lang="en-US" sz="2000" kern="1200" dirty="0" smtClean="0">
              <a:solidFill>
                <a:srgbClr val="7030A0"/>
              </a:solidFill>
              <a:effectLst>
                <a:outerShdw blurRad="38100" dist="38100" dir="2700000" algn="tl">
                  <a:srgbClr val="000000">
                    <a:alpha val="43137"/>
                  </a:srgbClr>
                </a:outerShdw>
              </a:effectLst>
            </a:rPr>
            <a:t>.</a:t>
          </a:r>
          <a:endParaRPr lang="en-US" sz="2000" b="1" kern="1200" dirty="0" smtClean="0">
            <a:solidFill>
              <a:srgbClr val="7030A0"/>
            </a:solidFill>
            <a:effectLst>
              <a:outerShdw blurRad="38100" dist="38100" dir="2700000" algn="tl">
                <a:srgbClr val="000000">
                  <a:alpha val="43137"/>
                </a:srgbClr>
              </a:outerShdw>
            </a:effectLst>
          </a:endParaRPr>
        </a:p>
      </dsp:txBody>
      <dsp:txXfrm rot="-5400000">
        <a:off x="3379602" y="2423553"/>
        <a:ext cx="5903997" cy="1925849"/>
      </dsp:txXfrm>
    </dsp:sp>
    <dsp:sp modelId="{1A9DF96E-64D7-674C-852D-DF10CA283291}">
      <dsp:nvSpPr>
        <dsp:cNvPr id="0" name=""/>
        <dsp:cNvSpPr/>
      </dsp:nvSpPr>
      <dsp:spPr>
        <a:xfrm>
          <a:off x="0" y="2295132"/>
          <a:ext cx="3379602" cy="218269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outerShdw blurRad="38100" dist="38100" dir="2700000" algn="tl">
                  <a:srgbClr val="000000">
                    <a:alpha val="43137"/>
                  </a:srgbClr>
                </a:outerShdw>
              </a:effectLst>
              <a:latin typeface="Arial Narrow" pitchFamily="34" charset="0"/>
            </a:rPr>
            <a:t>Sec 77(1): Account of Election Expenses and maximum thereof</a:t>
          </a:r>
        </a:p>
      </dsp:txBody>
      <dsp:txXfrm>
        <a:off x="106550" y="2401682"/>
        <a:ext cx="3166502" cy="1969590"/>
      </dsp:txXfrm>
    </dsp:sp>
    <dsp:sp modelId="{9C19A49B-C317-F94F-AFE4-CA445E4CCB6D}">
      <dsp:nvSpPr>
        <dsp:cNvPr id="0" name=""/>
        <dsp:cNvSpPr/>
      </dsp:nvSpPr>
      <dsp:spPr>
        <a:xfrm rot="5400000">
          <a:off x="5510616" y="2674212"/>
          <a:ext cx="1746152" cy="600818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b="1" kern="1200" dirty="0" smtClean="0">
              <a:solidFill>
                <a:srgbClr val="000000"/>
              </a:solidFill>
              <a:effectLst>
                <a:outerShdw blurRad="38100" dist="38100" dir="2700000" algn="tl">
                  <a:srgbClr val="000000">
                    <a:alpha val="43137"/>
                  </a:srgbClr>
                </a:outerShdw>
              </a:effectLst>
            </a:rPr>
            <a:t>The Expenditure incurred by </a:t>
          </a:r>
          <a:r>
            <a:rPr lang="en-US" sz="2000" b="1" i="1" kern="1200" dirty="0" smtClean="0">
              <a:solidFill>
                <a:srgbClr val="000000"/>
              </a:solidFill>
              <a:effectLst>
                <a:outerShdw blurRad="38100" dist="38100" dir="2700000" algn="tl">
                  <a:srgbClr val="000000">
                    <a:alpha val="43137"/>
                  </a:srgbClr>
                </a:outerShdw>
              </a:effectLst>
            </a:rPr>
            <a:t>leaders of the political party </a:t>
          </a:r>
          <a:r>
            <a:rPr lang="en-US" sz="2000" b="1" kern="1200" dirty="0" smtClean="0">
              <a:solidFill>
                <a:srgbClr val="000000"/>
              </a:solidFill>
              <a:effectLst>
                <a:outerShdw blurRad="38100" dist="38100" dir="2700000" algn="tl">
                  <a:srgbClr val="000000">
                    <a:alpha val="43137"/>
                  </a:srgbClr>
                </a:outerShdw>
              </a:effectLst>
            </a:rPr>
            <a:t>on account of travel by air or by any other means of  transport for general party propaganda</a:t>
          </a:r>
          <a:endParaRPr lang="en-US" sz="2000" b="1" kern="1200" dirty="0">
            <a:solidFill>
              <a:srgbClr val="000000"/>
            </a:solidFill>
            <a:effectLst>
              <a:outerShdw blurRad="38100" dist="38100" dir="2700000" algn="tl">
                <a:srgbClr val="000000">
                  <a:alpha val="43137"/>
                </a:srgbClr>
              </a:outerShdw>
            </a:effectLst>
          </a:endParaRPr>
        </a:p>
      </dsp:txBody>
      <dsp:txXfrm rot="-5400000">
        <a:off x="3379602" y="4890466"/>
        <a:ext cx="5922941" cy="1575672"/>
      </dsp:txXfrm>
    </dsp:sp>
    <dsp:sp modelId="{C72076A0-AE22-8846-BC08-906CBA79C160}">
      <dsp:nvSpPr>
        <dsp:cNvPr id="0" name=""/>
        <dsp:cNvSpPr/>
      </dsp:nvSpPr>
      <dsp:spPr>
        <a:xfrm>
          <a:off x="86517" y="4586957"/>
          <a:ext cx="3379602" cy="218269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Arial Narrow" pitchFamily="34" charset="0"/>
            </a:rPr>
            <a:t>Explanation 1(a) of Sec 77(1): Leaders of a Political party (Star Campaigners) </a:t>
          </a:r>
          <a:endParaRPr lang="en-US" sz="2400" b="1" kern="1200" dirty="0">
            <a:solidFill>
              <a:srgbClr val="000000"/>
            </a:solidFill>
            <a:effectLst/>
            <a:latin typeface="Arial Narrow" pitchFamily="34" charset="0"/>
          </a:endParaRPr>
        </a:p>
      </dsp:txBody>
      <dsp:txXfrm>
        <a:off x="193067" y="4693507"/>
        <a:ext cx="3166502" cy="19695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3A64-BC2E-2949-8E15-256CC9DE4DAE}">
      <dsp:nvSpPr>
        <dsp:cNvPr id="0" name=""/>
        <dsp:cNvSpPr/>
      </dsp:nvSpPr>
      <dsp:spPr>
        <a:xfrm rot="5400000">
          <a:off x="3547915" y="-639309"/>
          <a:ext cx="6441592" cy="817471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en-US" sz="2400" kern="1200" dirty="0" smtClean="0"/>
            <a:t>One official and one accounting clerk per segment</a:t>
          </a:r>
          <a:endParaRPr lang="en-US" sz="2400" kern="1200" dirty="0"/>
        </a:p>
        <a:p>
          <a:pPr marL="228600" lvl="1" indent="-228600" algn="just" defTabSz="1066800" rtl="0">
            <a:lnSpc>
              <a:spcPct val="90000"/>
            </a:lnSpc>
            <a:spcBef>
              <a:spcPct val="0"/>
            </a:spcBef>
            <a:spcAft>
              <a:spcPct val="15000"/>
            </a:spcAft>
            <a:buChar char="••"/>
          </a:pPr>
          <a:r>
            <a:rPr lang="en-US" sz="2400" kern="1200" dirty="0" smtClean="0"/>
            <a:t>Drafted from employees of </a:t>
          </a:r>
          <a:r>
            <a:rPr lang="en-US" sz="2400" b="1" kern="1200" dirty="0" smtClean="0"/>
            <a:t>accounts wing of </a:t>
          </a:r>
          <a:r>
            <a:rPr lang="en-US" sz="2400" b="1" kern="1200" dirty="0" smtClean="0"/>
            <a:t>Central/State </a:t>
          </a:r>
          <a:r>
            <a:rPr lang="en-US" sz="2400" b="1" kern="1200" dirty="0" smtClean="0"/>
            <a:t>Govt. </a:t>
          </a:r>
          <a:r>
            <a:rPr lang="en-US" sz="2400" b="1" kern="1200" dirty="0" smtClean="0"/>
            <a:t>depts. </a:t>
          </a:r>
          <a:endParaRPr lang="en-US" sz="2400" b="1" kern="1200" dirty="0"/>
        </a:p>
        <a:p>
          <a:pPr marL="228600" lvl="1" indent="-228600" algn="just" defTabSz="1066800" rtl="0">
            <a:lnSpc>
              <a:spcPct val="90000"/>
            </a:lnSpc>
            <a:spcBef>
              <a:spcPct val="0"/>
            </a:spcBef>
            <a:spcAft>
              <a:spcPct val="15000"/>
            </a:spcAft>
            <a:buChar char="••"/>
          </a:pPr>
          <a:r>
            <a:rPr lang="en-US" sz="2400" b="1" kern="1200" dirty="0" smtClean="0"/>
            <a:t>Work under Asst. EO, involved in preparation of </a:t>
          </a:r>
          <a:r>
            <a:rPr lang="en-US" sz="2400" b="1" u="sng" kern="1200" dirty="0" smtClean="0"/>
            <a:t>Shadow Observation Register</a:t>
          </a:r>
          <a:r>
            <a:rPr lang="en-US" sz="2400" b="1" kern="1200" dirty="0" smtClean="0"/>
            <a:t> and maintaining videos/ CD evidences carefully in </a:t>
          </a:r>
          <a:r>
            <a:rPr lang="en-US" sz="2400" b="1" u="sng" kern="1200" dirty="0" smtClean="0"/>
            <a:t>Evidence Folder</a:t>
          </a:r>
          <a:r>
            <a:rPr lang="en-US" sz="2400" b="1" kern="1200" dirty="0" smtClean="0"/>
            <a:t>. </a:t>
          </a:r>
          <a:r>
            <a:rPr lang="en-US" sz="2400" b="1" u="sng" kern="1200" dirty="0" smtClean="0"/>
            <a:t>To maintain proper back-up which can be called by Commission later</a:t>
          </a:r>
          <a:r>
            <a:rPr lang="en-US" sz="2400" b="1" kern="1200" dirty="0" smtClean="0"/>
            <a:t>.</a:t>
          </a:r>
          <a:endParaRPr lang="en-US" sz="2400" b="1" kern="1200" dirty="0"/>
        </a:p>
        <a:p>
          <a:pPr marL="228600" lvl="1" indent="-228600" algn="just" defTabSz="1066800" rtl="0">
            <a:lnSpc>
              <a:spcPct val="90000"/>
            </a:lnSpc>
            <a:spcBef>
              <a:spcPct val="0"/>
            </a:spcBef>
            <a:spcAft>
              <a:spcPct val="15000"/>
            </a:spcAft>
            <a:buChar char="••"/>
          </a:pPr>
          <a:r>
            <a:rPr lang="en-US" sz="2400" kern="1200" dirty="0" smtClean="0"/>
            <a:t>Will enter expenditure incurred by the candidate on major expenses and corresponding notified rates against each item( major public meetings/rallies) in the </a:t>
          </a:r>
          <a:r>
            <a:rPr lang="en-US" sz="2400" kern="1200" dirty="0" smtClean="0">
              <a:hlinkClick xmlns:r="http://schemas.openxmlformats.org/officeDocument/2006/relationships" r:id="rId1" action="ppaction://hlinkfile"/>
            </a:rPr>
            <a:t>Shadow Observation Register</a:t>
          </a:r>
          <a:r>
            <a:rPr lang="en-US" sz="2400" kern="1200" dirty="0" smtClean="0"/>
            <a:t>, </a:t>
          </a:r>
          <a:r>
            <a:rPr lang="en-US" sz="2400" b="1" kern="1200" dirty="0" smtClean="0"/>
            <a:t>reported by various teams and calculate the total expenditure of the event observed for each candidate.</a:t>
          </a:r>
          <a:endParaRPr lang="en-US" sz="2400" kern="1200" dirty="0"/>
        </a:p>
      </dsp:txBody>
      <dsp:txXfrm rot="-5400000">
        <a:off x="2681353" y="541706"/>
        <a:ext cx="7860265" cy="5812686"/>
      </dsp:txXfrm>
    </dsp:sp>
    <dsp:sp modelId="{4C8F3B40-9E99-604C-B106-DE634FF7DF57}">
      <dsp:nvSpPr>
        <dsp:cNvPr id="0" name=""/>
        <dsp:cNvSpPr/>
      </dsp:nvSpPr>
      <dsp:spPr>
        <a:xfrm>
          <a:off x="0" y="0"/>
          <a:ext cx="2678922" cy="68893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t>Accounting Team</a:t>
          </a:r>
          <a:endParaRPr lang="en-US" sz="3200" b="1" kern="1200" dirty="0"/>
        </a:p>
      </dsp:txBody>
      <dsp:txXfrm>
        <a:off x="130774" y="130774"/>
        <a:ext cx="2417374" cy="6627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B33-ABEF-AC4F-9779-9CB7024E8BBD}">
      <dsp:nvSpPr>
        <dsp:cNvPr id="0" name=""/>
        <dsp:cNvSpPr/>
      </dsp:nvSpPr>
      <dsp:spPr>
        <a:xfrm rot="5400000">
          <a:off x="6329227" y="-2750533"/>
          <a:ext cx="1267483" cy="6940010"/>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b="0" kern="1200" dirty="0" smtClean="0">
              <a:solidFill>
                <a:srgbClr val="000000"/>
              </a:solidFill>
              <a:effectLst>
                <a:outerShdw blurRad="38100" dist="38100" dir="2700000" algn="tl">
                  <a:srgbClr val="000000">
                    <a:alpha val="43137"/>
                  </a:srgbClr>
                </a:outerShdw>
              </a:effectLst>
            </a:rPr>
            <a:t>Such expenditure shall not be deemed to be the expenditure in connection with the election incurred or authorized by the candidate of that political party.</a:t>
          </a:r>
        </a:p>
      </dsp:txBody>
      <dsp:txXfrm rot="-5400000">
        <a:off x="3492964" y="147603"/>
        <a:ext cx="6878137" cy="1143737"/>
      </dsp:txXfrm>
    </dsp:sp>
    <dsp:sp modelId="{36114131-509C-9C48-91CC-0E4A482E7448}">
      <dsp:nvSpPr>
        <dsp:cNvPr id="0" name=""/>
        <dsp:cNvSpPr/>
      </dsp:nvSpPr>
      <dsp:spPr>
        <a:xfrm>
          <a:off x="607" y="2380"/>
          <a:ext cx="3492356" cy="143418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Arial Narrow" pitchFamily="34" charset="0"/>
            </a:rPr>
            <a:t>Explanation 1(a) of Section 77(1) </a:t>
          </a:r>
          <a:r>
            <a:rPr lang="en-US" sz="2400" b="1" kern="1200" dirty="0" err="1" smtClean="0">
              <a:solidFill>
                <a:srgbClr val="000000"/>
              </a:solidFill>
              <a:effectLst/>
              <a:latin typeface="Arial Narrow" pitchFamily="34" charset="0"/>
            </a:rPr>
            <a:t>contd</a:t>
          </a:r>
          <a:r>
            <a:rPr lang="en-US" sz="2400" b="1" kern="1200" dirty="0" smtClean="0">
              <a:solidFill>
                <a:srgbClr val="000000"/>
              </a:solidFill>
              <a:effectLst/>
              <a:latin typeface="Arial Narrow" pitchFamily="34" charset="0"/>
            </a:rPr>
            <a:t>….</a:t>
          </a:r>
        </a:p>
      </dsp:txBody>
      <dsp:txXfrm>
        <a:off x="70618" y="72391"/>
        <a:ext cx="3352334" cy="1294159"/>
      </dsp:txXfrm>
    </dsp:sp>
    <dsp:sp modelId="{7DA36332-53E0-684C-81A0-FE10153110B0}">
      <dsp:nvSpPr>
        <dsp:cNvPr id="0" name=""/>
        <dsp:cNvSpPr/>
      </dsp:nvSpPr>
      <dsp:spPr>
        <a:xfrm rot="5400000">
          <a:off x="5558356" y="-620880"/>
          <a:ext cx="2747261" cy="700538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solidFill>
                <a:srgbClr val="000000"/>
              </a:solidFill>
              <a:effectLst>
                <a:outerShdw blurRad="38100" dist="38100" dir="2700000" algn="tl">
                  <a:srgbClr val="000000">
                    <a:alpha val="43137"/>
                  </a:srgbClr>
                </a:outerShdw>
              </a:effectLst>
            </a:rPr>
            <a:t>Maximum number of leaders of political parties- (</a:t>
          </a:r>
          <a:r>
            <a:rPr lang="en-US" sz="2000" kern="1200" dirty="0" err="1" smtClean="0">
              <a:solidFill>
                <a:srgbClr val="000000"/>
              </a:solidFill>
              <a:effectLst>
                <a:outerShdw blurRad="38100" dist="38100" dir="2700000" algn="tl">
                  <a:srgbClr val="000000">
                    <a:alpha val="43137"/>
                  </a:srgbClr>
                </a:outerShdw>
              </a:effectLst>
            </a:rPr>
            <a:t>i</a:t>
          </a:r>
          <a:r>
            <a:rPr lang="en-US" sz="2000" kern="1200" dirty="0" smtClean="0">
              <a:solidFill>
                <a:srgbClr val="000000"/>
              </a:solidFill>
              <a:effectLst>
                <a:outerShdw blurRad="38100" dist="38100" dir="2700000" algn="tl">
                  <a:srgbClr val="000000">
                    <a:alpha val="43137"/>
                  </a:srgbClr>
                </a:outerShdw>
              </a:effectLst>
            </a:rPr>
            <a:t>) For recognized party, a list of 40 names and </a:t>
          </a:r>
          <a:r>
            <a:rPr lang="en-US" sz="1800" b="0" kern="1200" dirty="0" smtClean="0">
              <a:solidFill>
                <a:srgbClr val="000000"/>
              </a:solidFill>
              <a:effectLst>
                <a:outerShdw blurRad="38100" dist="38100" dir="2700000" algn="tl">
                  <a:srgbClr val="000000">
                    <a:alpha val="43137"/>
                  </a:srgbClr>
                </a:outerShdw>
              </a:effectLst>
            </a:rPr>
            <a:t>(ii) for unrecognized party, a list of 20 names are required to be communicated to the ECI and CEOs of the States by the political party within a period of  7 days from the date of notification. </a:t>
          </a:r>
        </a:p>
      </dsp:txBody>
      <dsp:txXfrm rot="-5400000">
        <a:off x="3429296" y="1642290"/>
        <a:ext cx="6871271" cy="2479041"/>
      </dsp:txXfrm>
    </dsp:sp>
    <dsp:sp modelId="{1A9DF96E-64D7-674C-852D-DF10CA283291}">
      <dsp:nvSpPr>
        <dsp:cNvPr id="0" name=""/>
        <dsp:cNvSpPr/>
      </dsp:nvSpPr>
      <dsp:spPr>
        <a:xfrm>
          <a:off x="607" y="1748260"/>
          <a:ext cx="3426874" cy="2267283"/>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outerShdw blurRad="38100" dist="38100" dir="2700000" algn="tl">
                  <a:srgbClr val="000000">
                    <a:alpha val="43137"/>
                  </a:srgbClr>
                </a:outerShdw>
              </a:effectLst>
              <a:latin typeface="Arial Narrow" pitchFamily="34" charset="0"/>
            </a:rPr>
            <a:t>Explanation 2 of Sec 77(1)</a:t>
          </a:r>
        </a:p>
      </dsp:txBody>
      <dsp:txXfrm>
        <a:off x="111287" y="1858940"/>
        <a:ext cx="3205514" cy="2045923"/>
      </dsp:txXfrm>
    </dsp:sp>
    <dsp:sp modelId="{9C19A49B-C317-F94F-AFE4-CA445E4CCB6D}">
      <dsp:nvSpPr>
        <dsp:cNvPr id="0" name=""/>
        <dsp:cNvSpPr/>
      </dsp:nvSpPr>
      <dsp:spPr>
        <a:xfrm rot="5400000">
          <a:off x="5671279" y="2195477"/>
          <a:ext cx="2614123" cy="6882411"/>
        </a:xfrm>
        <a:prstGeom prst="round2SameRect">
          <a:avLst/>
        </a:prstGeom>
        <a:no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solidFill>
                <a:srgbClr val="000000"/>
              </a:solidFill>
              <a:effectLst>
                <a:outerShdw blurRad="38100" dist="38100" dir="2700000" algn="tl">
                  <a:srgbClr val="000000">
                    <a:alpha val="43137"/>
                  </a:srgbClr>
                </a:outerShdw>
              </a:effectLst>
            </a:rPr>
            <a:t>Within 30 days </a:t>
          </a:r>
          <a:r>
            <a:rPr lang="en-US" sz="2000" b="1" i="1" kern="1200" dirty="0" smtClean="0">
              <a:solidFill>
                <a:srgbClr val="000000"/>
              </a:solidFill>
              <a:effectLst>
                <a:outerShdw blurRad="38100" dist="38100" dir="2700000" algn="tl">
                  <a:srgbClr val="000000">
                    <a:alpha val="43137"/>
                  </a:srgbClr>
                </a:outerShdw>
              </a:effectLst>
            </a:rPr>
            <a:t>from the date of result</a:t>
          </a:r>
          <a:r>
            <a:rPr lang="en-US" sz="2000" kern="1200" dirty="0" smtClean="0">
              <a:solidFill>
                <a:srgbClr val="000000"/>
              </a:solidFill>
              <a:effectLst>
                <a:outerShdw blurRad="38100" dist="38100" dir="2700000" algn="tl">
                  <a:srgbClr val="000000">
                    <a:alpha val="43137"/>
                  </a:srgbClr>
                </a:outerShdw>
              </a:effectLst>
            </a:rPr>
            <a:t>, contesting candidate has to lodge with DEO </a:t>
          </a:r>
          <a:r>
            <a:rPr lang="en-US" sz="2000" b="1" kern="1200" dirty="0" smtClean="0">
              <a:solidFill>
                <a:srgbClr val="000000"/>
              </a:solidFill>
              <a:effectLst>
                <a:outerShdw blurRad="38100" dist="38100" dir="2700000" algn="tl">
                  <a:srgbClr val="000000">
                    <a:alpha val="43137"/>
                  </a:srgbClr>
                </a:outerShdw>
              </a:effectLst>
            </a:rPr>
            <a:t>“true copy”</a:t>
          </a:r>
          <a:r>
            <a:rPr lang="en-US" sz="2000" kern="1200" dirty="0" smtClean="0">
              <a:solidFill>
                <a:srgbClr val="000000"/>
              </a:solidFill>
              <a:effectLst>
                <a:outerShdw blurRad="38100" dist="38100" dir="2700000" algn="tl">
                  <a:srgbClr val="000000">
                    <a:alpha val="43137"/>
                  </a:srgbClr>
                </a:outerShdw>
              </a:effectLst>
            </a:rPr>
            <a:t> of election expenses kept by him/election agent (if  30</a:t>
          </a:r>
          <a:r>
            <a:rPr lang="en-US" sz="2000" kern="1200" baseline="30000" dirty="0" smtClean="0">
              <a:solidFill>
                <a:srgbClr val="000000"/>
              </a:solidFill>
              <a:effectLst>
                <a:outerShdw blurRad="38100" dist="38100" dir="2700000" algn="tl">
                  <a:srgbClr val="000000">
                    <a:alpha val="43137"/>
                  </a:srgbClr>
                </a:outerShdw>
              </a:effectLst>
            </a:rPr>
            <a:t>th</a:t>
          </a:r>
          <a:r>
            <a:rPr lang="en-US" sz="2000" kern="1200" dirty="0" smtClean="0">
              <a:solidFill>
                <a:srgbClr val="000000"/>
              </a:solidFill>
              <a:effectLst>
                <a:outerShdw blurRad="38100" dist="38100" dir="2700000" algn="tl">
                  <a:srgbClr val="000000">
                    <a:alpha val="43137"/>
                  </a:srgbClr>
                </a:outerShdw>
              </a:effectLst>
            </a:rPr>
            <a:t> day is Sunday/public holiday then next working day will be the 30</a:t>
          </a:r>
          <a:r>
            <a:rPr lang="en-US" sz="2000" kern="1200" baseline="30000" dirty="0" smtClean="0">
              <a:solidFill>
                <a:srgbClr val="000000"/>
              </a:solidFill>
              <a:effectLst>
                <a:outerShdw blurRad="38100" dist="38100" dir="2700000" algn="tl">
                  <a:srgbClr val="000000">
                    <a:alpha val="43137"/>
                  </a:srgbClr>
                </a:outerShdw>
              </a:effectLst>
            </a:rPr>
            <a:t>th</a:t>
          </a:r>
          <a:r>
            <a:rPr lang="en-US" sz="2000" kern="1200" dirty="0" smtClean="0">
              <a:solidFill>
                <a:srgbClr val="000000"/>
              </a:solidFill>
              <a:effectLst>
                <a:outerShdw blurRad="38100" dist="38100" dir="2700000" algn="tl">
                  <a:srgbClr val="000000">
                    <a:alpha val="43137"/>
                  </a:srgbClr>
                </a:outerShdw>
              </a:effectLst>
            </a:rPr>
            <a:t> day for lodging of account)</a:t>
          </a:r>
          <a:endParaRPr lang="en-US" sz="2000" b="1" kern="1200" dirty="0">
            <a:solidFill>
              <a:srgbClr val="000000"/>
            </a:solidFill>
            <a:effectLst>
              <a:outerShdw blurRad="38100" dist="38100" dir="2700000" algn="tl">
                <a:srgbClr val="000000">
                  <a:alpha val="43137"/>
                </a:srgbClr>
              </a:outerShdw>
            </a:effectLst>
          </a:endParaRPr>
        </a:p>
      </dsp:txBody>
      <dsp:txXfrm rot="-5400000">
        <a:off x="3537136" y="4457232"/>
        <a:ext cx="6754800" cy="2358901"/>
      </dsp:txXfrm>
    </dsp:sp>
    <dsp:sp modelId="{C72076A0-AE22-8846-BC08-906CBA79C160}">
      <dsp:nvSpPr>
        <dsp:cNvPr id="0" name=""/>
        <dsp:cNvSpPr/>
      </dsp:nvSpPr>
      <dsp:spPr>
        <a:xfrm>
          <a:off x="607" y="4400225"/>
          <a:ext cx="3551051" cy="2468155"/>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Arial Narrow" pitchFamily="34" charset="0"/>
            </a:rPr>
            <a:t>Sec 78 : Lodging of account with District Election Officer</a:t>
          </a:r>
          <a:endParaRPr lang="en-US" sz="2400" b="1" kern="1200" dirty="0">
            <a:solidFill>
              <a:srgbClr val="000000"/>
            </a:solidFill>
            <a:effectLst/>
            <a:latin typeface="Arial Narrow" pitchFamily="34" charset="0"/>
          </a:endParaRPr>
        </a:p>
      </dsp:txBody>
      <dsp:txXfrm>
        <a:off x="121092" y="4520710"/>
        <a:ext cx="3310081" cy="2227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0F242-9039-4246-918E-617DB7623491}">
      <dsp:nvSpPr>
        <dsp:cNvPr id="0" name=""/>
        <dsp:cNvSpPr/>
      </dsp:nvSpPr>
      <dsp:spPr>
        <a:xfrm rot="5400000">
          <a:off x="3221800" y="-872672"/>
          <a:ext cx="6599811" cy="8345157"/>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rPr>
            <a:t>Account of election expenses to be kept by candidate/election agent to contain following items  regarding daily election expenditure:</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Date of expenditure incurred/authorized</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Nature of expenditure</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Amount of expenditure – amount paid and amount outstanding</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Date of payment</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Name and address of payee</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Serial no. of voucher in case already paid</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Serial number of bills in case of payment outstanding</a:t>
          </a:r>
          <a:endParaRPr lang="en-US" sz="2400" kern="1200" dirty="0">
            <a:solidFill>
              <a:srgbClr val="000000"/>
            </a:solidFill>
          </a:endParaRPr>
        </a:p>
        <a:p>
          <a:pPr marL="457200" lvl="2" indent="-228600" algn="just" defTabSz="1066800">
            <a:lnSpc>
              <a:spcPct val="90000"/>
            </a:lnSpc>
            <a:spcBef>
              <a:spcPct val="0"/>
            </a:spcBef>
            <a:spcAft>
              <a:spcPct val="15000"/>
            </a:spcAft>
            <a:buChar char="••"/>
          </a:pPr>
          <a:r>
            <a:rPr lang="en-US" sz="2400" kern="1200" dirty="0" smtClean="0">
              <a:solidFill>
                <a:srgbClr val="000000"/>
              </a:solidFill>
            </a:rPr>
            <a:t>Name and address of person to whom amt. outstanding is payable</a:t>
          </a:r>
          <a:endParaRPr lang="en-US" sz="2400" kern="1200" dirty="0">
            <a:solidFill>
              <a:srgbClr val="000000"/>
            </a:solidFill>
          </a:endParaRPr>
        </a:p>
        <a:p>
          <a:pPr marL="228600" lvl="1" indent="-228600" algn="just" defTabSz="1066800">
            <a:lnSpc>
              <a:spcPct val="90000"/>
            </a:lnSpc>
            <a:spcBef>
              <a:spcPct val="0"/>
            </a:spcBef>
            <a:spcAft>
              <a:spcPct val="15000"/>
            </a:spcAft>
            <a:buChar char="••"/>
          </a:pPr>
          <a:r>
            <a:rPr lang="en-US" sz="2400" kern="1200" dirty="0" smtClean="0">
              <a:solidFill>
                <a:srgbClr val="000000"/>
              </a:solidFill>
            </a:rPr>
            <a:t>All vouchers to lodged along with election expense account chronologically and serially numbered</a:t>
          </a:r>
          <a:endParaRPr lang="en-US" sz="2400" kern="1200" dirty="0">
            <a:solidFill>
              <a:srgbClr val="000000"/>
            </a:solidFill>
          </a:endParaRPr>
        </a:p>
      </dsp:txBody>
      <dsp:txXfrm rot="-5400000">
        <a:off x="2349127" y="322177"/>
        <a:ext cx="8022981" cy="5955459"/>
      </dsp:txXfrm>
    </dsp:sp>
    <dsp:sp modelId="{1EECC69A-0E4D-A649-8DBB-BDF9CD1222DD}">
      <dsp:nvSpPr>
        <dsp:cNvPr id="0" name=""/>
        <dsp:cNvSpPr/>
      </dsp:nvSpPr>
      <dsp:spPr>
        <a:xfrm>
          <a:off x="237003" y="1570064"/>
          <a:ext cx="2102131" cy="3461375"/>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effectLst>
                <a:outerShdw blurRad="38100" dist="38100" dir="2700000" algn="tl">
                  <a:srgbClr val="000000">
                    <a:alpha val="43137"/>
                  </a:srgbClr>
                </a:outerShdw>
              </a:effectLst>
              <a:latin typeface="Arial Narrow" pitchFamily="34" charset="0"/>
            </a:rPr>
            <a:t>Rule 86: Particulars of account of election expenses</a:t>
          </a:r>
          <a:endParaRPr lang="en-US" sz="2400" kern="1200" dirty="0">
            <a:solidFill>
              <a:srgbClr val="000000"/>
            </a:solidFill>
            <a:effectLst>
              <a:outerShdw blurRad="38100" dist="38100" dir="2700000" algn="tl">
                <a:srgbClr val="000000">
                  <a:alpha val="43137"/>
                </a:srgbClr>
              </a:outerShdw>
            </a:effectLst>
            <a:latin typeface="Arial Narrow" pitchFamily="34" charset="0"/>
          </a:endParaRPr>
        </a:p>
      </dsp:txBody>
      <dsp:txXfrm>
        <a:off x="339621" y="1672682"/>
        <a:ext cx="1896895" cy="3256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F1320-4BD9-2147-A461-BAC983584EED}">
      <dsp:nvSpPr>
        <dsp:cNvPr id="0" name=""/>
        <dsp:cNvSpPr/>
      </dsp:nvSpPr>
      <dsp:spPr>
        <a:xfrm rot="5400000">
          <a:off x="5685810" y="-2296557"/>
          <a:ext cx="3209113" cy="7804867"/>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rPr>
            <a:t>Within two days of receipt of accounts, </a:t>
          </a:r>
          <a:r>
            <a:rPr lang="en-US" sz="2400" kern="1200" dirty="0" err="1" smtClean="0">
              <a:solidFill>
                <a:srgbClr val="000000"/>
              </a:solidFill>
            </a:rPr>
            <a:t>DEO</a:t>
          </a:r>
          <a:r>
            <a:rPr lang="en-US" sz="2400" kern="1200" dirty="0" smtClean="0">
              <a:solidFill>
                <a:srgbClr val="000000"/>
              </a:solidFill>
            </a:rPr>
            <a:t> to affix a notice specifying date on which accounts were lodged, name of candidate and time and place where accounts can be inspected</a:t>
          </a:r>
          <a:endParaRPr lang="en-US" sz="2400" kern="1200" dirty="0">
            <a:solidFill>
              <a:srgbClr val="000000"/>
            </a:solidFill>
          </a:endParaRPr>
        </a:p>
      </dsp:txBody>
      <dsp:txXfrm rot="-5400000">
        <a:off x="3387933" y="157976"/>
        <a:ext cx="7648211" cy="2895801"/>
      </dsp:txXfrm>
    </dsp:sp>
    <dsp:sp modelId="{F8FD5192-FC66-7041-ABA6-923E552EC3E4}">
      <dsp:nvSpPr>
        <dsp:cNvPr id="0" name=""/>
        <dsp:cNvSpPr/>
      </dsp:nvSpPr>
      <dsp:spPr>
        <a:xfrm>
          <a:off x="418" y="211860"/>
          <a:ext cx="3387514" cy="278803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solidFill>
                <a:srgbClr val="000000"/>
              </a:solidFill>
              <a:effectLst>
                <a:outerShdw blurRad="38100" dist="38100" dir="2700000" algn="tl">
                  <a:srgbClr val="000000">
                    <a:alpha val="43137"/>
                  </a:srgbClr>
                </a:outerShdw>
              </a:effectLst>
            </a:rPr>
            <a:t>Rule 87: Notice by [</a:t>
          </a:r>
          <a:r>
            <a:rPr lang="en-US" sz="3400" kern="1200" dirty="0" err="1" smtClean="0">
              <a:solidFill>
                <a:srgbClr val="000000"/>
              </a:solidFill>
              <a:effectLst>
                <a:outerShdw blurRad="38100" dist="38100" dir="2700000" algn="tl">
                  <a:srgbClr val="000000">
                    <a:alpha val="43137"/>
                  </a:srgbClr>
                </a:outerShdw>
              </a:effectLst>
            </a:rPr>
            <a:t>DEO</a:t>
          </a:r>
          <a:r>
            <a:rPr lang="en-US" sz="3400" kern="1200" dirty="0" smtClean="0">
              <a:solidFill>
                <a:srgbClr val="000000"/>
              </a:solidFill>
              <a:effectLst>
                <a:outerShdw blurRad="38100" dist="38100" dir="2700000" algn="tl">
                  <a:srgbClr val="000000">
                    <a:alpha val="43137"/>
                  </a:srgbClr>
                </a:outerShdw>
              </a:effectLst>
            </a:rPr>
            <a:t>] for inspection of accounts</a:t>
          </a:r>
          <a:endParaRPr lang="en-US" sz="3400" kern="1200" dirty="0">
            <a:solidFill>
              <a:srgbClr val="000000"/>
            </a:solidFill>
            <a:effectLst>
              <a:outerShdw blurRad="38100" dist="38100" dir="2700000" algn="tl">
                <a:srgbClr val="000000">
                  <a:alpha val="43137"/>
                </a:srgbClr>
              </a:outerShdw>
            </a:effectLst>
          </a:endParaRPr>
        </a:p>
      </dsp:txBody>
      <dsp:txXfrm>
        <a:off x="136518" y="347960"/>
        <a:ext cx="3115314" cy="2515831"/>
      </dsp:txXfrm>
    </dsp:sp>
    <dsp:sp modelId="{F0CBD659-1BC6-D34E-BB3E-A905C6999528}">
      <dsp:nvSpPr>
        <dsp:cNvPr id="0" name=""/>
        <dsp:cNvSpPr/>
      </dsp:nvSpPr>
      <dsp:spPr>
        <a:xfrm rot="5400000">
          <a:off x="5878279" y="1116694"/>
          <a:ext cx="3078900" cy="7545178"/>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smtClean="0">
              <a:solidFill>
                <a:srgbClr val="000000"/>
              </a:solidFill>
            </a:rPr>
            <a:t>Any person can inspect accounts lodged by candidates on payment of </a:t>
          </a:r>
          <a:r>
            <a:rPr lang="en-US" sz="2400" kern="1200" dirty="0" err="1" smtClean="0">
              <a:solidFill>
                <a:srgbClr val="000000"/>
              </a:solidFill>
            </a:rPr>
            <a:t>Re.1</a:t>
          </a:r>
          <a:r>
            <a:rPr lang="en-US" sz="2400" kern="1200" dirty="0" smtClean="0">
              <a:solidFill>
                <a:srgbClr val="000000"/>
              </a:solidFill>
            </a:rPr>
            <a:t> fee</a:t>
          </a:r>
          <a:endParaRPr lang="en-US" sz="2400" kern="1200" dirty="0">
            <a:solidFill>
              <a:srgbClr val="000000"/>
            </a:solidFill>
          </a:endParaRPr>
        </a:p>
        <a:p>
          <a:pPr marL="228600" lvl="1" indent="-228600" algn="just" defTabSz="1066800">
            <a:lnSpc>
              <a:spcPct val="90000"/>
            </a:lnSpc>
            <a:spcBef>
              <a:spcPct val="0"/>
            </a:spcBef>
            <a:spcAft>
              <a:spcPct val="15000"/>
            </a:spcAft>
            <a:buChar char="••"/>
          </a:pPr>
          <a:r>
            <a:rPr lang="en-US" sz="2400" kern="1200" dirty="0" smtClean="0">
              <a:solidFill>
                <a:srgbClr val="000000"/>
              </a:solidFill>
            </a:rPr>
            <a:t>Entitled to obtain attested copies of accounts/any part of such account lodged on payment of fee as fixed by </a:t>
          </a:r>
          <a:r>
            <a:rPr lang="en-US" sz="2400" kern="1200" dirty="0" err="1" smtClean="0">
              <a:solidFill>
                <a:srgbClr val="000000"/>
              </a:solidFill>
            </a:rPr>
            <a:t>ECI</a:t>
          </a:r>
          <a:endParaRPr lang="en-US" sz="2400" kern="1200" dirty="0">
            <a:solidFill>
              <a:srgbClr val="000000"/>
            </a:solidFill>
          </a:endParaRPr>
        </a:p>
      </dsp:txBody>
      <dsp:txXfrm rot="-5400000">
        <a:off x="3645140" y="3500133"/>
        <a:ext cx="7394878" cy="2778300"/>
      </dsp:txXfrm>
    </dsp:sp>
    <dsp:sp modelId="{E5AB429B-DA92-0C46-AC3C-4CDBAD31C349}">
      <dsp:nvSpPr>
        <dsp:cNvPr id="0" name=""/>
        <dsp:cNvSpPr/>
      </dsp:nvSpPr>
      <dsp:spPr>
        <a:xfrm>
          <a:off x="0" y="3498809"/>
          <a:ext cx="3644721" cy="2788031"/>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solidFill>
                <a:srgbClr val="000000"/>
              </a:solidFill>
              <a:effectLst>
                <a:outerShdw blurRad="38100" dist="38100" dir="2700000" algn="tl">
                  <a:srgbClr val="000000">
                    <a:alpha val="43137"/>
                  </a:srgbClr>
                </a:outerShdw>
              </a:effectLst>
            </a:rPr>
            <a:t>Rule 88: Inspection of accounts and obtaining copies thereof</a:t>
          </a:r>
          <a:endParaRPr lang="en-US" sz="3400" kern="1200" dirty="0">
            <a:solidFill>
              <a:srgbClr val="000000"/>
            </a:solidFill>
            <a:effectLst>
              <a:outerShdw blurRad="38100" dist="38100" dir="2700000" algn="tl">
                <a:srgbClr val="000000">
                  <a:alpha val="43137"/>
                </a:srgbClr>
              </a:outerShdw>
            </a:effectLst>
          </a:endParaRPr>
        </a:p>
      </dsp:txBody>
      <dsp:txXfrm>
        <a:off x="136100" y="3634909"/>
        <a:ext cx="3372521" cy="2515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CDAF2-E6C9-0E4E-A6EC-6C4B8234016E}">
      <dsp:nvSpPr>
        <dsp:cNvPr id="0" name=""/>
        <dsp:cNvSpPr/>
      </dsp:nvSpPr>
      <dsp:spPr>
        <a:xfrm rot="5400000">
          <a:off x="3233134" y="-798306"/>
          <a:ext cx="7193872" cy="8797535"/>
        </a:xfrm>
        <a:prstGeom prst="round2SameRect">
          <a:avLst/>
        </a:prstGeom>
        <a:no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n-US" sz="1800" kern="1200" dirty="0"/>
        </a:p>
        <a:p>
          <a:pPr marL="228600" lvl="1" indent="-228600" algn="just" defTabSz="889000">
            <a:lnSpc>
              <a:spcPct val="90000"/>
            </a:lnSpc>
            <a:spcBef>
              <a:spcPct val="0"/>
            </a:spcBef>
            <a:spcAft>
              <a:spcPct val="15000"/>
            </a:spcAft>
            <a:buChar char="••"/>
          </a:pPr>
          <a:r>
            <a:rPr lang="en-US" sz="2000" kern="1200" dirty="0" smtClean="0"/>
            <a:t>(</a:t>
          </a:r>
          <a:r>
            <a:rPr lang="en-US" sz="2400" kern="1200" dirty="0" smtClean="0"/>
            <a:t>1) After expiration of the time as prescribed under Sec. 78  regarding lodging of   accounts,    DEO  shall report to ECI specifying:</a:t>
          </a:r>
          <a:endParaRPr lang="en-US" sz="2400" kern="1200" dirty="0"/>
        </a:p>
        <a:p>
          <a:pPr marL="457200" lvl="2" indent="-228600" algn="just" defTabSz="1066800">
            <a:lnSpc>
              <a:spcPct val="90000"/>
            </a:lnSpc>
            <a:spcBef>
              <a:spcPct val="0"/>
            </a:spcBef>
            <a:spcAft>
              <a:spcPct val="15000"/>
            </a:spcAft>
            <a:buChar char="••"/>
          </a:pPr>
          <a:r>
            <a:rPr lang="en-US" sz="2400" kern="1200" dirty="0" smtClean="0"/>
            <a:t> Name of each contesting candidate</a:t>
          </a:r>
          <a:endParaRPr lang="en-US" sz="2400" kern="1200" dirty="0"/>
        </a:p>
        <a:p>
          <a:pPr marL="457200" lvl="2" indent="-228600" algn="just" defTabSz="1066800">
            <a:lnSpc>
              <a:spcPct val="90000"/>
            </a:lnSpc>
            <a:spcBef>
              <a:spcPct val="0"/>
            </a:spcBef>
            <a:spcAft>
              <a:spcPct val="15000"/>
            </a:spcAft>
            <a:buChar char="••"/>
          </a:pPr>
          <a:r>
            <a:rPr lang="en-US" sz="2400" kern="1200" dirty="0" smtClean="0"/>
            <a:t> The  date on which it was lodged</a:t>
          </a:r>
          <a:endParaRPr lang="en-US" sz="2400" kern="1200" dirty="0"/>
        </a:p>
        <a:p>
          <a:pPr marL="457200" lvl="2" indent="-228600" algn="just" defTabSz="1066800">
            <a:lnSpc>
              <a:spcPct val="90000"/>
            </a:lnSpc>
            <a:spcBef>
              <a:spcPct val="0"/>
            </a:spcBef>
            <a:spcAft>
              <a:spcPct val="15000"/>
            </a:spcAft>
            <a:buChar char="••"/>
          </a:pPr>
          <a:r>
            <a:rPr lang="en-US" sz="2400" kern="1200" dirty="0" smtClean="0"/>
            <a:t>Whether a/c lodged in time and in manner required by the Act and the Rules</a:t>
          </a:r>
          <a:endParaRPr lang="en-US" sz="2400" kern="1200" dirty="0"/>
        </a:p>
        <a:p>
          <a:pPr marL="228600" lvl="1" indent="-228600" algn="just" defTabSz="1066800">
            <a:lnSpc>
              <a:spcPct val="90000"/>
            </a:lnSpc>
            <a:spcBef>
              <a:spcPct val="0"/>
            </a:spcBef>
            <a:spcAft>
              <a:spcPct val="15000"/>
            </a:spcAft>
            <a:buChar char="••"/>
            <a:tabLst>
              <a:tab pos="290513" algn="l"/>
              <a:tab pos="465138" algn="l"/>
            </a:tabLst>
          </a:pPr>
          <a:r>
            <a:rPr lang="en-US" sz="2400" kern="1200" dirty="0" smtClean="0"/>
            <a:t>(2) If not lodged in manner,  then DEO shall forward the account of such Candidate to ECI attaching  the account of expenses and vouchers</a:t>
          </a:r>
          <a:endParaRPr lang="en-US" sz="2400" kern="1200" dirty="0"/>
        </a:p>
        <a:p>
          <a:pPr marL="228600" lvl="1" indent="-228600" algn="just" defTabSz="1066800">
            <a:lnSpc>
              <a:spcPct val="90000"/>
            </a:lnSpc>
            <a:spcBef>
              <a:spcPct val="0"/>
            </a:spcBef>
            <a:spcAft>
              <a:spcPct val="15000"/>
            </a:spcAft>
            <a:buChar char="••"/>
          </a:pPr>
          <a:r>
            <a:rPr lang="en-US" sz="2400" kern="1200" dirty="0" smtClean="0"/>
            <a:t>(3) Publish copy of  report  on his  notice board</a:t>
          </a:r>
          <a:endParaRPr lang="en-US" sz="2400" kern="1200" dirty="0"/>
        </a:p>
        <a:p>
          <a:pPr marL="228600" lvl="1" indent="-228600" algn="just" defTabSz="1066800">
            <a:lnSpc>
              <a:spcPct val="90000"/>
            </a:lnSpc>
            <a:spcBef>
              <a:spcPct val="0"/>
            </a:spcBef>
            <a:spcAft>
              <a:spcPct val="15000"/>
            </a:spcAft>
            <a:buChar char="••"/>
            <a:tabLst>
              <a:tab pos="465138" algn="l"/>
              <a:tab pos="508000" algn="l"/>
            </a:tabLst>
          </a:pPr>
          <a:r>
            <a:rPr lang="en-US" sz="2400" kern="1200" dirty="0" smtClean="0"/>
            <a:t>(4) ECI to consider the report as to whether a/c is lodged in time and in the manner by the contesting candidate</a:t>
          </a:r>
          <a:endParaRPr lang="en-US" sz="2400" kern="1200" dirty="0"/>
        </a:p>
        <a:p>
          <a:pPr marL="228600" lvl="1" indent="-228600" algn="just" defTabSz="1066800">
            <a:lnSpc>
              <a:spcPct val="90000"/>
            </a:lnSpc>
            <a:spcBef>
              <a:spcPct val="0"/>
            </a:spcBef>
            <a:spcAft>
              <a:spcPct val="15000"/>
            </a:spcAft>
            <a:buChar char="••"/>
            <a:tabLst>
              <a:tab pos="465138" algn="l"/>
            </a:tabLst>
          </a:pPr>
          <a:r>
            <a:rPr lang="en-US" sz="2400" kern="1200" dirty="0" smtClean="0"/>
            <a:t>(5) Commission issues  notice to the candidate  u/s 10A of RP Act 1951. if account is not lodged in time and manner required  by the Act &amp; Rules</a:t>
          </a:r>
          <a:endParaRPr lang="en-US" sz="2400" kern="1200" dirty="0"/>
        </a:p>
      </dsp:txBody>
      <dsp:txXfrm rot="-5400000">
        <a:off x="2431303" y="354701"/>
        <a:ext cx="8446359" cy="6491520"/>
      </dsp:txXfrm>
    </dsp:sp>
    <dsp:sp modelId="{0DBC58E1-F2CA-F543-AC70-D90EF41E1E95}">
      <dsp:nvSpPr>
        <dsp:cNvPr id="0" name=""/>
        <dsp:cNvSpPr/>
      </dsp:nvSpPr>
      <dsp:spPr>
        <a:xfrm>
          <a:off x="1135" y="7021"/>
          <a:ext cx="2430120" cy="7193900"/>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effectLst/>
            </a:rPr>
            <a:t>Rule 89: Report by the [DEO] as to the lodging of account of election expenses and the decision of the ECI thereon</a:t>
          </a:r>
          <a:endParaRPr lang="en-US" sz="2800" kern="1200" dirty="0">
            <a:solidFill>
              <a:srgbClr val="000000"/>
            </a:solidFill>
            <a:effectLst/>
          </a:endParaRPr>
        </a:p>
      </dsp:txBody>
      <dsp:txXfrm>
        <a:off x="119764" y="125650"/>
        <a:ext cx="2192862" cy="6956642"/>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Times New Roman" pitchFamily="18" charset="0"/>
                <a:cs typeface="Arial" charset="0"/>
              </a:defRPr>
            </a:lvl1pPr>
          </a:lstStyle>
          <a:p>
            <a:pPr>
              <a:defRPr/>
            </a:pPr>
            <a:endParaRPr lang="en-US"/>
          </a:p>
        </p:txBody>
      </p:sp>
      <p:sp>
        <p:nvSpPr>
          <p:cNvPr id="7680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Times New Roman" pitchFamily="18" charset="0"/>
                <a:cs typeface="Arial" charset="0"/>
              </a:defRPr>
            </a:lvl1pPr>
          </a:lstStyle>
          <a:p>
            <a:pPr>
              <a:defRPr/>
            </a:pPr>
            <a:fld id="{EA85749C-111A-48B6-8B2A-4198958633C6}" type="datetimeFigureOut">
              <a:rPr lang="en-US"/>
              <a:pPr>
                <a:defRPr/>
              </a:pPr>
              <a:t>12/5/2018</a:t>
            </a:fld>
            <a:endParaRPr lang="en-US"/>
          </a:p>
        </p:txBody>
      </p:sp>
      <p:sp>
        <p:nvSpPr>
          <p:cNvPr id="7680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Times New Roman" pitchFamily="18" charset="0"/>
                <a:cs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Times New Roman" panose="02020603050405020304" pitchFamily="18" charset="0"/>
              </a:defRPr>
            </a:lvl1pPr>
          </a:lstStyle>
          <a:p>
            <a:fld id="{3E4D318C-8A77-43C5-979E-7B4823E6767E}" type="slidenum">
              <a:rPr lang="en-US"/>
              <a:pPr/>
              <a:t>‹#›</a:t>
            </a:fld>
            <a:endParaRPr lang="en-US"/>
          </a:p>
        </p:txBody>
      </p:sp>
    </p:spTree>
    <p:extLst>
      <p:ext uri="{BB962C8B-B14F-4D97-AF65-F5344CB8AC3E}">
        <p14:creationId xmlns:p14="http://schemas.microsoft.com/office/powerpoint/2010/main" xmlns="" val="9239220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charset="0"/>
                <a:cs typeface="Arial" charset="0"/>
              </a:defRPr>
            </a:lvl1pPr>
          </a:lstStyle>
          <a:p>
            <a:pPr>
              <a:defRPr/>
            </a:pPr>
            <a:fld id="{47154437-F186-47C9-BFFC-A2E5BA781F8A}" type="datetimeFigureOut">
              <a:rPr lang="en-US"/>
              <a:pPr>
                <a:defRPr/>
              </a:pPr>
              <a:t>12/5/2018</a:t>
            </a:fld>
            <a:endParaRPr lang="en-US"/>
          </a:p>
        </p:txBody>
      </p:sp>
      <p:sp>
        <p:nvSpPr>
          <p:cNvPr id="4" name="Slide Image Placeholder 3"/>
          <p:cNvSpPr>
            <a:spLocks noGrp="1" noRot="1" noChangeAspect="1"/>
          </p:cNvSpPr>
          <p:nvPr>
            <p:ph type="sldImg" idx="2"/>
          </p:nvPr>
        </p:nvSpPr>
        <p:spPr>
          <a:xfrm>
            <a:off x="600075" y="696913"/>
            <a:ext cx="581025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DFEE8F0-B636-4939-9710-ED0CC6553BD8}" type="slidenum">
              <a:rPr lang="en-US"/>
              <a:pPr/>
              <a:t>‹#›</a:t>
            </a:fld>
            <a:endParaRPr lang="en-US"/>
          </a:p>
        </p:txBody>
      </p:sp>
    </p:spTree>
    <p:extLst>
      <p:ext uri="{BB962C8B-B14F-4D97-AF65-F5344CB8AC3E}">
        <p14:creationId xmlns:p14="http://schemas.microsoft.com/office/powerpoint/2010/main" xmlns="" val="55118511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500" kern="1200">
        <a:solidFill>
          <a:schemeClr val="tx1"/>
        </a:solidFill>
        <a:latin typeface="+mn-lt"/>
        <a:ea typeface="+mn-ea"/>
        <a:cs typeface="+mn-cs"/>
      </a:defRPr>
    </a:lvl1pPr>
    <a:lvl2pPr marL="574746" algn="l" rtl="0" eaLnBrk="0" fontAlgn="base" hangingPunct="0">
      <a:spcBef>
        <a:spcPct val="30000"/>
      </a:spcBef>
      <a:spcAft>
        <a:spcPct val="0"/>
      </a:spcAft>
      <a:defRPr sz="1500" kern="1200">
        <a:solidFill>
          <a:schemeClr val="tx1"/>
        </a:solidFill>
        <a:latin typeface="+mn-lt"/>
        <a:ea typeface="+mn-ea"/>
        <a:cs typeface="+mn-cs"/>
      </a:defRPr>
    </a:lvl2pPr>
    <a:lvl3pPr marL="1149492" algn="l" rtl="0" eaLnBrk="0" fontAlgn="base" hangingPunct="0">
      <a:spcBef>
        <a:spcPct val="30000"/>
      </a:spcBef>
      <a:spcAft>
        <a:spcPct val="0"/>
      </a:spcAft>
      <a:defRPr sz="1500" kern="1200">
        <a:solidFill>
          <a:schemeClr val="tx1"/>
        </a:solidFill>
        <a:latin typeface="+mn-lt"/>
        <a:ea typeface="+mn-ea"/>
        <a:cs typeface="+mn-cs"/>
      </a:defRPr>
    </a:lvl3pPr>
    <a:lvl4pPr marL="1724238" algn="l" rtl="0" eaLnBrk="0" fontAlgn="base" hangingPunct="0">
      <a:spcBef>
        <a:spcPct val="30000"/>
      </a:spcBef>
      <a:spcAft>
        <a:spcPct val="0"/>
      </a:spcAft>
      <a:defRPr sz="1500" kern="1200">
        <a:solidFill>
          <a:schemeClr val="tx1"/>
        </a:solidFill>
        <a:latin typeface="+mn-lt"/>
        <a:ea typeface="+mn-ea"/>
        <a:cs typeface="+mn-cs"/>
      </a:defRPr>
    </a:lvl4pPr>
    <a:lvl5pPr marL="2298984" algn="l" rtl="0" eaLnBrk="0" fontAlgn="base" hangingPunct="0">
      <a:spcBef>
        <a:spcPct val="30000"/>
      </a:spcBef>
      <a:spcAft>
        <a:spcPct val="0"/>
      </a:spcAft>
      <a:defRPr sz="1500" kern="1200">
        <a:solidFill>
          <a:schemeClr val="tx1"/>
        </a:solidFill>
        <a:latin typeface="+mn-lt"/>
        <a:ea typeface="+mn-ea"/>
        <a:cs typeface="+mn-cs"/>
      </a:defRPr>
    </a:lvl5pPr>
    <a:lvl6pPr marL="2873731" algn="l" defTabSz="1149492" rtl="0" eaLnBrk="1" latinLnBrk="0" hangingPunct="1">
      <a:defRPr sz="1500" kern="1200">
        <a:solidFill>
          <a:schemeClr val="tx1"/>
        </a:solidFill>
        <a:latin typeface="+mn-lt"/>
        <a:ea typeface="+mn-ea"/>
        <a:cs typeface="+mn-cs"/>
      </a:defRPr>
    </a:lvl6pPr>
    <a:lvl7pPr marL="3448477" algn="l" defTabSz="1149492" rtl="0" eaLnBrk="1" latinLnBrk="0" hangingPunct="1">
      <a:defRPr sz="1500" kern="1200">
        <a:solidFill>
          <a:schemeClr val="tx1"/>
        </a:solidFill>
        <a:latin typeface="+mn-lt"/>
        <a:ea typeface="+mn-ea"/>
        <a:cs typeface="+mn-cs"/>
      </a:defRPr>
    </a:lvl7pPr>
    <a:lvl8pPr marL="4023223" algn="l" defTabSz="1149492" rtl="0" eaLnBrk="1" latinLnBrk="0" hangingPunct="1">
      <a:defRPr sz="1500" kern="1200">
        <a:solidFill>
          <a:schemeClr val="tx1"/>
        </a:solidFill>
        <a:latin typeface="+mn-lt"/>
        <a:ea typeface="+mn-ea"/>
        <a:cs typeface="+mn-cs"/>
      </a:defRPr>
    </a:lvl8pPr>
    <a:lvl9pPr marL="4597969" algn="l" defTabSz="1149492"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1721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1B2F8-7BB2-42D8-B48A-128D0B4EEAA9}"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xmlns="" val="373589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bwMode="auto">
          <a:xfrm>
            <a:off x="600075" y="706438"/>
            <a:ext cx="5810250" cy="3486150"/>
          </a:xfrm>
          <a:solidFill>
            <a:srgbClr val="FFFFFF"/>
          </a:solidFill>
          <a:ln>
            <a:solidFill>
              <a:srgbClr val="000000"/>
            </a:solidFill>
            <a:miter lim="800000"/>
            <a:headEnd/>
            <a:tailEnd/>
          </a:ln>
        </p:spPr>
      </p:sp>
      <p:sp>
        <p:nvSpPr>
          <p:cNvPr id="6963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n-IN" smtClean="0">
              <a:latin typeface="Times New Roman" pitchFamily="18" charset="0"/>
            </a:endParaRPr>
          </a:p>
        </p:txBody>
      </p:sp>
    </p:spTree>
    <p:extLst>
      <p:ext uri="{BB962C8B-B14F-4D97-AF65-F5344CB8AC3E}">
        <p14:creationId xmlns:p14="http://schemas.microsoft.com/office/powerpoint/2010/main" xmlns="" val="408410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xmlns="" val="60329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421647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xmlns="" val="286491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xmlns="" val="275332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xmlns="" val="270747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xmlns="" val="277247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xmlns="" val="77847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696913"/>
            <a:ext cx="581025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46236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xmlns="" val="214524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600075" y="696913"/>
            <a:ext cx="5810250" cy="3486150"/>
          </a:xfrm>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xmlns="" val="32477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5377" y="2286001"/>
            <a:ext cx="11522869" cy="1828194"/>
          </a:xfrm>
          <a:prstGeom prst="rect">
            <a:avLst/>
          </a:prstGeom>
        </p:spPr>
        <p:txBody>
          <a:bodyPr>
            <a:noAutofit/>
          </a:bodyPr>
          <a:lstStyle>
            <a:lvl1pPr>
              <a:lnSpc>
                <a:spcPct val="90000"/>
              </a:lnSpc>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095375" y="5213986"/>
            <a:ext cx="11522869" cy="553998"/>
          </a:xfrm>
          <a:prstGeom prst="rect">
            <a:avLst/>
          </a:prstGeom>
        </p:spPr>
        <p:txBody>
          <a:bodyPr>
            <a:noAutofit/>
          </a:bodyPr>
          <a:lstStyle>
            <a:lvl1pPr marL="0" indent="0" algn="l">
              <a:lnSpc>
                <a:spcPct val="90000"/>
              </a:lnSpc>
              <a:spcBef>
                <a:spcPts val="0"/>
              </a:spcBef>
              <a:buNone/>
              <a:defRPr>
                <a:solidFill>
                  <a:schemeClr val="tx1"/>
                </a:solidFill>
              </a:defRPr>
            </a:lvl1pPr>
            <a:lvl2pPr marL="574723" indent="0" algn="ctr">
              <a:buNone/>
              <a:defRPr>
                <a:solidFill>
                  <a:schemeClr val="tx1">
                    <a:tint val="75000"/>
                  </a:schemeClr>
                </a:solidFill>
              </a:defRPr>
            </a:lvl2pPr>
            <a:lvl3pPr marL="1149446" indent="0" algn="ctr">
              <a:buNone/>
              <a:defRPr>
                <a:solidFill>
                  <a:schemeClr val="tx1">
                    <a:tint val="75000"/>
                  </a:schemeClr>
                </a:solidFill>
              </a:defRPr>
            </a:lvl3pPr>
            <a:lvl4pPr marL="1724169" indent="0" algn="ctr">
              <a:buNone/>
              <a:defRPr>
                <a:solidFill>
                  <a:schemeClr val="tx1">
                    <a:tint val="75000"/>
                  </a:schemeClr>
                </a:solidFill>
              </a:defRPr>
            </a:lvl4pPr>
            <a:lvl5pPr marL="2298893" indent="0" algn="ctr">
              <a:buNone/>
              <a:defRPr>
                <a:solidFill>
                  <a:schemeClr val="tx1">
                    <a:tint val="75000"/>
                  </a:schemeClr>
                </a:solidFill>
              </a:defRPr>
            </a:lvl5pPr>
            <a:lvl6pPr marL="2873616" indent="0" algn="ctr">
              <a:buNone/>
              <a:defRPr>
                <a:solidFill>
                  <a:schemeClr val="tx1">
                    <a:tint val="75000"/>
                  </a:schemeClr>
                </a:solidFill>
              </a:defRPr>
            </a:lvl6pPr>
            <a:lvl7pPr marL="3448338" indent="0" algn="ctr">
              <a:buNone/>
              <a:defRPr>
                <a:solidFill>
                  <a:schemeClr val="tx1">
                    <a:tint val="75000"/>
                  </a:schemeClr>
                </a:solidFill>
              </a:defRPr>
            </a:lvl7pPr>
            <a:lvl8pPr marL="4023062" indent="0" algn="ctr">
              <a:buNone/>
              <a:defRPr>
                <a:solidFill>
                  <a:schemeClr val="tx1">
                    <a:tint val="75000"/>
                  </a:schemeClr>
                </a:solidFill>
              </a:defRPr>
            </a:lvl8pPr>
            <a:lvl9pPr marL="459778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4435904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71500" y="276228"/>
            <a:ext cx="12573000" cy="830997"/>
          </a:xfrm>
          <a:prstGeom prst="rect">
            <a:avLst/>
          </a:prstGeom>
        </p:spPr>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71500" y="1693864"/>
            <a:ext cx="12573000" cy="2669962"/>
          </a:xfrm>
          <a:prstGeom prst="rect">
            <a:avLst/>
          </a:prstGeo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760267193"/>
      </p:ext>
    </p:extLst>
  </p:cSld>
  <p:clrMapOvr>
    <a:masterClrMapping/>
  </p:clrMapOvr>
  <p:transition>
    <p:fade/>
  </p:transition>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1083470" y="2286000"/>
            <a:ext cx="12061032" cy="26422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75357223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563989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97155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20240"/>
            <a:ext cx="12344400" cy="543115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87569581"/>
      </p:ext>
    </p:extLst>
  </p:cSld>
  <p:clrMapOvr>
    <a:masterClrMapping/>
  </p:clrMapOvr>
  <p:transition>
    <p:fade/>
  </p:transition>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71500" y="276228"/>
            <a:ext cx="12573000" cy="830997"/>
          </a:xfrm>
          <a:prstGeom prst="rect">
            <a:avLst/>
          </a:prstGeom>
        </p:spPr>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71500" y="1693864"/>
            <a:ext cx="12573000" cy="2669962"/>
          </a:xfrm>
          <a:prstGeom prst="rect">
            <a:avLst/>
          </a:prstGeo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7486651"/>
            <a:ext cx="13716001" cy="742950"/>
          </a:xfrm>
          <a:prstGeom prst="rect">
            <a:avLst/>
          </a:prstGeom>
          <a:solidFill>
            <a:srgbClr val="FFFF99"/>
          </a:solidFill>
        </p:spPr>
        <p:txBody>
          <a:bodyPr lIns="191574" tIns="95787" rIns="191574" bIns="9578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xmlns="" val="841973412"/>
      </p:ext>
    </p:extLst>
  </p:cSld>
  <p:clrMapOvr>
    <a:masterClrMapping/>
  </p:clrMapOvr>
  <p:transition>
    <p:fade/>
  </p:transition>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053829" y="779768"/>
            <a:ext cx="10564812" cy="1828193"/>
          </a:xfrm>
          <a:prstGeom prst="rect">
            <a:avLst/>
          </a:prstGeom>
        </p:spPr>
        <p:txBody>
          <a:bodyPr anchor="ctr" anchorCtr="0">
            <a:noAutofit/>
          </a:bodyPr>
          <a:lstStyle>
            <a:lvl1pPr>
              <a:lnSpc>
                <a:spcPct val="90000"/>
              </a:lnSpc>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2053433" y="5213986"/>
            <a:ext cx="10564812" cy="553998"/>
          </a:xfrm>
          <a:prstGeom prst="rect">
            <a:avLst/>
          </a:prstGeom>
        </p:spPr>
        <p:txBody>
          <a:bodyPr>
            <a:noAutofit/>
          </a:bodyPr>
          <a:lstStyle>
            <a:lvl1pPr marL="0" indent="0" algn="l">
              <a:lnSpc>
                <a:spcPct val="90000"/>
              </a:lnSpc>
              <a:spcBef>
                <a:spcPts val="0"/>
              </a:spcBef>
              <a:buNone/>
              <a:defRPr>
                <a:solidFill>
                  <a:schemeClr val="tx1"/>
                </a:solidFill>
              </a:defRPr>
            </a:lvl1pPr>
            <a:lvl2pPr marL="574723" indent="0" algn="ctr">
              <a:buNone/>
              <a:defRPr>
                <a:solidFill>
                  <a:schemeClr val="tx1">
                    <a:tint val="75000"/>
                  </a:schemeClr>
                </a:solidFill>
              </a:defRPr>
            </a:lvl2pPr>
            <a:lvl3pPr marL="1149446" indent="0" algn="ctr">
              <a:buNone/>
              <a:defRPr>
                <a:solidFill>
                  <a:schemeClr val="tx1">
                    <a:tint val="75000"/>
                  </a:schemeClr>
                </a:solidFill>
              </a:defRPr>
            </a:lvl3pPr>
            <a:lvl4pPr marL="1724169" indent="0" algn="ctr">
              <a:buNone/>
              <a:defRPr>
                <a:solidFill>
                  <a:schemeClr val="tx1">
                    <a:tint val="75000"/>
                  </a:schemeClr>
                </a:solidFill>
              </a:defRPr>
            </a:lvl4pPr>
            <a:lvl5pPr marL="2298893" indent="0" algn="ctr">
              <a:buNone/>
              <a:defRPr>
                <a:solidFill>
                  <a:schemeClr val="tx1">
                    <a:tint val="75000"/>
                  </a:schemeClr>
                </a:solidFill>
              </a:defRPr>
            </a:lvl5pPr>
            <a:lvl6pPr marL="2873616" indent="0" algn="ctr">
              <a:buNone/>
              <a:defRPr>
                <a:solidFill>
                  <a:schemeClr val="tx1">
                    <a:tint val="75000"/>
                  </a:schemeClr>
                </a:solidFill>
              </a:defRPr>
            </a:lvl6pPr>
            <a:lvl7pPr marL="3448338" indent="0" algn="ctr">
              <a:buNone/>
              <a:defRPr>
                <a:solidFill>
                  <a:schemeClr val="tx1">
                    <a:tint val="75000"/>
                  </a:schemeClr>
                </a:solidFill>
              </a:defRPr>
            </a:lvl7pPr>
            <a:lvl8pPr marL="4023062" indent="0" algn="ctr">
              <a:buNone/>
              <a:defRPr>
                <a:solidFill>
                  <a:schemeClr val="tx1">
                    <a:tint val="75000"/>
                  </a:schemeClr>
                </a:solidFill>
              </a:defRPr>
            </a:lvl8pPr>
            <a:lvl9pPr marL="459778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83075" y="2827022"/>
            <a:ext cx="11535170" cy="1661993"/>
          </a:xfrm>
          <a:prstGeom prst="rect">
            <a:avLst/>
          </a:prstGeo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600" b="1" i="1" u="none" strike="noStrike" kern="1200" cap="none" spc="-807"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xmlns="" val="3988166431"/>
      </p:ext>
    </p:extLst>
  </p:cSld>
  <p:clrMapOvr>
    <a:masterClrMapping/>
  </p:clrMapOvr>
  <p:transition>
    <p:fade/>
  </p:transition>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053829" y="779768"/>
            <a:ext cx="10564812" cy="1828193"/>
          </a:xfrm>
          <a:prstGeom prst="rect">
            <a:avLst/>
          </a:prstGeom>
        </p:spPr>
        <p:txBody>
          <a:bodyPr anchor="ctr" anchorCtr="0">
            <a:noAutofit/>
          </a:bodyPr>
          <a:lstStyle>
            <a:lvl1pPr>
              <a:lnSpc>
                <a:spcPct val="90000"/>
              </a:lnSpc>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2053433" y="5213986"/>
            <a:ext cx="10564812" cy="553998"/>
          </a:xfrm>
          <a:prstGeom prst="rect">
            <a:avLst/>
          </a:prstGeom>
        </p:spPr>
        <p:txBody>
          <a:bodyPr>
            <a:noAutofit/>
          </a:bodyPr>
          <a:lstStyle>
            <a:lvl1pPr marL="0" indent="0" algn="l">
              <a:lnSpc>
                <a:spcPct val="90000"/>
              </a:lnSpc>
              <a:spcBef>
                <a:spcPts val="0"/>
              </a:spcBef>
              <a:buNone/>
              <a:defRPr>
                <a:solidFill>
                  <a:schemeClr val="tx1"/>
                </a:solidFill>
              </a:defRPr>
            </a:lvl1pPr>
            <a:lvl2pPr marL="574723" indent="0" algn="ctr">
              <a:buNone/>
              <a:defRPr>
                <a:solidFill>
                  <a:schemeClr val="tx1">
                    <a:tint val="75000"/>
                  </a:schemeClr>
                </a:solidFill>
              </a:defRPr>
            </a:lvl2pPr>
            <a:lvl3pPr marL="1149446" indent="0" algn="ctr">
              <a:buNone/>
              <a:defRPr>
                <a:solidFill>
                  <a:schemeClr val="tx1">
                    <a:tint val="75000"/>
                  </a:schemeClr>
                </a:solidFill>
              </a:defRPr>
            </a:lvl3pPr>
            <a:lvl4pPr marL="1724169" indent="0" algn="ctr">
              <a:buNone/>
              <a:defRPr>
                <a:solidFill>
                  <a:schemeClr val="tx1">
                    <a:tint val="75000"/>
                  </a:schemeClr>
                </a:solidFill>
              </a:defRPr>
            </a:lvl4pPr>
            <a:lvl5pPr marL="2298893" indent="0" algn="ctr">
              <a:buNone/>
              <a:defRPr>
                <a:solidFill>
                  <a:schemeClr val="tx1">
                    <a:tint val="75000"/>
                  </a:schemeClr>
                </a:solidFill>
              </a:defRPr>
            </a:lvl5pPr>
            <a:lvl6pPr marL="2873616" indent="0" algn="ctr">
              <a:buNone/>
              <a:defRPr>
                <a:solidFill>
                  <a:schemeClr val="tx1">
                    <a:tint val="75000"/>
                  </a:schemeClr>
                </a:solidFill>
              </a:defRPr>
            </a:lvl6pPr>
            <a:lvl7pPr marL="3448338" indent="0" algn="ctr">
              <a:buNone/>
              <a:defRPr>
                <a:solidFill>
                  <a:schemeClr val="tx1">
                    <a:tint val="75000"/>
                  </a:schemeClr>
                </a:solidFill>
              </a:defRPr>
            </a:lvl7pPr>
            <a:lvl8pPr marL="4023062" indent="0" algn="ctr">
              <a:buNone/>
              <a:defRPr>
                <a:solidFill>
                  <a:schemeClr val="tx1">
                    <a:tint val="75000"/>
                  </a:schemeClr>
                </a:solidFill>
              </a:defRPr>
            </a:lvl8pPr>
            <a:lvl9pPr marL="459778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83075" y="2827022"/>
            <a:ext cx="11535170" cy="1661993"/>
          </a:xfrm>
          <a:prstGeom prst="rect">
            <a:avLst/>
          </a:prstGeo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600" b="1" i="1" u="none" strike="noStrike" kern="1200" cap="none" spc="-807"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xmlns="" val="210541722"/>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71500" y="1693863"/>
            <a:ext cx="12573000" cy="2653034"/>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673769809"/>
      </p:ext>
    </p:extLst>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71500" y="1695450"/>
            <a:ext cx="12573000" cy="2653034"/>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50864296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693866"/>
            <a:ext cx="6172200" cy="2194447"/>
          </a:xfrm>
          <a:prstGeom prst="rect">
            <a:avLst/>
          </a:prstGeom>
        </p:spPr>
        <p:txBody>
          <a:bodyPr/>
          <a:lstStyle>
            <a:lvl1pPr marL="427384" indent="-427384">
              <a:lnSpc>
                <a:spcPct val="90000"/>
              </a:lnSpc>
              <a:defRPr sz="3500"/>
            </a:lvl1pPr>
            <a:lvl2pPr marL="846453" indent="-409091">
              <a:lnSpc>
                <a:spcPct val="90000"/>
              </a:lnSpc>
              <a:defRPr sz="3000"/>
            </a:lvl2pPr>
            <a:lvl3pPr marL="1199003" indent="-362528">
              <a:lnSpc>
                <a:spcPct val="90000"/>
              </a:lnSpc>
              <a:defRPr sz="2500"/>
            </a:lvl3pPr>
            <a:lvl4pPr marL="1543239" indent="-344235">
              <a:lnSpc>
                <a:spcPct val="90000"/>
              </a:lnSpc>
              <a:defRPr sz="2300"/>
            </a:lvl4pPr>
            <a:lvl5pPr marL="1905766" indent="-352550">
              <a:lnSpc>
                <a:spcPct val="90000"/>
              </a:lnSpc>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72300" y="1693866"/>
            <a:ext cx="6172200" cy="2194447"/>
          </a:xfrm>
          <a:prstGeom prst="rect">
            <a:avLst/>
          </a:prstGeom>
        </p:spPr>
        <p:txBody>
          <a:bodyPr/>
          <a:lstStyle>
            <a:lvl1pPr marL="437363" indent="-437363">
              <a:lnSpc>
                <a:spcPct val="90000"/>
              </a:lnSpc>
              <a:defRPr sz="3500"/>
            </a:lvl1pPr>
            <a:lvl2pPr marL="846453" indent="-427384">
              <a:lnSpc>
                <a:spcPct val="90000"/>
              </a:lnSpc>
              <a:defRPr sz="3000"/>
            </a:lvl2pPr>
            <a:lvl3pPr marL="1208981" indent="-380821">
              <a:lnSpc>
                <a:spcPct val="90000"/>
              </a:lnSpc>
              <a:defRPr sz="2500"/>
            </a:lvl3pPr>
            <a:lvl4pPr marL="1543239" indent="-334258">
              <a:lnSpc>
                <a:spcPct val="90000"/>
              </a:lnSpc>
              <a:defRPr sz="2300"/>
            </a:lvl4pPr>
            <a:lvl5pPr marL="1905766" indent="-344235">
              <a:lnSpc>
                <a:spcPct val="90000"/>
              </a:lnSpc>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543992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71500" y="1693863"/>
            <a:ext cx="6172200" cy="429348"/>
          </a:xfrm>
          <a:prstGeom prst="rect">
            <a:avLst/>
          </a:prstGeom>
        </p:spPr>
        <p:txBody>
          <a:bodyPr anchor="b"/>
          <a:lstStyle>
            <a:lvl1pPr marL="0" indent="0">
              <a:lnSpc>
                <a:spcPct val="90000"/>
              </a:lnSpc>
              <a:spcBef>
                <a:spcPts val="0"/>
              </a:spcBef>
              <a:buNone/>
              <a:defRPr sz="3100" b="1"/>
            </a:lvl1pPr>
            <a:lvl2pPr marL="574723" indent="0">
              <a:buNone/>
              <a:defRPr sz="2500" b="1"/>
            </a:lvl2pPr>
            <a:lvl3pPr marL="1149446" indent="0">
              <a:buNone/>
              <a:defRPr sz="2300" b="1"/>
            </a:lvl3pPr>
            <a:lvl4pPr marL="1724169" indent="0">
              <a:buNone/>
              <a:defRPr sz="2000" b="1"/>
            </a:lvl4pPr>
            <a:lvl5pPr marL="2298893" indent="0">
              <a:buNone/>
              <a:defRPr sz="2000" b="1"/>
            </a:lvl5pPr>
            <a:lvl6pPr marL="2873616" indent="0">
              <a:buNone/>
              <a:defRPr sz="2000" b="1"/>
            </a:lvl6pPr>
            <a:lvl7pPr marL="3448338" indent="0">
              <a:buNone/>
              <a:defRPr sz="2000" b="1"/>
            </a:lvl7pPr>
            <a:lvl8pPr marL="4023062" indent="0">
              <a:buNone/>
              <a:defRPr sz="2000" b="1"/>
            </a:lvl8pPr>
            <a:lvl9pPr marL="4597785"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71499" y="2609850"/>
            <a:ext cx="6172200" cy="1925142"/>
          </a:xfrm>
          <a:prstGeom prst="rect">
            <a:avLst/>
          </a:prstGeom>
        </p:spPr>
        <p:txBody>
          <a:bodyPr/>
          <a:lstStyle>
            <a:lvl1pPr marL="354213" indent="-354213">
              <a:defRPr sz="2900"/>
            </a:lvl1pPr>
            <a:lvl2pPr marL="706764" indent="-334258">
              <a:defRPr sz="2500"/>
            </a:lvl2pPr>
            <a:lvl3pPr marL="1022729" indent="-305987">
              <a:defRPr sz="2300"/>
            </a:lvl3pPr>
            <a:lvl4pPr marL="1320400" indent="-287695">
              <a:defRPr sz="2100"/>
            </a:lvl4pPr>
            <a:lvl5pPr marL="1608095" indent="-259424">
              <a:defRPr sz="2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68974" y="1693863"/>
            <a:ext cx="6175529" cy="429348"/>
          </a:xfrm>
          <a:prstGeom prst="rect">
            <a:avLst/>
          </a:prstGeom>
        </p:spPr>
        <p:txBody>
          <a:bodyPr anchor="b"/>
          <a:lstStyle>
            <a:lvl1pPr marL="0" indent="0">
              <a:lnSpc>
                <a:spcPct val="90000"/>
              </a:lnSpc>
              <a:spcBef>
                <a:spcPts val="0"/>
              </a:spcBef>
              <a:buNone/>
              <a:defRPr sz="3100" b="1"/>
            </a:lvl1pPr>
            <a:lvl2pPr marL="574723" indent="0">
              <a:buNone/>
              <a:defRPr sz="2500" b="1"/>
            </a:lvl2pPr>
            <a:lvl3pPr marL="1149446" indent="0">
              <a:buNone/>
              <a:defRPr sz="2300" b="1"/>
            </a:lvl3pPr>
            <a:lvl4pPr marL="1724169" indent="0">
              <a:buNone/>
              <a:defRPr sz="2000" b="1"/>
            </a:lvl4pPr>
            <a:lvl5pPr marL="2298893" indent="0">
              <a:buNone/>
              <a:defRPr sz="2000" b="1"/>
            </a:lvl5pPr>
            <a:lvl6pPr marL="2873616" indent="0">
              <a:buNone/>
              <a:defRPr sz="2000" b="1"/>
            </a:lvl6pPr>
            <a:lvl7pPr marL="3448338" indent="0">
              <a:buNone/>
              <a:defRPr sz="2000" b="1"/>
            </a:lvl7pPr>
            <a:lvl8pPr marL="4023062" indent="0">
              <a:buNone/>
              <a:defRPr sz="2000" b="1"/>
            </a:lvl8pPr>
            <a:lvl9pPr marL="4597785"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40" y="2609850"/>
            <a:ext cx="6176960" cy="1925142"/>
          </a:xfrm>
          <a:prstGeom prst="rect">
            <a:avLst/>
          </a:prstGeom>
        </p:spPr>
        <p:txBody>
          <a:bodyPr/>
          <a:lstStyle>
            <a:lvl1pPr marL="372505" indent="-372505">
              <a:defRPr sz="2900"/>
            </a:lvl1pPr>
            <a:lvl2pPr marL="716742" indent="-344235">
              <a:defRPr sz="2500"/>
            </a:lvl2pPr>
            <a:lvl3pPr marL="1032706" indent="-307650">
              <a:defRPr sz="2300"/>
            </a:lvl3pPr>
            <a:lvl4pPr marL="1320400" indent="-297672">
              <a:defRPr sz="2100"/>
            </a:lvl4pPr>
            <a:lvl5pPr marL="1608095" indent="-277717">
              <a:defRPr sz="2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1303685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74227466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571500" y="276228"/>
            <a:ext cx="12573000" cy="8309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1083470" y="2286000"/>
            <a:ext cx="12061032" cy="26422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75357223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764688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563989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97155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20240"/>
            <a:ext cx="12344400" cy="543115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87569581"/>
      </p:ext>
    </p:extLst>
  </p:cSld>
  <p:clrMapOvr>
    <a:masterClrMapping/>
  </p:clrMapOvr>
  <p:transition>
    <p:fade/>
  </p:transition>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40523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1561857"/>
      </p:ext>
    </p:extLst>
  </p:cSld>
  <p:clrMapOvr>
    <a:masterClrMapping/>
  </p:clrMapOvr>
  <p:transition>
    <p:fade/>
  </p:transition>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52286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image" Target="../media/image2.png"/><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 Target="../slides/slide35.xml"/><Relationship Id="rId89" Type="http://schemas.openxmlformats.org/officeDocument/2006/relationships/slide" Target="../slides/slide55.xml"/><Relationship Id="rId112" Type="http://schemas.openxmlformats.org/officeDocument/2006/relationships/slide" Target="../slides/slide104.xml"/><Relationship Id="rId16" Type="http://schemas.openxmlformats.org/officeDocument/2006/relationships/slideLayout" Target="../slideLayouts/slideLayout16.xml"/><Relationship Id="rId107" Type="http://schemas.openxmlformats.org/officeDocument/2006/relationships/slide" Target="../slides/slide91.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 Target="../slides/slide2.xml"/><Relationship Id="rId87" Type="http://schemas.openxmlformats.org/officeDocument/2006/relationships/slide" Target="../slides/slide41.xml"/><Relationship Id="rId102" Type="http://schemas.openxmlformats.org/officeDocument/2006/relationships/slide" Target="../slides/slide80.xml"/><Relationship Id="rId110" Type="http://schemas.openxmlformats.org/officeDocument/2006/relationships/slide" Target="../slides/slide101.xml"/><Relationship Id="rId115" Type="http://schemas.openxmlformats.org/officeDocument/2006/relationships/slide" Target="../slides/slide11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 Target="../slides/slide30.xml"/><Relationship Id="rId90" Type="http://schemas.openxmlformats.org/officeDocument/2006/relationships/slide" Target="../slides/slide57.xml"/><Relationship Id="rId95" Type="http://schemas.openxmlformats.org/officeDocument/2006/relationships/slide" Target="../slides/slide66.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100" Type="http://schemas.openxmlformats.org/officeDocument/2006/relationships/slide" Target="../slides/slide78.xml"/><Relationship Id="rId105" Type="http://schemas.openxmlformats.org/officeDocument/2006/relationships/slide" Target="../slides/slide89.xml"/><Relationship Id="rId113" Type="http://schemas.openxmlformats.org/officeDocument/2006/relationships/slide" Target="../slides/slide105.xml"/><Relationship Id="rId118"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 Target="../slides/slide4.xml"/><Relationship Id="rId85" Type="http://schemas.openxmlformats.org/officeDocument/2006/relationships/slide" Target="../slides/slide37.xml"/><Relationship Id="rId93" Type="http://schemas.openxmlformats.org/officeDocument/2006/relationships/slide" Target="../slides/slide63.xml"/><Relationship Id="rId98" Type="http://schemas.openxmlformats.org/officeDocument/2006/relationships/slide" Target="../slides/slide7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 Target="../slides/slide83.xml"/><Relationship Id="rId108" Type="http://schemas.openxmlformats.org/officeDocument/2006/relationships/slide" Target="../slides/slide94.xml"/><Relationship Id="rId116" Type="http://schemas.openxmlformats.org/officeDocument/2006/relationships/slide" Target="../slides/slide11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 Target="../slides/slide34.xml"/><Relationship Id="rId88" Type="http://schemas.openxmlformats.org/officeDocument/2006/relationships/slide" Target="../slides/slide49.xml"/><Relationship Id="rId91" Type="http://schemas.openxmlformats.org/officeDocument/2006/relationships/slide" Target="../slides/slide58.xml"/><Relationship Id="rId96" Type="http://schemas.openxmlformats.org/officeDocument/2006/relationships/slide" Target="../slides/slide70.xml"/><Relationship Id="rId111" Type="http://schemas.openxmlformats.org/officeDocument/2006/relationships/slide" Target="../slides/slide10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 Target="../slides/slide90.xml"/><Relationship Id="rId114" Type="http://schemas.openxmlformats.org/officeDocument/2006/relationships/slide" Target="../slides/slide108.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jpeg"/><Relationship Id="rId81" Type="http://schemas.openxmlformats.org/officeDocument/2006/relationships/slide" Target="../slides/slide12.xml"/><Relationship Id="rId86" Type="http://schemas.openxmlformats.org/officeDocument/2006/relationships/slide" Target="../slides/slide40.xml"/><Relationship Id="rId94" Type="http://schemas.openxmlformats.org/officeDocument/2006/relationships/slide" Target="../slides/slide64.xml"/><Relationship Id="rId99" Type="http://schemas.openxmlformats.org/officeDocument/2006/relationships/slide" Target="../slides/slide74.xml"/><Relationship Id="rId101" Type="http://schemas.openxmlformats.org/officeDocument/2006/relationships/slide" Target="../slides/slide79.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 Target="../slides/slide9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 Target="../slides/slide71.xml"/><Relationship Id="rId104" Type="http://schemas.openxmlformats.org/officeDocument/2006/relationships/slide" Target="../slides/slide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 Target="../slides/slide60.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 Target="../slides/slide49.xml"/><Relationship Id="rId21" Type="http://schemas.openxmlformats.org/officeDocument/2006/relationships/slideLayout" Target="../slideLayouts/slideLayout97.xml"/><Relationship Id="rId34" Type="http://schemas.openxmlformats.org/officeDocument/2006/relationships/slide" Target="../slides/slide34.xml"/><Relationship Id="rId42" Type="http://schemas.openxmlformats.org/officeDocument/2006/relationships/slide" Target="../slides/slide58.xml"/><Relationship Id="rId47" Type="http://schemas.openxmlformats.org/officeDocument/2006/relationships/slide" Target="../slides/slide70.xml"/><Relationship Id="rId50" Type="http://schemas.openxmlformats.org/officeDocument/2006/relationships/slide" Target="../slides/slide74.xml"/><Relationship Id="rId55" Type="http://schemas.openxmlformats.org/officeDocument/2006/relationships/slide" Target="../slides/slide84.xml"/><Relationship Id="rId63" Type="http://schemas.openxmlformats.org/officeDocument/2006/relationships/slide" Target="../slides/slide104.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9" Type="http://schemas.openxmlformats.org/officeDocument/2006/relationships/image" Target="../media/image1.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 Target="../slides/slide12.xml"/><Relationship Id="rId37" Type="http://schemas.openxmlformats.org/officeDocument/2006/relationships/slide" Target="../slides/slide40.xml"/><Relationship Id="rId40" Type="http://schemas.openxmlformats.org/officeDocument/2006/relationships/slide" Target="../slides/slide55.xml"/><Relationship Id="rId45" Type="http://schemas.openxmlformats.org/officeDocument/2006/relationships/slide" Target="../slides/slide64.xml"/><Relationship Id="rId53" Type="http://schemas.openxmlformats.org/officeDocument/2006/relationships/slide" Target="../slides/slide80.xml"/><Relationship Id="rId58" Type="http://schemas.openxmlformats.org/officeDocument/2006/relationships/slide" Target="../slides/slide91.xml"/><Relationship Id="rId66" Type="http://schemas.openxmlformats.org/officeDocument/2006/relationships/slide" Target="../slides/slide11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theme" Target="../theme/theme2.xml"/><Relationship Id="rId36" Type="http://schemas.openxmlformats.org/officeDocument/2006/relationships/slide" Target="../slides/slide37.xml"/><Relationship Id="rId49" Type="http://schemas.openxmlformats.org/officeDocument/2006/relationships/slide" Target="../slides/slide73.xml"/><Relationship Id="rId57" Type="http://schemas.openxmlformats.org/officeDocument/2006/relationships/slide" Target="../slides/slide90.xml"/><Relationship Id="rId61" Type="http://schemas.openxmlformats.org/officeDocument/2006/relationships/slide" Target="../slides/slide10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 Target="../slides/slide4.xml"/><Relationship Id="rId44" Type="http://schemas.openxmlformats.org/officeDocument/2006/relationships/slide" Target="../slides/slide63.xml"/><Relationship Id="rId52" Type="http://schemas.openxmlformats.org/officeDocument/2006/relationships/slide" Target="../slides/slide79.xml"/><Relationship Id="rId60" Type="http://schemas.openxmlformats.org/officeDocument/2006/relationships/slide" Target="../slides/slide95.xml"/><Relationship Id="rId65" Type="http://schemas.openxmlformats.org/officeDocument/2006/relationships/slide" Target="../slides/slide108.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 Target="../slides/slide2.xml"/><Relationship Id="rId35" Type="http://schemas.openxmlformats.org/officeDocument/2006/relationships/slide" Target="../slides/slide35.xml"/><Relationship Id="rId43" Type="http://schemas.openxmlformats.org/officeDocument/2006/relationships/slide" Target="../slides/slide60.xml"/><Relationship Id="rId48" Type="http://schemas.openxmlformats.org/officeDocument/2006/relationships/slide" Target="../slides/slide71.xml"/><Relationship Id="rId56" Type="http://schemas.openxmlformats.org/officeDocument/2006/relationships/slide" Target="../slides/slide89.xml"/><Relationship Id="rId64" Type="http://schemas.openxmlformats.org/officeDocument/2006/relationships/slide" Target="../slides/slide105.xml"/><Relationship Id="rId8" Type="http://schemas.openxmlformats.org/officeDocument/2006/relationships/slideLayout" Target="../slideLayouts/slideLayout84.xml"/><Relationship Id="rId51" Type="http://schemas.openxmlformats.org/officeDocument/2006/relationships/slide" Target="../slides/slide78.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 Target="../slides/slide30.xml"/><Relationship Id="rId38" Type="http://schemas.openxmlformats.org/officeDocument/2006/relationships/slide" Target="../slides/slide41.xml"/><Relationship Id="rId46" Type="http://schemas.openxmlformats.org/officeDocument/2006/relationships/slide" Target="../slides/slide66.xml"/><Relationship Id="rId59" Type="http://schemas.openxmlformats.org/officeDocument/2006/relationships/slide" Target="../slides/slide94.xml"/><Relationship Id="rId67" Type="http://schemas.openxmlformats.org/officeDocument/2006/relationships/slide" Target="../slides/slide113.xml"/><Relationship Id="rId20" Type="http://schemas.openxmlformats.org/officeDocument/2006/relationships/slideLayout" Target="../slideLayouts/slideLayout96.xml"/><Relationship Id="rId41" Type="http://schemas.openxmlformats.org/officeDocument/2006/relationships/slide" Target="../slides/slide57.xml"/><Relationship Id="rId54" Type="http://schemas.openxmlformats.org/officeDocument/2006/relationships/slide" Target="../slides/slide83.xml"/><Relationship Id="rId62" Type="http://schemas.openxmlformats.org/officeDocument/2006/relationships/slide" Target="../slides/slide10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slide" Target="../slides/slide41.xml"/><Relationship Id="rId21" Type="http://schemas.openxmlformats.org/officeDocument/2006/relationships/slideLayout" Target="../slideLayouts/slideLayout124.xml"/><Relationship Id="rId34" Type="http://schemas.openxmlformats.org/officeDocument/2006/relationships/slide" Target="../slides/slide30.xml"/><Relationship Id="rId42" Type="http://schemas.openxmlformats.org/officeDocument/2006/relationships/slide" Target="../slides/slide57.xml"/><Relationship Id="rId47" Type="http://schemas.openxmlformats.org/officeDocument/2006/relationships/slide" Target="../slides/slide66.xml"/><Relationship Id="rId50" Type="http://schemas.openxmlformats.org/officeDocument/2006/relationships/slide" Target="../slides/slide73.xml"/><Relationship Id="rId55" Type="http://schemas.openxmlformats.org/officeDocument/2006/relationships/slide" Target="../slides/slide83.xml"/><Relationship Id="rId63" Type="http://schemas.openxmlformats.org/officeDocument/2006/relationships/slide" Target="../slides/slide103.xml"/><Relationship Id="rId68" Type="http://schemas.openxmlformats.org/officeDocument/2006/relationships/slide" Target="../slides/slide113.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9" Type="http://schemas.openxmlformats.org/officeDocument/2006/relationships/image" Target="../media/image1.jpe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 Target="../slides/slide4.xml"/><Relationship Id="rId37" Type="http://schemas.openxmlformats.org/officeDocument/2006/relationships/slide" Target="../slides/slide37.xml"/><Relationship Id="rId40" Type="http://schemas.openxmlformats.org/officeDocument/2006/relationships/slide" Target="../slides/slide49.xml"/><Relationship Id="rId45" Type="http://schemas.openxmlformats.org/officeDocument/2006/relationships/slide" Target="../slides/slide63.xml"/><Relationship Id="rId53" Type="http://schemas.openxmlformats.org/officeDocument/2006/relationships/slide" Target="../slides/slide79.xml"/><Relationship Id="rId58" Type="http://schemas.openxmlformats.org/officeDocument/2006/relationships/slide" Target="../slides/slide90.xml"/><Relationship Id="rId66" Type="http://schemas.openxmlformats.org/officeDocument/2006/relationships/slide" Target="../slides/slide108.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theme" Target="../theme/theme3.xml"/><Relationship Id="rId36" Type="http://schemas.openxmlformats.org/officeDocument/2006/relationships/slide" Target="../slides/slide35.xml"/><Relationship Id="rId49" Type="http://schemas.openxmlformats.org/officeDocument/2006/relationships/slide" Target="../slides/slide71.xml"/><Relationship Id="rId57" Type="http://schemas.openxmlformats.org/officeDocument/2006/relationships/slide" Target="../slides/slide89.xml"/><Relationship Id="rId61" Type="http://schemas.openxmlformats.org/officeDocument/2006/relationships/slide" Target="../slides/slide95.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 Target="../slides/slide2.xml"/><Relationship Id="rId44" Type="http://schemas.openxmlformats.org/officeDocument/2006/relationships/slide" Target="../slides/slide60.xml"/><Relationship Id="rId52" Type="http://schemas.openxmlformats.org/officeDocument/2006/relationships/slide" Target="../slides/slide78.xml"/><Relationship Id="rId60" Type="http://schemas.openxmlformats.org/officeDocument/2006/relationships/slide" Target="../slides/slide94.xml"/><Relationship Id="rId65" Type="http://schemas.openxmlformats.org/officeDocument/2006/relationships/slide" Target="../slides/slide105.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image" Target="../media/image4.png"/><Relationship Id="rId35" Type="http://schemas.openxmlformats.org/officeDocument/2006/relationships/slide" Target="../slides/slide34.xml"/><Relationship Id="rId43" Type="http://schemas.openxmlformats.org/officeDocument/2006/relationships/slide" Target="../slides/slide58.xml"/><Relationship Id="rId48" Type="http://schemas.openxmlformats.org/officeDocument/2006/relationships/slide" Target="../slides/slide70.xml"/><Relationship Id="rId56" Type="http://schemas.openxmlformats.org/officeDocument/2006/relationships/slide" Target="../slides/slide84.xml"/><Relationship Id="rId64" Type="http://schemas.openxmlformats.org/officeDocument/2006/relationships/slide" Target="../slides/slide104.xml"/><Relationship Id="rId8" Type="http://schemas.openxmlformats.org/officeDocument/2006/relationships/slideLayout" Target="../slideLayouts/slideLayout111.xml"/><Relationship Id="rId51" Type="http://schemas.openxmlformats.org/officeDocument/2006/relationships/slide" Target="../slides/slide74.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 Target="../slides/slide12.xml"/><Relationship Id="rId38" Type="http://schemas.openxmlformats.org/officeDocument/2006/relationships/slide" Target="../slides/slide40.xml"/><Relationship Id="rId46" Type="http://schemas.openxmlformats.org/officeDocument/2006/relationships/slide" Target="../slides/slide64.xml"/><Relationship Id="rId59" Type="http://schemas.openxmlformats.org/officeDocument/2006/relationships/slide" Target="../slides/slide91.xml"/><Relationship Id="rId67" Type="http://schemas.openxmlformats.org/officeDocument/2006/relationships/slide" Target="../slides/slide112.xml"/><Relationship Id="rId20" Type="http://schemas.openxmlformats.org/officeDocument/2006/relationships/slideLayout" Target="../slideLayouts/slideLayout123.xml"/><Relationship Id="rId41" Type="http://schemas.openxmlformats.org/officeDocument/2006/relationships/slide" Target="../slides/slide55.xml"/><Relationship Id="rId54" Type="http://schemas.openxmlformats.org/officeDocument/2006/relationships/slide" Target="../slides/slide80.xml"/><Relationship Id="rId62" Type="http://schemas.openxmlformats.org/officeDocument/2006/relationships/slide" Target="../slides/slide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8"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userDrawn="1"/>
        </p:nvGraphicFramePr>
        <p:xfrm>
          <a:off x="304800" y="228600"/>
          <a:ext cx="1750061" cy="7731231"/>
        </p:xfrm>
        <a:graphic>
          <a:graphicData uri="http://schemas.openxmlformats.org/drawingml/2006/table">
            <a:tbl>
              <a:tblPr/>
              <a:tblGrid>
                <a:gridCol w="1750061"/>
              </a:tblGrid>
              <a:tr h="188853">
                <a:tc>
                  <a:txBody>
                    <a:bodyPr/>
                    <a:lstStyle/>
                    <a:p>
                      <a:pPr marL="91440" algn="l" fontAlgn="ctr"/>
                      <a:r>
                        <a:rPr lang="en-US" sz="1200" b="0" i="0" u="none" strike="noStrike" dirty="0">
                          <a:solidFill>
                            <a:srgbClr val="000000"/>
                          </a:solidFill>
                          <a:latin typeface="+mj-lt"/>
                          <a:hlinkClick r:id="rId79" action="ppaction://hlinksldjump"/>
                        </a:rPr>
                        <a:t>Objective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0" action="ppaction://hlinksldjump"/>
                        </a:rPr>
                        <a:t>Training &amp;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1" action="ppaction://hlinksldjump"/>
                        </a:rPr>
                        <a:t>Legal Provisions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2" action="ppaction://hlinksldjump"/>
                        </a:rPr>
                        <a:t>Preventive Measures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3" action="ppaction://hlinksldjump"/>
                        </a:rPr>
                        <a:t>EEM </a:t>
                      </a:r>
                      <a:r>
                        <a:rPr lang="en-US" sz="1200" b="0" i="0" u="none" strike="noStrike" dirty="0" err="1">
                          <a:solidFill>
                            <a:srgbClr val="000000"/>
                          </a:solidFill>
                          <a:latin typeface="+mj-lt"/>
                          <a:hlinkClick r:id="rId83" action="ppaction://hlinksldjump"/>
                        </a:rPr>
                        <a:t>Machinary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4" action="ppaction://hlinksldjump"/>
                        </a:rPr>
                        <a:t>EEM Cell</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5" action="ppaction://hlinksldjump"/>
                        </a:rPr>
                        <a:t>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6" action="ppaction://hlinksldjump"/>
                        </a:rPr>
                        <a:t>AEO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7" action="ppaction://hlinksldjump"/>
                        </a:rPr>
                        <a:t>FST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8" action="ppaction://hlinksldjump"/>
                        </a:rPr>
                        <a:t>SST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89" action="ppaction://hlinksldjump"/>
                        </a:rPr>
                        <a:t>Release </a:t>
                      </a:r>
                      <a:r>
                        <a:rPr lang="en-US" sz="1200" b="0" i="0" u="none" strike="noStrike" dirty="0" err="1">
                          <a:solidFill>
                            <a:srgbClr val="000000"/>
                          </a:solidFill>
                          <a:latin typeface="+mj-lt"/>
                          <a:hlinkClick r:id="rId89" action="ppaction://hlinksldjump"/>
                        </a:rPr>
                        <a:t>od</a:t>
                      </a:r>
                      <a:r>
                        <a:rPr lang="en-US" sz="1200" b="0" i="0" u="none" strike="noStrike" dirty="0">
                          <a:solidFill>
                            <a:srgbClr val="000000"/>
                          </a:solidFill>
                          <a:latin typeface="+mj-lt"/>
                          <a:hlinkClick r:id="rId89" action="ppaction://hlinksldjump"/>
                        </a:rPr>
                        <a:t>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0" action="ppaction://hlinksldjump"/>
                        </a:rPr>
                        <a:t>Storage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1" action="ppaction://hlinksldjump"/>
                        </a:rPr>
                        <a:t>Complaint Monitoring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2" action="ppaction://hlinksldjump"/>
                        </a:rPr>
                        <a:t>VST/VVT/AT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3" action="ppaction://hlinksldjump"/>
                        </a:rPr>
                        <a:t>Separate A/C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706">
                <a:tc>
                  <a:txBody>
                    <a:bodyPr/>
                    <a:lstStyle/>
                    <a:p>
                      <a:pPr marL="91440" algn="l" fontAlgn="ctr"/>
                      <a:r>
                        <a:rPr lang="en-US" sz="1200" b="0" i="0" u="none" strike="noStrike" dirty="0">
                          <a:solidFill>
                            <a:srgbClr val="000000"/>
                          </a:solidFill>
                          <a:latin typeface="+mj-lt"/>
                          <a:hlinkClick r:id="rId94" action="ppaction://hlinksldjump"/>
                        </a:rPr>
                        <a:t>Donation/</a:t>
                      </a:r>
                      <a:br>
                        <a:rPr lang="en-US" sz="1200" b="0" i="0" u="none" strike="noStrike" dirty="0">
                          <a:solidFill>
                            <a:srgbClr val="000000"/>
                          </a:solidFill>
                          <a:latin typeface="+mj-lt"/>
                          <a:hlinkClick r:id="rId94" action="ppaction://hlinksldjump"/>
                        </a:rPr>
                      </a:br>
                      <a:r>
                        <a:rPr lang="en-US" sz="1200" b="0" i="0" u="none" strike="noStrike" dirty="0">
                          <a:solidFill>
                            <a:srgbClr val="000000"/>
                          </a:solidFill>
                          <a:latin typeface="+mj-lt"/>
                          <a:hlinkClick r:id="rId94" action="ppaction://hlinksldjump"/>
                        </a:rPr>
                        <a:t>Expenditure in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5" action="ppaction://hlinksldjump"/>
                        </a:rPr>
                        <a:t>Star Campaigner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6" action="ppaction://hlinksldjump"/>
                        </a:rPr>
                        <a:t>Z+ Security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7" action="ppaction://hlinksldjump"/>
                        </a:rPr>
                        <a:t>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8" action="ppaction://hlinksldjump"/>
                        </a:rPr>
                        <a:t>Printing </a:t>
                      </a:r>
                      <a:r>
                        <a:rPr lang="en-US" sz="1200" b="0" i="0" u="none" strike="noStrike" dirty="0" err="1">
                          <a:solidFill>
                            <a:srgbClr val="000000"/>
                          </a:solidFill>
                          <a:latin typeface="+mj-lt"/>
                          <a:hlinkClick r:id="rId98" action="ppaction://hlinksldjump"/>
                        </a:rPr>
                        <a:t>Pamplets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99" action="ppaction://hlinksldjump"/>
                        </a:rPr>
                        <a:t>Vehicle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0" action="ppaction://hlinksldjump"/>
                        </a:rPr>
                        <a:t>liquor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1" action="ppaction://hlinksldjump"/>
                        </a:rPr>
                        <a:t>Transportation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2" action="ppaction://hlinksldjump"/>
                        </a:rPr>
                        <a:t>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413">
                <a:tc>
                  <a:txBody>
                    <a:bodyPr/>
                    <a:lstStyle/>
                    <a:p>
                      <a:pPr marL="91440" algn="l" fontAlgn="ctr"/>
                      <a:r>
                        <a:rPr lang="en-US" sz="1200" b="0" i="0" u="none" strike="noStrike" dirty="0">
                          <a:solidFill>
                            <a:srgbClr val="000000"/>
                          </a:solidFill>
                          <a:latin typeface="+mj-lt"/>
                          <a:hlinkClick r:id="rId103" action="ppaction://hlinksldjump"/>
                        </a:rPr>
                        <a:t>Report of </a:t>
                      </a:r>
                      <a:r>
                        <a:rPr lang="en-US" sz="1200" b="0" i="0" u="none" strike="noStrike" dirty="0" smtClean="0">
                          <a:solidFill>
                            <a:srgbClr val="000000"/>
                          </a:solidFill>
                          <a:latin typeface="+mj-lt"/>
                          <a:hlinkClick r:id="rId103" action="ppaction://hlinksldjump"/>
                        </a:rPr>
                        <a:t>IT/Excise/Police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4" action="ppaction://hlinksldjump"/>
                        </a:rPr>
                        <a:t>Helicopter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5" action="ppaction://hlinksldjump"/>
                        </a:rPr>
                        <a:t>Candidate' Booth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err="1">
                          <a:solidFill>
                            <a:srgbClr val="000000"/>
                          </a:solidFill>
                          <a:latin typeface="+mj-lt"/>
                          <a:hlinkClick r:id="rId106" action="ppaction://hlinksldjump"/>
                        </a:rPr>
                        <a:t>Foraign</a:t>
                      </a:r>
                      <a:r>
                        <a:rPr lang="en-US" sz="1200" b="0" i="0" u="none" strike="noStrike" dirty="0">
                          <a:solidFill>
                            <a:srgbClr val="000000"/>
                          </a:solidFill>
                          <a:latin typeface="+mj-lt"/>
                          <a:hlinkClick r:id="rId106" action="ppaction://hlinksldjump"/>
                        </a:rPr>
                        <a:t> Visit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7" action="ppaction://hlinksldjump"/>
                        </a:rPr>
                        <a:t>Barricade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8" action="ppaction://hlinksldjump"/>
                        </a:rPr>
                        <a:t>Candidate's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9" action="ppaction://hlinksldjump"/>
                        </a:rPr>
                        <a:t>SOR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08" action="ppaction://hlinksldjump"/>
                        </a:rPr>
                        <a:t>Inspection of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0" action="ppaction://hlinksldjump"/>
                        </a:rPr>
                        <a:t>DEMC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1" action="ppaction://hlinksldjump"/>
                        </a:rPr>
                        <a:t>AR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2" action="ppaction://hlinksldjump"/>
                        </a:rPr>
                        <a:t>Lodging of Account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3" action="ppaction://hlinksldjump"/>
                        </a:rPr>
                        <a:t>Scrutiny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4" action="ppaction://hlinksldjump"/>
                        </a:rPr>
                        <a:t>Role of DEO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5" action="ppaction://hlinksldjump"/>
                        </a:rPr>
                        <a:t>Role of CEO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116" action="ppaction://hlinksldjump"/>
                        </a:rPr>
                        <a:t>Role of PP</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89" r:id="rId10"/>
    <p:sldLayoutId id="2147483790" r:id="rId11"/>
    <p:sldLayoutId id="2147483777" r:id="rId12"/>
    <p:sldLayoutId id="2147484166" r:id="rId13"/>
    <p:sldLayoutId id="2147484167" r:id="rId14"/>
    <p:sldLayoutId id="2147484168" r:id="rId15"/>
    <p:sldLayoutId id="2147484169" r:id="rId16"/>
    <p:sldLayoutId id="2147484170" r:id="rId17"/>
    <p:sldLayoutId id="2147484171" r:id="rId18"/>
    <p:sldLayoutId id="2147484172" r:id="rId19"/>
    <p:sldLayoutId id="2147484173" r:id="rId20"/>
    <p:sldLayoutId id="2147484174" r:id="rId21"/>
    <p:sldLayoutId id="2147484175" r:id="rId22"/>
    <p:sldLayoutId id="2147484176" r:id="rId23"/>
    <p:sldLayoutId id="2147484177" r:id="rId24"/>
    <p:sldLayoutId id="2147484178" r:id="rId25"/>
    <p:sldLayoutId id="2147484179" r:id="rId26"/>
    <p:sldLayoutId id="2147484180" r:id="rId27"/>
    <p:sldLayoutId id="2147484181" r:id="rId28"/>
    <p:sldLayoutId id="2147484182" r:id="rId29"/>
    <p:sldLayoutId id="2147484183" r:id="rId30"/>
    <p:sldLayoutId id="2147484184" r:id="rId31"/>
    <p:sldLayoutId id="2147484185" r:id="rId32"/>
    <p:sldLayoutId id="2147484186" r:id="rId33"/>
    <p:sldLayoutId id="2147484187" r:id="rId34"/>
    <p:sldLayoutId id="2147484188" r:id="rId35"/>
    <p:sldLayoutId id="2147484189" r:id="rId36"/>
    <p:sldLayoutId id="2147484190" r:id="rId37"/>
    <p:sldLayoutId id="2147484191" r:id="rId38"/>
    <p:sldLayoutId id="2147484192" r:id="rId39"/>
    <p:sldLayoutId id="2147484193" r:id="rId40"/>
    <p:sldLayoutId id="2147484194" r:id="rId41"/>
    <p:sldLayoutId id="2147484195" r:id="rId42"/>
    <p:sldLayoutId id="2147484196" r:id="rId43"/>
    <p:sldLayoutId id="2147484197" r:id="rId44"/>
    <p:sldLayoutId id="2147484198" r:id="rId45"/>
    <p:sldLayoutId id="2147484199" r:id="rId46"/>
    <p:sldLayoutId id="2147484200" r:id="rId47"/>
    <p:sldLayoutId id="2147484201" r:id="rId48"/>
    <p:sldLayoutId id="2147484202" r:id="rId49"/>
    <p:sldLayoutId id="2147484203" r:id="rId50"/>
    <p:sldLayoutId id="2147484204" r:id="rId51"/>
    <p:sldLayoutId id="2147484205" r:id="rId52"/>
    <p:sldLayoutId id="2147484206" r:id="rId53"/>
    <p:sldLayoutId id="2147484207" r:id="rId54"/>
    <p:sldLayoutId id="2147484208" r:id="rId55"/>
    <p:sldLayoutId id="2147484209" r:id="rId56"/>
    <p:sldLayoutId id="2147484210" r:id="rId57"/>
    <p:sldLayoutId id="2147484211" r:id="rId58"/>
    <p:sldLayoutId id="2147484212" r:id="rId59"/>
    <p:sldLayoutId id="2147484213" r:id="rId60"/>
    <p:sldLayoutId id="2147484214" r:id="rId61"/>
    <p:sldLayoutId id="2147484215" r:id="rId62"/>
    <p:sldLayoutId id="2147484216" r:id="rId63"/>
    <p:sldLayoutId id="2147484217" r:id="rId64"/>
    <p:sldLayoutId id="2147484218" r:id="rId65"/>
    <p:sldLayoutId id="2147484219" r:id="rId66"/>
    <p:sldLayoutId id="2147484220" r:id="rId67"/>
    <p:sldLayoutId id="2147484221" r:id="rId68"/>
    <p:sldLayoutId id="2147484222" r:id="rId69"/>
    <p:sldLayoutId id="2147484223" r:id="rId70"/>
    <p:sldLayoutId id="2147484224" r:id="rId71"/>
    <p:sldLayoutId id="2147484225" r:id="rId72"/>
    <p:sldLayoutId id="2147484226" r:id="rId73"/>
    <p:sldLayoutId id="2147484227" r:id="rId74"/>
    <p:sldLayoutId id="2147484228" r:id="rId75"/>
    <p:sldLayoutId id="2147484229" r:id="rId76"/>
  </p:sldLayoutIdLst>
  <p:transition>
    <p:fade/>
  </p:transition>
  <p:hf hdr="0" ftr="0" dt="0"/>
  <p:txStyles>
    <p:titleStyle>
      <a:lvl1pPr algn="l" defTabSz="1147497" rtl="0" eaLnBrk="0" fontAlgn="base" hangingPunct="0">
        <a:lnSpc>
          <a:spcPct val="90000"/>
        </a:lnSpc>
        <a:spcBef>
          <a:spcPct val="0"/>
        </a:spcBef>
        <a:spcAft>
          <a:spcPct val="0"/>
        </a:spcAft>
        <a:defRPr lang="en-US" sz="6000" kern="1200" spc="-189"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p:titleStyle>
    <p:bodyStyle>
      <a:lvl1pPr marL="498912" indent="-498912" algn="l" defTabSz="1147497" rtl="0" eaLnBrk="0" fontAlgn="base" hangingPunct="0">
        <a:lnSpc>
          <a:spcPct val="90000"/>
        </a:lnSpc>
        <a:spcBef>
          <a:spcPct val="20000"/>
        </a:spcBef>
        <a:spcAft>
          <a:spcPct val="0"/>
        </a:spcAft>
        <a:buBlip>
          <a:blip r:embed="rId117"/>
        </a:buBlip>
        <a:defRPr sz="4000" kern="1200">
          <a:solidFill>
            <a:schemeClr val="tx1"/>
          </a:solidFill>
          <a:latin typeface="+mn-lt"/>
          <a:ea typeface="+mn-ea"/>
          <a:cs typeface="+mn-cs"/>
        </a:defRPr>
      </a:lvl1pPr>
      <a:lvl2pPr marL="1149492" indent="-498912" algn="l" defTabSz="1147497" rtl="0" eaLnBrk="0" fontAlgn="base" hangingPunct="0">
        <a:lnSpc>
          <a:spcPct val="90000"/>
        </a:lnSpc>
        <a:spcBef>
          <a:spcPct val="20000"/>
        </a:spcBef>
        <a:spcAft>
          <a:spcPct val="0"/>
        </a:spcAft>
        <a:buBlip>
          <a:blip r:embed="rId118"/>
        </a:buBlip>
        <a:defRPr sz="3500" kern="1200">
          <a:solidFill>
            <a:schemeClr val="tx1"/>
          </a:solidFill>
          <a:latin typeface="+mn-lt"/>
          <a:ea typeface="+mn-ea"/>
          <a:cs typeface="+mn-cs"/>
        </a:defRPr>
      </a:lvl2pPr>
      <a:lvl3pPr marL="1582548" indent="-433056" algn="l" defTabSz="1147497" rtl="0" eaLnBrk="0" fontAlgn="base" hangingPunct="0">
        <a:lnSpc>
          <a:spcPct val="90000"/>
        </a:lnSpc>
        <a:spcBef>
          <a:spcPct val="20000"/>
        </a:spcBef>
        <a:spcAft>
          <a:spcPct val="0"/>
        </a:spcAft>
        <a:buBlip>
          <a:blip r:embed="rId118"/>
        </a:buBlip>
        <a:defRPr sz="3000" kern="1200">
          <a:solidFill>
            <a:schemeClr val="tx1"/>
          </a:solidFill>
          <a:latin typeface="+mn-lt"/>
          <a:ea typeface="+mn-ea"/>
          <a:cs typeface="+mn-cs"/>
        </a:defRPr>
      </a:lvl3pPr>
      <a:lvl4pPr marL="2017599" indent="-435051" algn="l" defTabSz="1147497" rtl="0" eaLnBrk="0" fontAlgn="base" hangingPunct="0">
        <a:lnSpc>
          <a:spcPct val="90000"/>
        </a:lnSpc>
        <a:spcBef>
          <a:spcPct val="20000"/>
        </a:spcBef>
        <a:spcAft>
          <a:spcPct val="0"/>
        </a:spcAft>
        <a:buBlip>
          <a:blip r:embed="rId118"/>
        </a:buBlip>
        <a:defRPr sz="3000" kern="1200">
          <a:solidFill>
            <a:schemeClr val="tx1"/>
          </a:solidFill>
          <a:latin typeface="+mn-lt"/>
          <a:ea typeface="+mn-ea"/>
          <a:cs typeface="+mn-cs"/>
        </a:defRPr>
      </a:lvl4pPr>
      <a:lvl5pPr marL="2440676" indent="-423077" algn="l" defTabSz="1147497" rtl="0" eaLnBrk="0" fontAlgn="base" hangingPunct="0">
        <a:lnSpc>
          <a:spcPct val="90000"/>
        </a:lnSpc>
        <a:spcBef>
          <a:spcPct val="20000"/>
        </a:spcBef>
        <a:spcAft>
          <a:spcPct val="0"/>
        </a:spcAft>
        <a:buBlip>
          <a:blip r:embed="rId118"/>
        </a:buBlip>
        <a:defRPr sz="3000" kern="1200">
          <a:solidFill>
            <a:schemeClr val="tx1"/>
          </a:solidFill>
          <a:latin typeface="+mn-lt"/>
          <a:ea typeface="+mn-ea"/>
          <a:cs typeface="+mn-cs"/>
        </a:defRPr>
      </a:lvl5pPr>
      <a:lvl6pPr marL="316097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700"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424"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514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446" rtl="0" eaLnBrk="1" latinLnBrk="0" hangingPunct="1">
        <a:defRPr sz="2300" kern="1200">
          <a:solidFill>
            <a:schemeClr val="tx1"/>
          </a:solidFill>
          <a:latin typeface="+mn-lt"/>
          <a:ea typeface="+mn-ea"/>
          <a:cs typeface="+mn-cs"/>
        </a:defRPr>
      </a:lvl1pPr>
      <a:lvl2pPr marL="574723" algn="l" defTabSz="1149446" rtl="0" eaLnBrk="1" latinLnBrk="0" hangingPunct="1">
        <a:defRPr sz="2300" kern="1200">
          <a:solidFill>
            <a:schemeClr val="tx1"/>
          </a:solidFill>
          <a:latin typeface="+mn-lt"/>
          <a:ea typeface="+mn-ea"/>
          <a:cs typeface="+mn-cs"/>
        </a:defRPr>
      </a:lvl2pPr>
      <a:lvl3pPr marL="1149446" algn="l" defTabSz="1149446" rtl="0" eaLnBrk="1" latinLnBrk="0" hangingPunct="1">
        <a:defRPr sz="2300" kern="1200">
          <a:solidFill>
            <a:schemeClr val="tx1"/>
          </a:solidFill>
          <a:latin typeface="+mn-lt"/>
          <a:ea typeface="+mn-ea"/>
          <a:cs typeface="+mn-cs"/>
        </a:defRPr>
      </a:lvl3pPr>
      <a:lvl4pPr marL="1724169" algn="l" defTabSz="1149446" rtl="0" eaLnBrk="1" latinLnBrk="0" hangingPunct="1">
        <a:defRPr sz="2300" kern="1200">
          <a:solidFill>
            <a:schemeClr val="tx1"/>
          </a:solidFill>
          <a:latin typeface="+mn-lt"/>
          <a:ea typeface="+mn-ea"/>
          <a:cs typeface="+mn-cs"/>
        </a:defRPr>
      </a:lvl4pPr>
      <a:lvl5pPr marL="2298893" algn="l" defTabSz="1149446" rtl="0" eaLnBrk="1" latinLnBrk="0" hangingPunct="1">
        <a:defRPr sz="2300" kern="1200">
          <a:solidFill>
            <a:schemeClr val="tx1"/>
          </a:solidFill>
          <a:latin typeface="+mn-lt"/>
          <a:ea typeface="+mn-ea"/>
          <a:cs typeface="+mn-cs"/>
        </a:defRPr>
      </a:lvl5pPr>
      <a:lvl6pPr marL="2873616" algn="l" defTabSz="1149446" rtl="0" eaLnBrk="1" latinLnBrk="0" hangingPunct="1">
        <a:defRPr sz="2300" kern="1200">
          <a:solidFill>
            <a:schemeClr val="tx1"/>
          </a:solidFill>
          <a:latin typeface="+mn-lt"/>
          <a:ea typeface="+mn-ea"/>
          <a:cs typeface="+mn-cs"/>
        </a:defRPr>
      </a:lvl6pPr>
      <a:lvl7pPr marL="3448338" algn="l" defTabSz="1149446" rtl="0" eaLnBrk="1" latinLnBrk="0" hangingPunct="1">
        <a:defRPr sz="2300" kern="1200">
          <a:solidFill>
            <a:schemeClr val="tx1"/>
          </a:solidFill>
          <a:latin typeface="+mn-lt"/>
          <a:ea typeface="+mn-ea"/>
          <a:cs typeface="+mn-cs"/>
        </a:defRPr>
      </a:lvl7pPr>
      <a:lvl8pPr marL="4023062" algn="l" defTabSz="1149446" rtl="0" eaLnBrk="1" latinLnBrk="0" hangingPunct="1">
        <a:defRPr sz="2300" kern="1200">
          <a:solidFill>
            <a:schemeClr val="tx1"/>
          </a:solidFill>
          <a:latin typeface="+mn-lt"/>
          <a:ea typeface="+mn-ea"/>
          <a:cs typeface="+mn-cs"/>
        </a:defRPr>
      </a:lvl8pPr>
      <a:lvl9pPr marL="4597785" algn="l" defTabSz="1149446"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userDrawn="1"/>
        </p:nvGraphicFramePr>
        <p:xfrm>
          <a:off x="304800" y="228600"/>
          <a:ext cx="1750061" cy="7731231"/>
        </p:xfrm>
        <a:graphic>
          <a:graphicData uri="http://schemas.openxmlformats.org/drawingml/2006/table">
            <a:tbl>
              <a:tblPr/>
              <a:tblGrid>
                <a:gridCol w="1750061"/>
              </a:tblGrid>
              <a:tr h="188853">
                <a:tc>
                  <a:txBody>
                    <a:bodyPr/>
                    <a:lstStyle/>
                    <a:p>
                      <a:pPr marL="91440" algn="l" fontAlgn="ctr"/>
                      <a:r>
                        <a:rPr lang="en-US" sz="1200" b="0" i="0" u="none" strike="noStrike" dirty="0">
                          <a:solidFill>
                            <a:srgbClr val="000000"/>
                          </a:solidFill>
                          <a:latin typeface="+mj-lt"/>
                          <a:hlinkClick r:id="rId30" action="ppaction://hlinksldjump"/>
                        </a:rPr>
                        <a:t>Objective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1" action="ppaction://hlinksldjump"/>
                        </a:rPr>
                        <a:t>Training &amp;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2" action="ppaction://hlinksldjump"/>
                        </a:rPr>
                        <a:t>Legal Provisions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3" action="ppaction://hlinksldjump"/>
                        </a:rPr>
                        <a:t>Preventive Measures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4" action="ppaction://hlinksldjump"/>
                        </a:rPr>
                        <a:t>EEM </a:t>
                      </a:r>
                      <a:r>
                        <a:rPr lang="en-US" sz="1200" b="0" i="0" u="none" strike="noStrike" dirty="0" err="1">
                          <a:solidFill>
                            <a:srgbClr val="000000"/>
                          </a:solidFill>
                          <a:latin typeface="+mj-lt"/>
                          <a:hlinkClick r:id="rId34" action="ppaction://hlinksldjump"/>
                        </a:rPr>
                        <a:t>Machinary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5" action="ppaction://hlinksldjump"/>
                        </a:rPr>
                        <a:t>EEM Cell</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6" action="ppaction://hlinksldjump"/>
                        </a:rPr>
                        <a:t>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7" action="ppaction://hlinksldjump"/>
                        </a:rPr>
                        <a:t>AEO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8" action="ppaction://hlinksldjump"/>
                        </a:rPr>
                        <a:t>FST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9" action="ppaction://hlinksldjump"/>
                        </a:rPr>
                        <a:t>SST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0" action="ppaction://hlinksldjump"/>
                        </a:rPr>
                        <a:t>Release </a:t>
                      </a:r>
                      <a:r>
                        <a:rPr lang="en-US" sz="1200" b="0" i="0" u="none" strike="noStrike" dirty="0" err="1">
                          <a:solidFill>
                            <a:srgbClr val="000000"/>
                          </a:solidFill>
                          <a:latin typeface="+mj-lt"/>
                          <a:hlinkClick r:id="rId40" action="ppaction://hlinksldjump"/>
                        </a:rPr>
                        <a:t>od</a:t>
                      </a:r>
                      <a:r>
                        <a:rPr lang="en-US" sz="1200" b="0" i="0" u="none" strike="noStrike" dirty="0">
                          <a:solidFill>
                            <a:srgbClr val="000000"/>
                          </a:solidFill>
                          <a:latin typeface="+mj-lt"/>
                          <a:hlinkClick r:id="rId40" action="ppaction://hlinksldjump"/>
                        </a:rPr>
                        <a:t>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1" action="ppaction://hlinksldjump"/>
                        </a:rPr>
                        <a:t>Storage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2" action="ppaction://hlinksldjump"/>
                        </a:rPr>
                        <a:t>Complaint Monitoring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3" action="ppaction://hlinksldjump"/>
                        </a:rPr>
                        <a:t>VST/VVT/AT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4" action="ppaction://hlinksldjump"/>
                        </a:rPr>
                        <a:t>Separate A/C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706">
                <a:tc>
                  <a:txBody>
                    <a:bodyPr/>
                    <a:lstStyle/>
                    <a:p>
                      <a:pPr marL="91440" algn="l" fontAlgn="ctr"/>
                      <a:r>
                        <a:rPr lang="en-US" sz="1200" b="0" i="0" u="none" strike="noStrike" dirty="0">
                          <a:solidFill>
                            <a:srgbClr val="000000"/>
                          </a:solidFill>
                          <a:latin typeface="+mj-lt"/>
                          <a:hlinkClick r:id="rId45" action="ppaction://hlinksldjump"/>
                        </a:rPr>
                        <a:t>Donation/</a:t>
                      </a:r>
                      <a:br>
                        <a:rPr lang="en-US" sz="1200" b="0" i="0" u="none" strike="noStrike" dirty="0">
                          <a:solidFill>
                            <a:srgbClr val="000000"/>
                          </a:solidFill>
                          <a:latin typeface="+mj-lt"/>
                          <a:hlinkClick r:id="rId45" action="ppaction://hlinksldjump"/>
                        </a:rPr>
                      </a:br>
                      <a:r>
                        <a:rPr lang="en-US" sz="1200" b="0" i="0" u="none" strike="noStrike" dirty="0">
                          <a:solidFill>
                            <a:srgbClr val="000000"/>
                          </a:solidFill>
                          <a:latin typeface="+mj-lt"/>
                          <a:hlinkClick r:id="rId45" action="ppaction://hlinksldjump"/>
                        </a:rPr>
                        <a:t>Expenditure in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6" action="ppaction://hlinksldjump"/>
                        </a:rPr>
                        <a:t>Star Campaigner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7" action="ppaction://hlinksldjump"/>
                        </a:rPr>
                        <a:t>Z+ Security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8" action="ppaction://hlinksldjump"/>
                        </a:rPr>
                        <a:t>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9" action="ppaction://hlinksldjump"/>
                        </a:rPr>
                        <a:t>Printing </a:t>
                      </a:r>
                      <a:r>
                        <a:rPr lang="en-US" sz="1200" b="0" i="0" u="none" strike="noStrike" dirty="0" err="1">
                          <a:solidFill>
                            <a:srgbClr val="000000"/>
                          </a:solidFill>
                          <a:latin typeface="+mj-lt"/>
                          <a:hlinkClick r:id="rId49" action="ppaction://hlinksldjump"/>
                        </a:rPr>
                        <a:t>Pamplets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0" action="ppaction://hlinksldjump"/>
                        </a:rPr>
                        <a:t>Vehicle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1" action="ppaction://hlinksldjump"/>
                        </a:rPr>
                        <a:t>liquor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2" action="ppaction://hlinksldjump"/>
                        </a:rPr>
                        <a:t>Transportation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3" action="ppaction://hlinksldjump"/>
                        </a:rPr>
                        <a:t>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413">
                <a:tc>
                  <a:txBody>
                    <a:bodyPr/>
                    <a:lstStyle/>
                    <a:p>
                      <a:pPr marL="91440" algn="l" fontAlgn="ctr"/>
                      <a:r>
                        <a:rPr lang="en-US" sz="1200" b="0" i="0" u="none" strike="noStrike" dirty="0">
                          <a:solidFill>
                            <a:srgbClr val="000000"/>
                          </a:solidFill>
                          <a:latin typeface="+mj-lt"/>
                          <a:hlinkClick r:id="rId54" action="ppaction://hlinksldjump"/>
                        </a:rPr>
                        <a:t>Report of </a:t>
                      </a:r>
                      <a:r>
                        <a:rPr lang="en-US" sz="1200" b="0" i="0" u="none" strike="noStrike" dirty="0" smtClean="0">
                          <a:solidFill>
                            <a:srgbClr val="000000"/>
                          </a:solidFill>
                          <a:latin typeface="+mj-lt"/>
                          <a:hlinkClick r:id="rId54" action="ppaction://hlinksldjump"/>
                        </a:rPr>
                        <a:t>IT/Excise/Police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5" action="ppaction://hlinksldjump"/>
                        </a:rPr>
                        <a:t>Helicopter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6" action="ppaction://hlinksldjump"/>
                        </a:rPr>
                        <a:t>Candidate' Booth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err="1">
                          <a:solidFill>
                            <a:srgbClr val="000000"/>
                          </a:solidFill>
                          <a:latin typeface="+mj-lt"/>
                          <a:hlinkClick r:id="rId57" action="ppaction://hlinksldjump"/>
                        </a:rPr>
                        <a:t>Foraign</a:t>
                      </a:r>
                      <a:r>
                        <a:rPr lang="en-US" sz="1200" b="0" i="0" u="none" strike="noStrike" dirty="0">
                          <a:solidFill>
                            <a:srgbClr val="000000"/>
                          </a:solidFill>
                          <a:latin typeface="+mj-lt"/>
                          <a:hlinkClick r:id="rId57" action="ppaction://hlinksldjump"/>
                        </a:rPr>
                        <a:t> Visit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8" action="ppaction://hlinksldjump"/>
                        </a:rPr>
                        <a:t>Barricade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9" action="ppaction://hlinksldjump"/>
                        </a:rPr>
                        <a:t>Candidate's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0" action="ppaction://hlinksldjump"/>
                        </a:rPr>
                        <a:t>SOR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9" action="ppaction://hlinksldjump"/>
                        </a:rPr>
                        <a:t>Inspection of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1" action="ppaction://hlinksldjump"/>
                        </a:rPr>
                        <a:t>DEMC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2" action="ppaction://hlinksldjump"/>
                        </a:rPr>
                        <a:t>AR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3" action="ppaction://hlinksldjump"/>
                        </a:rPr>
                        <a:t>Lodging of Account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4" action="ppaction://hlinksldjump"/>
                        </a:rPr>
                        <a:t>Scrutiny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5" action="ppaction://hlinksldjump"/>
                        </a:rPr>
                        <a:t>Role of DEO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6" action="ppaction://hlinksldjump"/>
                        </a:rPr>
                        <a:t>Role of CEO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7" action="ppaction://hlinksldjump"/>
                        </a:rPr>
                        <a:t>Role of PP</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 bg1="lt1" tx1="dk1" bg2="lt2" tx2="dk2" accent1="accent1" accent2="accent2" accent3="accent3" accent4="accent4" accent5="accent5" accent6="accent6" hlink="hlink" folHlink="folHlink"/>
  <p:sldLayoutIdLst>
    <p:sldLayoutId id="2147483778" r:id="rId1"/>
    <p:sldLayoutId id="2147483963" r:id="rId2"/>
    <p:sldLayoutId id="2147483964" r:id="rId3"/>
    <p:sldLayoutId id="2147483965" r:id="rId4"/>
    <p:sldLayoutId id="2147483966"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Lst>
  <p:transition>
    <p:fade/>
  </p:transition>
  <p:txStyles>
    <p:titleStyle>
      <a:lvl1pPr algn="l" defTabSz="1147497" rtl="0" eaLnBrk="0" fontAlgn="base" hangingPunct="0">
        <a:lnSpc>
          <a:spcPct val="90000"/>
        </a:lnSpc>
        <a:spcBef>
          <a:spcPct val="0"/>
        </a:spcBef>
        <a:spcAft>
          <a:spcPct val="0"/>
        </a:spcAft>
        <a:defRPr lang="en-US" sz="6000" kern="1200" spc="-157"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p:titleStyle>
    <p:bodyStyle>
      <a:lvl1pPr algn="l" defTabSz="1147497" rtl="0" eaLnBrk="0" fontAlgn="base" hangingPunct="0">
        <a:lnSpc>
          <a:spcPct val="90000"/>
        </a:lnSpc>
        <a:spcBef>
          <a:spcPct val="20000"/>
        </a:spcBef>
        <a:spcAft>
          <a:spcPct val="0"/>
        </a:spcAft>
        <a:buFont typeface="Arial" panose="020B0604020202020204" pitchFamily="34" charset="0"/>
        <a:defRPr sz="3800" b="1" kern="1200">
          <a:solidFill>
            <a:schemeClr val="tx1"/>
          </a:solidFill>
          <a:latin typeface="Courier New" pitchFamily="49" charset="0"/>
          <a:ea typeface="+mn-ea"/>
          <a:cs typeface="Courier New" pitchFamily="49" charset="0"/>
        </a:defRPr>
      </a:lvl1pPr>
      <a:lvl2pPr marL="482946" indent="-7983" algn="l" defTabSz="1147497" rtl="0" eaLnBrk="0" fontAlgn="base" hangingPunct="0">
        <a:lnSpc>
          <a:spcPct val="90000"/>
        </a:lnSpc>
        <a:spcBef>
          <a:spcPct val="20000"/>
        </a:spcBef>
        <a:spcAft>
          <a:spcPct val="0"/>
        </a:spcAft>
        <a:buFont typeface="Arial" panose="020B0604020202020204" pitchFamily="34" charset="0"/>
        <a:defRPr sz="3500" b="1" kern="1200">
          <a:solidFill>
            <a:schemeClr val="tx1"/>
          </a:solidFill>
          <a:latin typeface="Courier New" pitchFamily="49" charset="0"/>
          <a:ea typeface="+mn-ea"/>
          <a:cs typeface="Courier New" pitchFamily="49" charset="0"/>
        </a:defRPr>
      </a:lvl2pPr>
      <a:lvl3pPr marL="955915" indent="-7983"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3pPr>
      <a:lvl4pPr marL="1375001" indent="7983"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4pPr>
      <a:lvl5pPr marL="1792090"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5pPr>
      <a:lvl6pPr marL="316097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700"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424"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514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446" rtl="0" eaLnBrk="1" latinLnBrk="0" hangingPunct="1">
        <a:defRPr sz="2300" kern="1200">
          <a:solidFill>
            <a:schemeClr val="tx1"/>
          </a:solidFill>
          <a:latin typeface="+mn-lt"/>
          <a:ea typeface="+mn-ea"/>
          <a:cs typeface="+mn-cs"/>
        </a:defRPr>
      </a:lvl1pPr>
      <a:lvl2pPr marL="574723" algn="l" defTabSz="1149446" rtl="0" eaLnBrk="1" latinLnBrk="0" hangingPunct="1">
        <a:defRPr sz="2300" kern="1200">
          <a:solidFill>
            <a:schemeClr val="tx1"/>
          </a:solidFill>
          <a:latin typeface="+mn-lt"/>
          <a:ea typeface="+mn-ea"/>
          <a:cs typeface="+mn-cs"/>
        </a:defRPr>
      </a:lvl2pPr>
      <a:lvl3pPr marL="1149446" algn="l" defTabSz="1149446" rtl="0" eaLnBrk="1" latinLnBrk="0" hangingPunct="1">
        <a:defRPr sz="2300" kern="1200">
          <a:solidFill>
            <a:schemeClr val="tx1"/>
          </a:solidFill>
          <a:latin typeface="+mn-lt"/>
          <a:ea typeface="+mn-ea"/>
          <a:cs typeface="+mn-cs"/>
        </a:defRPr>
      </a:lvl3pPr>
      <a:lvl4pPr marL="1724169" algn="l" defTabSz="1149446" rtl="0" eaLnBrk="1" latinLnBrk="0" hangingPunct="1">
        <a:defRPr sz="2300" kern="1200">
          <a:solidFill>
            <a:schemeClr val="tx1"/>
          </a:solidFill>
          <a:latin typeface="+mn-lt"/>
          <a:ea typeface="+mn-ea"/>
          <a:cs typeface="+mn-cs"/>
        </a:defRPr>
      </a:lvl4pPr>
      <a:lvl5pPr marL="2298893" algn="l" defTabSz="1149446" rtl="0" eaLnBrk="1" latinLnBrk="0" hangingPunct="1">
        <a:defRPr sz="2300" kern="1200">
          <a:solidFill>
            <a:schemeClr val="tx1"/>
          </a:solidFill>
          <a:latin typeface="+mn-lt"/>
          <a:ea typeface="+mn-ea"/>
          <a:cs typeface="+mn-cs"/>
        </a:defRPr>
      </a:lvl5pPr>
      <a:lvl6pPr marL="2873616" algn="l" defTabSz="1149446" rtl="0" eaLnBrk="1" latinLnBrk="0" hangingPunct="1">
        <a:defRPr sz="2300" kern="1200">
          <a:solidFill>
            <a:schemeClr val="tx1"/>
          </a:solidFill>
          <a:latin typeface="+mn-lt"/>
          <a:ea typeface="+mn-ea"/>
          <a:cs typeface="+mn-cs"/>
        </a:defRPr>
      </a:lvl6pPr>
      <a:lvl7pPr marL="3448338" algn="l" defTabSz="1149446" rtl="0" eaLnBrk="1" latinLnBrk="0" hangingPunct="1">
        <a:defRPr sz="2300" kern="1200">
          <a:solidFill>
            <a:schemeClr val="tx1"/>
          </a:solidFill>
          <a:latin typeface="+mn-lt"/>
          <a:ea typeface="+mn-ea"/>
          <a:cs typeface="+mn-cs"/>
        </a:defRPr>
      </a:lvl7pPr>
      <a:lvl8pPr marL="4023062" algn="l" defTabSz="1149446" rtl="0" eaLnBrk="1" latinLnBrk="0" hangingPunct="1">
        <a:defRPr sz="2300" kern="1200">
          <a:solidFill>
            <a:schemeClr val="tx1"/>
          </a:solidFill>
          <a:latin typeface="+mn-lt"/>
          <a:ea typeface="+mn-ea"/>
          <a:cs typeface="+mn-cs"/>
        </a:defRPr>
      </a:lvl8pPr>
      <a:lvl9pPr marL="4597785" algn="l" defTabSz="1149446"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30" cstate="print">
            <a:extLst>
              <a:ext uri="{28A0092B-C50C-407E-A947-70E740481C1C}">
                <a14:useLocalDpi xmlns:a14="http://schemas.microsoft.com/office/drawing/2010/main" xmlns="" val="0"/>
              </a:ext>
            </a:extLst>
          </a:blip>
          <a:srcRect b="10452"/>
          <a:stretch>
            <a:fillRect/>
          </a:stretch>
        </p:blipFill>
        <p:spPr bwMode="auto">
          <a:xfrm>
            <a:off x="0" y="1560196"/>
            <a:ext cx="13716000" cy="6669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userDrawn="1"/>
        </p:nvGraphicFramePr>
        <p:xfrm>
          <a:off x="152400" y="228600"/>
          <a:ext cx="1750061" cy="7731231"/>
        </p:xfrm>
        <a:graphic>
          <a:graphicData uri="http://schemas.openxmlformats.org/drawingml/2006/table">
            <a:tbl>
              <a:tblPr/>
              <a:tblGrid>
                <a:gridCol w="1750061"/>
              </a:tblGrid>
              <a:tr h="188853">
                <a:tc>
                  <a:txBody>
                    <a:bodyPr/>
                    <a:lstStyle/>
                    <a:p>
                      <a:pPr marL="91440" algn="l" fontAlgn="ctr"/>
                      <a:r>
                        <a:rPr lang="en-US" sz="1200" b="0" i="0" u="none" strike="noStrike" dirty="0">
                          <a:solidFill>
                            <a:srgbClr val="000000"/>
                          </a:solidFill>
                          <a:latin typeface="+mj-lt"/>
                          <a:hlinkClick r:id="rId31" action="ppaction://hlinksldjump"/>
                        </a:rPr>
                        <a:t>Objective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2" action="ppaction://hlinksldjump"/>
                        </a:rPr>
                        <a:t>Training &amp;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3" action="ppaction://hlinksldjump"/>
                        </a:rPr>
                        <a:t>Legal Provisions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4" action="ppaction://hlinksldjump"/>
                        </a:rPr>
                        <a:t>Preventive Measures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5" action="ppaction://hlinksldjump"/>
                        </a:rPr>
                        <a:t>EEM </a:t>
                      </a:r>
                      <a:r>
                        <a:rPr lang="en-US" sz="1200" b="0" i="0" u="none" strike="noStrike" dirty="0" err="1">
                          <a:solidFill>
                            <a:srgbClr val="000000"/>
                          </a:solidFill>
                          <a:latin typeface="+mj-lt"/>
                          <a:hlinkClick r:id="rId35" action="ppaction://hlinksldjump"/>
                        </a:rPr>
                        <a:t>Machinary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6" action="ppaction://hlinksldjump"/>
                        </a:rPr>
                        <a:t>EEM Cell</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7" action="ppaction://hlinksldjump"/>
                        </a:rPr>
                        <a:t>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8" action="ppaction://hlinksldjump"/>
                        </a:rPr>
                        <a:t>AEO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39" action="ppaction://hlinksldjump"/>
                        </a:rPr>
                        <a:t>FST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0" action="ppaction://hlinksldjump"/>
                        </a:rPr>
                        <a:t>SST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1" action="ppaction://hlinksldjump"/>
                        </a:rPr>
                        <a:t>Release </a:t>
                      </a:r>
                      <a:r>
                        <a:rPr lang="en-US" sz="1200" b="0" i="0" u="none" strike="noStrike" dirty="0" err="1">
                          <a:solidFill>
                            <a:srgbClr val="000000"/>
                          </a:solidFill>
                          <a:latin typeface="+mj-lt"/>
                          <a:hlinkClick r:id="rId41" action="ppaction://hlinksldjump"/>
                        </a:rPr>
                        <a:t>od</a:t>
                      </a:r>
                      <a:r>
                        <a:rPr lang="en-US" sz="1200" b="0" i="0" u="none" strike="noStrike" dirty="0">
                          <a:solidFill>
                            <a:srgbClr val="000000"/>
                          </a:solidFill>
                          <a:latin typeface="+mj-lt"/>
                          <a:hlinkClick r:id="rId41" action="ppaction://hlinksldjump"/>
                        </a:rPr>
                        <a:t>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2" action="ppaction://hlinksldjump"/>
                        </a:rPr>
                        <a:t>Storage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3" action="ppaction://hlinksldjump"/>
                        </a:rPr>
                        <a:t>Complaint Monitoring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4" action="ppaction://hlinksldjump"/>
                        </a:rPr>
                        <a:t>VST/VVT/AT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5" action="ppaction://hlinksldjump"/>
                        </a:rPr>
                        <a:t>Separate A/C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706">
                <a:tc>
                  <a:txBody>
                    <a:bodyPr/>
                    <a:lstStyle/>
                    <a:p>
                      <a:pPr marL="91440" algn="l" fontAlgn="ctr"/>
                      <a:r>
                        <a:rPr lang="en-US" sz="1200" b="0" i="0" u="none" strike="noStrike" dirty="0">
                          <a:solidFill>
                            <a:srgbClr val="000000"/>
                          </a:solidFill>
                          <a:latin typeface="+mj-lt"/>
                          <a:hlinkClick r:id="rId46" action="ppaction://hlinksldjump"/>
                        </a:rPr>
                        <a:t>Donation/</a:t>
                      </a:r>
                      <a:br>
                        <a:rPr lang="en-US" sz="1200" b="0" i="0" u="none" strike="noStrike" dirty="0">
                          <a:solidFill>
                            <a:srgbClr val="000000"/>
                          </a:solidFill>
                          <a:latin typeface="+mj-lt"/>
                          <a:hlinkClick r:id="rId46" action="ppaction://hlinksldjump"/>
                        </a:rPr>
                      </a:br>
                      <a:r>
                        <a:rPr lang="en-US" sz="1200" b="0" i="0" u="none" strike="noStrike" dirty="0">
                          <a:solidFill>
                            <a:srgbClr val="000000"/>
                          </a:solidFill>
                          <a:latin typeface="+mj-lt"/>
                          <a:hlinkClick r:id="rId46" action="ppaction://hlinksldjump"/>
                        </a:rPr>
                        <a:t>Expenditure in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7" action="ppaction://hlinksldjump"/>
                        </a:rPr>
                        <a:t>Star Campaigner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8" action="ppaction://hlinksldjump"/>
                        </a:rPr>
                        <a:t>Z+ Security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49" action="ppaction://hlinksldjump"/>
                        </a:rPr>
                        <a:t>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0" action="ppaction://hlinksldjump"/>
                        </a:rPr>
                        <a:t>Printing </a:t>
                      </a:r>
                      <a:r>
                        <a:rPr lang="en-US" sz="1200" b="0" i="0" u="none" strike="noStrike" dirty="0" err="1">
                          <a:solidFill>
                            <a:srgbClr val="000000"/>
                          </a:solidFill>
                          <a:latin typeface="+mj-lt"/>
                          <a:hlinkClick r:id="rId50" action="ppaction://hlinksldjump"/>
                        </a:rPr>
                        <a:t>Pamplets</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1" action="ppaction://hlinksldjump"/>
                        </a:rPr>
                        <a:t>Vehicle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2" action="ppaction://hlinksldjump"/>
                        </a:rPr>
                        <a:t>liquor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3" action="ppaction://hlinksldjump"/>
                        </a:rPr>
                        <a:t>Transportation of cash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4" action="ppaction://hlinksldjump"/>
                        </a:rPr>
                        <a:t>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413">
                <a:tc>
                  <a:txBody>
                    <a:bodyPr/>
                    <a:lstStyle/>
                    <a:p>
                      <a:pPr marL="91440" algn="l" fontAlgn="ctr"/>
                      <a:r>
                        <a:rPr lang="en-US" sz="1200" b="0" i="0" u="none" strike="noStrike" dirty="0">
                          <a:solidFill>
                            <a:srgbClr val="000000"/>
                          </a:solidFill>
                          <a:latin typeface="+mj-lt"/>
                          <a:hlinkClick r:id="rId55" action="ppaction://hlinksldjump"/>
                        </a:rPr>
                        <a:t>Report of </a:t>
                      </a:r>
                      <a:r>
                        <a:rPr lang="en-US" sz="1200" b="0" i="0" u="none" strike="noStrike" dirty="0" smtClean="0">
                          <a:solidFill>
                            <a:srgbClr val="000000"/>
                          </a:solidFill>
                          <a:latin typeface="+mj-lt"/>
                          <a:hlinkClick r:id="rId55" action="ppaction://hlinksldjump"/>
                        </a:rPr>
                        <a:t>IT/Excise/Police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6" action="ppaction://hlinksldjump"/>
                        </a:rPr>
                        <a:t>Helicopter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7" action="ppaction://hlinksldjump"/>
                        </a:rPr>
                        <a:t>Candidate' Booth</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err="1">
                          <a:solidFill>
                            <a:srgbClr val="000000"/>
                          </a:solidFill>
                          <a:latin typeface="+mj-lt"/>
                          <a:hlinkClick r:id="rId58" action="ppaction://hlinksldjump"/>
                        </a:rPr>
                        <a:t>Foraign</a:t>
                      </a:r>
                      <a:r>
                        <a:rPr lang="en-US" sz="1200" b="0" i="0" u="none" strike="noStrike" dirty="0">
                          <a:solidFill>
                            <a:srgbClr val="000000"/>
                          </a:solidFill>
                          <a:latin typeface="+mj-lt"/>
                          <a:hlinkClick r:id="rId58" action="ppaction://hlinksldjump"/>
                        </a:rPr>
                        <a:t> Visit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59" action="ppaction://hlinksldjump"/>
                        </a:rPr>
                        <a:t>Barricade</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0" action="ppaction://hlinksldjump"/>
                        </a:rPr>
                        <a:t>Candidate's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1" action="ppaction://hlinksldjump"/>
                        </a:rPr>
                        <a:t>SOR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0" action="ppaction://hlinksldjump"/>
                        </a:rPr>
                        <a:t>Inspection of register</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2" action="ppaction://hlinksldjump"/>
                        </a:rPr>
                        <a:t>DEMC</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3" action="ppaction://hlinksldjump"/>
                        </a:rPr>
                        <a:t>AR Meeting</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4" action="ppaction://hlinksldjump"/>
                        </a:rPr>
                        <a:t>Lodging of Account</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5" action="ppaction://hlinksldjump"/>
                        </a:rPr>
                        <a:t>Scrutiny</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6" action="ppaction://hlinksldjump"/>
                        </a:rPr>
                        <a:t>Role of DEO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7" action="ppaction://hlinksldjump"/>
                        </a:rPr>
                        <a:t>Role of CEO</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853">
                <a:tc>
                  <a:txBody>
                    <a:bodyPr/>
                    <a:lstStyle/>
                    <a:p>
                      <a:pPr marL="91440" algn="l" fontAlgn="ctr"/>
                      <a:r>
                        <a:rPr lang="en-US" sz="1200" b="0" i="0" u="none" strike="noStrike" dirty="0">
                          <a:solidFill>
                            <a:srgbClr val="000000"/>
                          </a:solidFill>
                          <a:latin typeface="+mj-lt"/>
                          <a:hlinkClick r:id="rId68" action="ppaction://hlinksldjump"/>
                        </a:rPr>
                        <a:t>Role of PP</a:t>
                      </a:r>
                      <a:endParaRPr lang="en-US" sz="1200" b="0" i="0" u="none" strike="noStrike" dirty="0">
                        <a:solidFill>
                          <a:srgbClr val="000000"/>
                        </a:solidFill>
                        <a:latin typeface="+mj-lt"/>
                      </a:endParaRPr>
                    </a:p>
                  </a:txBody>
                  <a:tcPr marL="7620" marR="7620"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6" r:id="rId16"/>
    <p:sldLayoutId id="2147484247" r:id="rId17"/>
    <p:sldLayoutId id="2147484248" r:id="rId18"/>
    <p:sldLayoutId id="2147484249" r:id="rId19"/>
    <p:sldLayoutId id="2147484250" r:id="rId20"/>
    <p:sldLayoutId id="2147484251" r:id="rId21"/>
    <p:sldLayoutId id="2147484252" r:id="rId22"/>
    <p:sldLayoutId id="2147484253" r:id="rId23"/>
    <p:sldLayoutId id="2147484254" r:id="rId24"/>
    <p:sldLayoutId id="2147484255" r:id="rId25"/>
    <p:sldLayoutId id="2147484256" r:id="rId26"/>
    <p:sldLayoutId id="2147484257" r:id="rId27"/>
  </p:sldLayoutIdLst>
  <p:transition>
    <p:fade/>
  </p:transition>
  <p:txStyles>
    <p:titleStyle>
      <a:lvl1pPr algn="l" defTabSz="1147497" rtl="0" eaLnBrk="0" fontAlgn="base" hangingPunct="0">
        <a:lnSpc>
          <a:spcPct val="90000"/>
        </a:lnSpc>
        <a:spcBef>
          <a:spcPct val="0"/>
        </a:spcBef>
        <a:spcAft>
          <a:spcPct val="0"/>
        </a:spcAft>
        <a:defRPr lang="en-US" sz="6000" kern="1200" spc="-157"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p:titleStyle>
    <p:bodyStyle>
      <a:lvl1pPr algn="l" defTabSz="1147497" rtl="0" eaLnBrk="0" fontAlgn="base" hangingPunct="0">
        <a:lnSpc>
          <a:spcPct val="90000"/>
        </a:lnSpc>
        <a:spcBef>
          <a:spcPct val="20000"/>
        </a:spcBef>
        <a:spcAft>
          <a:spcPct val="0"/>
        </a:spcAft>
        <a:buFont typeface="Arial" panose="020B0604020202020204" pitchFamily="34" charset="0"/>
        <a:defRPr sz="3800" b="1" kern="1200">
          <a:solidFill>
            <a:schemeClr val="tx1"/>
          </a:solidFill>
          <a:latin typeface="Courier New" pitchFamily="49" charset="0"/>
          <a:ea typeface="+mn-ea"/>
          <a:cs typeface="Courier New" pitchFamily="49" charset="0"/>
        </a:defRPr>
      </a:lvl1pPr>
      <a:lvl2pPr marL="482946" indent="-7983" algn="l" defTabSz="1147497" rtl="0" eaLnBrk="0" fontAlgn="base" hangingPunct="0">
        <a:lnSpc>
          <a:spcPct val="90000"/>
        </a:lnSpc>
        <a:spcBef>
          <a:spcPct val="20000"/>
        </a:spcBef>
        <a:spcAft>
          <a:spcPct val="0"/>
        </a:spcAft>
        <a:buFont typeface="Arial" panose="020B0604020202020204" pitchFamily="34" charset="0"/>
        <a:defRPr sz="3500" b="1" kern="1200">
          <a:solidFill>
            <a:schemeClr val="tx1"/>
          </a:solidFill>
          <a:latin typeface="Courier New" pitchFamily="49" charset="0"/>
          <a:ea typeface="+mn-ea"/>
          <a:cs typeface="Courier New" pitchFamily="49" charset="0"/>
        </a:defRPr>
      </a:lvl2pPr>
      <a:lvl3pPr marL="955915" indent="-7983"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3pPr>
      <a:lvl4pPr marL="1375001" indent="7983"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4pPr>
      <a:lvl5pPr marL="1792090" algn="l" defTabSz="1147497"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5pPr>
      <a:lvl6pPr marL="316097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700"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424"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5147" indent="-287362" algn="l" defTabSz="114944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446" rtl="0" eaLnBrk="1" latinLnBrk="0" hangingPunct="1">
        <a:defRPr sz="2300" kern="1200">
          <a:solidFill>
            <a:schemeClr val="tx1"/>
          </a:solidFill>
          <a:latin typeface="+mn-lt"/>
          <a:ea typeface="+mn-ea"/>
          <a:cs typeface="+mn-cs"/>
        </a:defRPr>
      </a:lvl1pPr>
      <a:lvl2pPr marL="574723" algn="l" defTabSz="1149446" rtl="0" eaLnBrk="1" latinLnBrk="0" hangingPunct="1">
        <a:defRPr sz="2300" kern="1200">
          <a:solidFill>
            <a:schemeClr val="tx1"/>
          </a:solidFill>
          <a:latin typeface="+mn-lt"/>
          <a:ea typeface="+mn-ea"/>
          <a:cs typeface="+mn-cs"/>
        </a:defRPr>
      </a:lvl2pPr>
      <a:lvl3pPr marL="1149446" algn="l" defTabSz="1149446" rtl="0" eaLnBrk="1" latinLnBrk="0" hangingPunct="1">
        <a:defRPr sz="2300" kern="1200">
          <a:solidFill>
            <a:schemeClr val="tx1"/>
          </a:solidFill>
          <a:latin typeface="+mn-lt"/>
          <a:ea typeface="+mn-ea"/>
          <a:cs typeface="+mn-cs"/>
        </a:defRPr>
      </a:lvl3pPr>
      <a:lvl4pPr marL="1724169" algn="l" defTabSz="1149446" rtl="0" eaLnBrk="1" latinLnBrk="0" hangingPunct="1">
        <a:defRPr sz="2300" kern="1200">
          <a:solidFill>
            <a:schemeClr val="tx1"/>
          </a:solidFill>
          <a:latin typeface="+mn-lt"/>
          <a:ea typeface="+mn-ea"/>
          <a:cs typeface="+mn-cs"/>
        </a:defRPr>
      </a:lvl4pPr>
      <a:lvl5pPr marL="2298893" algn="l" defTabSz="1149446" rtl="0" eaLnBrk="1" latinLnBrk="0" hangingPunct="1">
        <a:defRPr sz="2300" kern="1200">
          <a:solidFill>
            <a:schemeClr val="tx1"/>
          </a:solidFill>
          <a:latin typeface="+mn-lt"/>
          <a:ea typeface="+mn-ea"/>
          <a:cs typeface="+mn-cs"/>
        </a:defRPr>
      </a:lvl5pPr>
      <a:lvl6pPr marL="2873616" algn="l" defTabSz="1149446" rtl="0" eaLnBrk="1" latinLnBrk="0" hangingPunct="1">
        <a:defRPr sz="2300" kern="1200">
          <a:solidFill>
            <a:schemeClr val="tx1"/>
          </a:solidFill>
          <a:latin typeface="+mn-lt"/>
          <a:ea typeface="+mn-ea"/>
          <a:cs typeface="+mn-cs"/>
        </a:defRPr>
      </a:lvl6pPr>
      <a:lvl7pPr marL="3448338" algn="l" defTabSz="1149446" rtl="0" eaLnBrk="1" latinLnBrk="0" hangingPunct="1">
        <a:defRPr sz="2300" kern="1200">
          <a:solidFill>
            <a:schemeClr val="tx1"/>
          </a:solidFill>
          <a:latin typeface="+mn-lt"/>
          <a:ea typeface="+mn-ea"/>
          <a:cs typeface="+mn-cs"/>
        </a:defRPr>
      </a:lvl7pPr>
      <a:lvl8pPr marL="4023062" algn="l" defTabSz="1149446" rtl="0" eaLnBrk="1" latinLnBrk="0" hangingPunct="1">
        <a:defRPr sz="2300" kern="1200">
          <a:solidFill>
            <a:schemeClr val="tx1"/>
          </a:solidFill>
          <a:latin typeface="+mn-lt"/>
          <a:ea typeface="+mn-ea"/>
          <a:cs typeface="+mn-cs"/>
        </a:defRPr>
      </a:lvl8pPr>
      <a:lvl9pPr marL="4597785" algn="l" defTabSz="114944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4.xml.rels><?xml version="1.0" encoding="UTF-8" standalone="yes"?>
<Relationships xmlns="http://schemas.openxmlformats.org/package/2006/relationships"><Relationship Id="rId3" Type="http://schemas.openxmlformats.org/officeDocument/2006/relationships/hyperlink" Target="Different%20Formats%20for%20Expenditure%20Monitoring/Annexure-E1%20Election%20Account%20Register%20of%20Candidate.pdf" TargetMode="External"/><Relationship Id="rId2" Type="http://schemas.openxmlformats.org/officeDocument/2006/relationships/hyperlink" Target="Different%20Formats%20for%20Expenditure%20Monitoring/Annexure-E2%20Abstract%20Statement%20of%20Election%20Expenses.pdf" TargetMode="External"/><Relationship Id="rId1" Type="http://schemas.openxmlformats.org/officeDocument/2006/relationships/slideLayout" Target="../slideLayouts/slideLayout67.xml"/></Relationships>
</file>

<file path=ppt/slides/_rels/slide105.xml.rels><?xml version="1.0" encoding="UTF-8" standalone="yes"?>
<Relationships xmlns="http://schemas.openxmlformats.org/package/2006/relationships"><Relationship Id="rId2" Type="http://schemas.openxmlformats.org/officeDocument/2006/relationships/hyperlink" Target="Different%20Formats%20for%20Expenditure%20Monitoring/Annexure-C3%20DEO's%20Scrutiny%20%20&amp;%20Summery%20Report.pdf" TargetMode="External"/><Relationship Id="rId1" Type="http://schemas.openxmlformats.org/officeDocument/2006/relationships/slideLayout" Target="../slideLayouts/slideLayout6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2.xml.rels><?xml version="1.0" encoding="UTF-8" standalone="yes"?>
<Relationships xmlns="http://schemas.openxmlformats.org/package/2006/relationships"><Relationship Id="rId2" Type="http://schemas.openxmlformats.org/officeDocument/2006/relationships/hyperlink" Target="Different%20Formats%20for%20Expenditure%20Monitoring/Annexure-C6%20Seizure%20REport%20by%20CEO%20on%20Poll%20Day.pdf" TargetMode="External"/><Relationship Id="rId1" Type="http://schemas.openxmlformats.org/officeDocument/2006/relationships/slideLayout" Target="../slideLayouts/slideLayout7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openxmlformats.org/officeDocument/2006/relationships/diagramData" Target="../diagrams/data7.xml"/><Relationship Id="rId11" Type="http://schemas.microsoft.com/office/2007/relationships/diagramDrawing" Target="../diagrams/drawing7.xml"/><Relationship Id="rId5" Type="http://schemas.openxmlformats.org/officeDocument/2006/relationships/diagramColors" Target="../diagrams/colors6.xml"/><Relationship Id="rId10" Type="http://schemas.microsoft.com/office/2007/relationships/diagramDrawing" Target="../diagrams/drawing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Data" Target="../diagrams/data8.xml"/><Relationship Id="rId7" Type="http://schemas.openxmlformats.org/officeDocument/2006/relationships/diagramData" Target="../diagrams/data9.xml"/><Relationship Id="rId12"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microsoft.com/office/2007/relationships/diagramDrawing" Target="../diagrams/drawing8.xml"/><Relationship Id="rId5" Type="http://schemas.openxmlformats.org/officeDocument/2006/relationships/diagramQuickStyle" Target="../diagrams/quickStyle8.xml"/><Relationship Id="rId10" Type="http://schemas.openxmlformats.org/officeDocument/2006/relationships/diagramColors" Target="../diagrams/colors9.xml"/><Relationship Id="rId4" Type="http://schemas.openxmlformats.org/officeDocument/2006/relationships/diagramLayout" Target="../diagrams/layout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12"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microsoft.com/office/2007/relationships/diagramDrawing" Target="../diagrams/drawing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Data" Target="../diagrams/data12.xml"/><Relationship Id="rId7" Type="http://schemas.openxmlformats.org/officeDocument/2006/relationships/diagramData" Target="../diagrams/data13.xml"/><Relationship Id="rId12" Type="http://schemas.microsoft.com/office/2007/relationships/diagramDrawing" Target="../diagrams/drawing13.xm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diagramColors" Target="../diagrams/colors12.xml"/><Relationship Id="rId11" Type="http://schemas.microsoft.com/office/2007/relationships/diagramDrawing" Target="../diagrams/drawing12.xml"/><Relationship Id="rId5" Type="http://schemas.openxmlformats.org/officeDocument/2006/relationships/diagramQuickStyle" Target="../diagrams/quickStyle12.xml"/><Relationship Id="rId10" Type="http://schemas.openxmlformats.org/officeDocument/2006/relationships/diagramColors" Target="../diagrams/colors13.xml"/><Relationship Id="rId4" Type="http://schemas.openxmlformats.org/officeDocument/2006/relationships/diagramLayout" Target="../diagrams/layout12.xml"/><Relationship Id="rId9"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Data" Target="../diagrams/data14.xml"/><Relationship Id="rId7" Type="http://schemas.openxmlformats.org/officeDocument/2006/relationships/diagramData" Target="../diagrams/data15.xml"/><Relationship Id="rId12" Type="http://schemas.microsoft.com/office/2007/relationships/diagramDrawing" Target="../diagrams/drawing15.xm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diagramColors" Target="../diagrams/colors14.xml"/><Relationship Id="rId11" Type="http://schemas.microsoft.com/office/2007/relationships/diagramDrawing" Target="../diagrams/drawing14.xml"/><Relationship Id="rId5" Type="http://schemas.openxmlformats.org/officeDocument/2006/relationships/diagramQuickStyle" Target="../diagrams/quickStyle14.xml"/><Relationship Id="rId10" Type="http://schemas.openxmlformats.org/officeDocument/2006/relationships/diagramColors" Target="../diagrams/colors15.xml"/><Relationship Id="rId4" Type="http://schemas.openxmlformats.org/officeDocument/2006/relationships/diagramLayout" Target="../diagrams/layout14.xml"/><Relationship Id="rId9"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hyperlink" Target="expenditure%20monitoring%20annexures/Appeal%20to%20general%20public%20during%20election%20by%20DEO.pdf" TargetMode="Externa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hyperlink" Target="Different%20Formats%20for%20Expenditure%20Monitoring/Annexure-B2%20EO%20I%20on%20or%20after%203%20day%20of%20notification.pdf" TargetMode="External"/><Relationship Id="rId2" Type="http://schemas.openxmlformats.org/officeDocument/2006/relationships/hyperlink" Target="Different%20Formats%20for%20Expenditure%20Monitoring/Annexure-B1EO%20Arrival%20and%20Departure.pdf" TargetMode="External"/><Relationship Id="rId1" Type="http://schemas.openxmlformats.org/officeDocument/2006/relationships/slideLayout" Target="../slideLayouts/slideLayout28.xml"/><Relationship Id="rId6" Type="http://schemas.openxmlformats.org/officeDocument/2006/relationships/hyperlink" Target="Different%20Formats%20for%20Expenditure%20Monitoring/Annexure-B5%20EO%20IV%20and%20final%20after%2030%20days%20of%20result.pdf" TargetMode="External"/><Relationship Id="rId5" Type="http://schemas.openxmlformats.org/officeDocument/2006/relationships/hyperlink" Target="Different%20Formats%20for%20Expenditure%20Monitoring/Annexure-B4%20EO%20III%20after%20poll.pdf" TargetMode="External"/><Relationship Id="rId4" Type="http://schemas.openxmlformats.org/officeDocument/2006/relationships/hyperlink" Target="Different%20Formats%20for%20Expenditure%20Monitoring/Annexure-B3%20EO%20II%20after%20withdrawl.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hyperlink" Target="Different%20Formats%20for%20Expenditure%20Monitoring/Annexure-B6%20Daily%20Report%20of%20AEO.pdf" TargetMode="Externa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Different%20Formats%20for%20Expenditure%20Monitoring/Annexure-B8%20Daily%20Report%20of%20FS%20on%20Seizur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Different%20Formats%20for%20Expenditure%20Monitoring/Annexure-B9%20Daily%20Report%20of%20FS%20on%20MCC.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Different%20Formats%20for%20Expenditure%20Monitoring/Annexure-B10%20Daily%20Report%20of%20SST%20on%20Seizure.pdf"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Different%20Formats%20for%20Expenditure%20Monitoring/Format%20of%20%20receipt%20for%20cash%20seizure.pdf"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hyperlink" Target="Different%20Formats%20for%20Expenditure%20Monitoring/Annexure-B13%20Format%20for%20Call%20Center%20information.pdf" TargetMode="Externa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hyperlink" Target="expenditure%20monitoring%20annexures/Election%20Rates.pdf" TargetMode="Externa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Different%20Formats%20for%20Expenditure%20Monitoring/Annexure-D%20Details%20of%20Expenditure%20on%20Public%20Meeting,%20rallies.pdf" TargetMode="Externa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3" Type="http://schemas.openxmlformats.org/officeDocument/2006/relationships/hyperlink" Target="Different%20Formats%20for%20Expenditure%20Monitoring/Apendix-B%20Format%20for%20Printer.pdf" TargetMode="External"/><Relationship Id="rId2" Type="http://schemas.openxmlformats.org/officeDocument/2006/relationships/hyperlink" Target="Different%20Formats%20for%20Expenditure%20Monitoring/Apendix-A%20Declaration%20by%20Publisher.pdf" TargetMode="Externa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2" Type="http://schemas.openxmlformats.org/officeDocument/2006/relationships/hyperlink" Target="ANNEX%2022%20EXCISE%20ALTERNATE%20DAY%20REPORT.pdf" TargetMode="External"/><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2" Type="http://schemas.openxmlformats.org/officeDocument/2006/relationships/hyperlink" Target="Different%20Formats%20for%20Expenditure%20Monitoring/Annexure-B15%20Format%20for%20Invegtigation%20Directorate.pdf" TargetMode="External"/><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3" Type="http://schemas.openxmlformats.org/officeDocument/2006/relationships/hyperlink" Target="Different%20Formats%20for%20Expenditure%20Monitoring/Annexure-C9%20Seizure%20Report%20by%20IT.pdf" TargetMode="External"/><Relationship Id="rId2" Type="http://schemas.openxmlformats.org/officeDocument/2006/relationships/hyperlink" Target="Different%20Formats%20for%20Expenditure%20Monitoring/Annexure-C8%20Seizure%20Report%20by%20Excise.pdf" TargetMode="External"/><Relationship Id="rId1" Type="http://schemas.openxmlformats.org/officeDocument/2006/relationships/slideLayout" Target="../slideLayouts/slideLayout50.xml"/><Relationship Id="rId4" Type="http://schemas.openxmlformats.org/officeDocument/2006/relationships/hyperlink" Target="Different%20Formats%20for%20Expenditure%20Monitoring/Annexure-C10%20Seizure%20Report%20by%20Police.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hyperlink" Target="Different%20Formats%20for%20Expenditure%20Monitoring/Annexure-E1%20Election%20Account%20Register%20of%20Candidate.pdf" TargetMode="External"/><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3" Type="http://schemas.openxmlformats.org/officeDocument/2006/relationships/hyperlink" Target="Different%20Formats%20for%20Expenditure%20Monitoring/Annexure-B11%20Shadow%20Observation%20Register.pdf" TargetMode="External"/><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7.xml.rels><?xml version="1.0" encoding="UTF-8" standalone="yes"?>
<Relationships xmlns="http://schemas.openxmlformats.org/package/2006/relationships"><Relationship Id="rId2" Type="http://schemas.openxmlformats.org/officeDocument/2006/relationships/hyperlink" Target="Different%20Formats%20for%20Expenditure%20Monitoring/Format%20for%20appointing%20Additional%20agent%20for%20Expenditure%20matters.pdf" TargetMode="External"/><Relationship Id="rId1" Type="http://schemas.openxmlformats.org/officeDocument/2006/relationships/slideLayout" Target="../slideLayouts/slideLayout6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body" idx="4294967295"/>
          </p:nvPr>
        </p:nvSpPr>
        <p:spPr>
          <a:xfrm>
            <a:off x="1789113" y="2362200"/>
            <a:ext cx="11926887" cy="3716338"/>
          </a:xfrm>
          <a:prstGeom prst="rect">
            <a:avLst/>
          </a:prstGeom>
        </p:spPr>
        <p:txBody>
          <a:bodyPr/>
          <a:lstStyle/>
          <a:p>
            <a:pPr eaLnBrk="1" hangingPunct="1">
              <a:lnSpc>
                <a:spcPct val="80000"/>
              </a:lnSpc>
            </a:pPr>
            <a:endParaRPr lang="en-US" sz="4700" dirty="0" smtClean="0">
              <a:solidFill>
                <a:schemeClr val="tx1"/>
              </a:solidFill>
            </a:endParaRPr>
          </a:p>
          <a:p>
            <a:pPr algn="ctr" eaLnBrk="1" hangingPunct="1">
              <a:lnSpc>
                <a:spcPct val="80000"/>
              </a:lnSpc>
            </a:pPr>
            <a:r>
              <a:rPr lang="en-US" sz="7500" b="1" dirty="0" smtClean="0">
                <a:solidFill>
                  <a:srgbClr val="7030A0"/>
                </a:solidFill>
              </a:rPr>
              <a:t>Election Expenditure Monitoring</a:t>
            </a:r>
          </a:p>
          <a:p>
            <a:pPr eaLnBrk="1" hangingPunct="1">
              <a:lnSpc>
                <a:spcPct val="80000"/>
              </a:lnSpc>
            </a:pPr>
            <a:endParaRPr lang="en-US" sz="3500" b="1" dirty="0" smtClean="0">
              <a:solidFill>
                <a:schemeClr val="tx1"/>
              </a:solidFill>
            </a:endParaRPr>
          </a:p>
          <a:p>
            <a:pPr eaLnBrk="1" hangingPunct="1">
              <a:lnSpc>
                <a:spcPct val="80000"/>
              </a:lnSpc>
            </a:pPr>
            <a:endParaRPr lang="en-US" sz="4700" dirty="0" smtClean="0">
              <a:solidFill>
                <a:schemeClr val="tx1"/>
              </a:solidFill>
            </a:endParaRPr>
          </a:p>
          <a:p>
            <a:pPr eaLnBrk="1" hangingPunct="1">
              <a:lnSpc>
                <a:spcPct val="80000"/>
              </a:lnSpc>
            </a:pPr>
            <a:endParaRPr lang="en-US" sz="1400" dirty="0" smtClean="0">
              <a:solidFill>
                <a:srgbClr val="FFFF00"/>
              </a:solidFill>
            </a:endParaRPr>
          </a:p>
          <a:p>
            <a:pPr eaLnBrk="1" hangingPunct="1">
              <a:lnSpc>
                <a:spcPct val="80000"/>
              </a:lnSpc>
            </a:pPr>
            <a:endParaRPr lang="en-US" sz="1400" dirty="0" smtClean="0">
              <a:solidFill>
                <a:srgbClr val="FFFF00"/>
              </a:solidFill>
            </a:endParaRPr>
          </a:p>
          <a:p>
            <a:pPr eaLnBrk="1" hangingPunct="1">
              <a:lnSpc>
                <a:spcPct val="80000"/>
              </a:lnSpc>
            </a:pPr>
            <a:endParaRPr lang="en-US" sz="1400" dirty="0" smtClean="0">
              <a:solidFill>
                <a:srgbClr val="FFFF00"/>
              </a:solidFill>
            </a:endParaRPr>
          </a:p>
          <a:p>
            <a:pPr eaLnBrk="1" hangingPunct="1">
              <a:lnSpc>
                <a:spcPct val="80000"/>
              </a:lnSpc>
            </a:pPr>
            <a:endParaRPr lang="en-IN" sz="1500" dirty="0" smtClean="0">
              <a:solidFill>
                <a:srgbClr val="89898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348358" y="304801"/>
            <a:ext cx="2081330" cy="134969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7275" y="217488"/>
            <a:ext cx="11388725" cy="696912"/>
          </a:xfrm>
          <a:prstGeom prst="rect">
            <a:avLst/>
          </a:prstGeom>
          <a:solidFill>
            <a:schemeClr val="accent3">
              <a:lumMod val="20000"/>
              <a:lumOff val="80000"/>
            </a:schemeClr>
          </a:solidFill>
        </p:spPr>
        <p:txBody>
          <a:bodyPr/>
          <a:lstStyle/>
          <a:p>
            <a:r>
              <a:rPr lang="en-US" sz="3600" dirty="0" smtClean="0"/>
              <a:t>Meeting Summary with Political Party &amp; Candidate</a:t>
            </a:r>
            <a:endParaRPr lang="en-US" sz="3600" dirty="0"/>
          </a:p>
        </p:txBody>
      </p:sp>
      <p:sp>
        <p:nvSpPr>
          <p:cNvPr id="3" name="Content Placeholder 2"/>
          <p:cNvSpPr>
            <a:spLocks noGrp="1"/>
          </p:cNvSpPr>
          <p:nvPr>
            <p:ph idx="4294967295"/>
          </p:nvPr>
        </p:nvSpPr>
        <p:spPr>
          <a:xfrm>
            <a:off x="2438400" y="1981200"/>
            <a:ext cx="11007725" cy="5875338"/>
          </a:xfrm>
          <a:prstGeom prst="rect">
            <a:avLst/>
          </a:prstGeom>
        </p:spPr>
        <p:txBody>
          <a:bodyPr/>
          <a:lstStyle/>
          <a:p>
            <a:r>
              <a:rPr lang="en-US" sz="3500" dirty="0" smtClean="0"/>
              <a:t>1. DEO’s Meeting with </a:t>
            </a:r>
            <a:r>
              <a:rPr lang="en-US" sz="3500" b="1" dirty="0" smtClean="0">
                <a:solidFill>
                  <a:srgbClr val="C00000"/>
                </a:solidFill>
              </a:rPr>
              <a:t>Recognized</a:t>
            </a:r>
            <a:r>
              <a:rPr lang="en-US" sz="3500" dirty="0" smtClean="0"/>
              <a:t> </a:t>
            </a:r>
            <a:r>
              <a:rPr lang="en-US" sz="3500" b="1" dirty="0" smtClean="0">
                <a:solidFill>
                  <a:schemeClr val="accent2">
                    <a:lumMod val="75000"/>
                  </a:schemeClr>
                </a:solidFill>
              </a:rPr>
              <a:t>Political Parties</a:t>
            </a:r>
            <a:r>
              <a:rPr lang="en-US" sz="3500" dirty="0" smtClean="0"/>
              <a:t>-within 3 days of Press release by ECI</a:t>
            </a:r>
          </a:p>
          <a:p>
            <a:pPr marL="0" indent="0">
              <a:buNone/>
            </a:pPr>
            <a:endParaRPr lang="en-US" sz="1500" dirty="0" smtClean="0"/>
          </a:p>
          <a:p>
            <a:r>
              <a:rPr lang="en-US" sz="3500" dirty="0" smtClean="0"/>
              <a:t>2. RO’s Meeting </a:t>
            </a:r>
            <a:r>
              <a:rPr lang="en-US" sz="3500" b="1" dirty="0" smtClean="0">
                <a:solidFill>
                  <a:schemeClr val="accent4">
                    <a:lumMod val="75000"/>
                  </a:schemeClr>
                </a:solidFill>
              </a:rPr>
              <a:t>with Candidates</a:t>
            </a:r>
            <a:r>
              <a:rPr lang="en-US" sz="3500" dirty="0" smtClean="0"/>
              <a:t>- immediately after the allotment of symbol.</a:t>
            </a:r>
          </a:p>
          <a:p>
            <a:pPr marL="0" indent="0">
              <a:buNone/>
            </a:pPr>
            <a:endParaRPr lang="en-US" sz="1500" dirty="0" smtClean="0"/>
          </a:p>
          <a:p>
            <a:r>
              <a:rPr lang="en-US" sz="3500" dirty="0" smtClean="0"/>
              <a:t>3. DEO’s Meeting on 20</a:t>
            </a:r>
            <a:r>
              <a:rPr lang="en-US" sz="3500" baseline="30000" dirty="0" smtClean="0"/>
              <a:t>th</a:t>
            </a:r>
            <a:r>
              <a:rPr lang="en-US" sz="3500" dirty="0" smtClean="0"/>
              <a:t> Day </a:t>
            </a:r>
            <a:r>
              <a:rPr lang="en-US" sz="3500" b="1" dirty="0" smtClean="0">
                <a:solidFill>
                  <a:schemeClr val="accent4">
                    <a:lumMod val="75000"/>
                  </a:schemeClr>
                </a:solidFill>
              </a:rPr>
              <a:t>with Candidates</a:t>
            </a:r>
            <a:r>
              <a:rPr lang="en-US" sz="3500" dirty="0" smtClean="0"/>
              <a:t> from the date of declaration of result</a:t>
            </a:r>
          </a:p>
          <a:p>
            <a:endParaRPr lang="en-US" sz="1500" dirty="0" smtClean="0"/>
          </a:p>
          <a:p>
            <a:r>
              <a:rPr lang="en-US" sz="3500" dirty="0" smtClean="0"/>
              <a:t>4. DEO’s Account Reconciliation meeting </a:t>
            </a:r>
            <a:r>
              <a:rPr lang="en-US" sz="3500" b="1" dirty="0" smtClean="0">
                <a:solidFill>
                  <a:schemeClr val="accent4">
                    <a:lumMod val="75000"/>
                  </a:schemeClr>
                </a:solidFill>
              </a:rPr>
              <a:t>with candidates</a:t>
            </a:r>
            <a:r>
              <a:rPr lang="en-US" sz="3500" dirty="0" smtClean="0"/>
              <a:t> on 26</a:t>
            </a:r>
            <a:r>
              <a:rPr lang="en-US" sz="3500" baseline="30000" dirty="0" smtClean="0"/>
              <a:t>th</a:t>
            </a:r>
            <a:r>
              <a:rPr lang="en-US" sz="3500" dirty="0" smtClean="0"/>
              <a:t> day from the date of declaration of result</a:t>
            </a:r>
            <a:endParaRPr lang="en-US" sz="3500" dirty="0"/>
          </a:p>
        </p:txBody>
      </p:sp>
    </p:spTree>
    <p:extLst>
      <p:ext uri="{BB962C8B-B14F-4D97-AF65-F5344CB8AC3E}">
        <p14:creationId xmlns:p14="http://schemas.microsoft.com/office/powerpoint/2010/main" xmlns="" val="1571365354"/>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2286000" y="330200"/>
            <a:ext cx="10058400" cy="52705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ctr" eaLnBrk="1" hangingPunct="1">
              <a:defRPr/>
            </a:pPr>
            <a:r>
              <a:rPr lang="en-US" sz="3500" b="1" dirty="0" smtClean="0"/>
              <a:t>Inspection of Accounts</a:t>
            </a:r>
            <a:endParaRPr lang="en-IN" sz="3500" b="1" dirty="0" smtClean="0"/>
          </a:p>
        </p:txBody>
      </p:sp>
      <p:sp>
        <p:nvSpPr>
          <p:cNvPr id="35843" name="Content Placeholder 2"/>
          <p:cNvSpPr>
            <a:spLocks noGrp="1"/>
          </p:cNvSpPr>
          <p:nvPr>
            <p:ph idx="4294967295"/>
          </p:nvPr>
        </p:nvSpPr>
        <p:spPr>
          <a:xfrm>
            <a:off x="2209800" y="1028700"/>
            <a:ext cx="10591800" cy="6600825"/>
          </a:xfrm>
          <a:prstGeom prst="rect">
            <a:avLst/>
          </a:prstGeom>
        </p:spPr>
        <p:txBody>
          <a:bodyPr/>
          <a:lstStyle/>
          <a:p>
            <a:pPr algn="just" eaLnBrk="1" hangingPunct="1">
              <a:lnSpc>
                <a:spcPct val="81000"/>
              </a:lnSpc>
              <a:defRPr/>
            </a:pPr>
            <a:r>
              <a:rPr lang="en-US" sz="3500" dirty="0" smtClean="0">
                <a:latin typeface="Calibri" pitchFamily="34" charset="0"/>
              </a:rPr>
              <a:t>Notice to be issued to candidate in case of failure to produce accounts for inspection and FIR to be filed if failure continues (Sec 171-I of IPC),</a:t>
            </a:r>
          </a:p>
          <a:p>
            <a:pPr algn="just" eaLnBrk="1" hangingPunct="1">
              <a:lnSpc>
                <a:spcPct val="81000"/>
              </a:lnSpc>
              <a:buFont typeface="Wingdings" pitchFamily="2" charset="2"/>
              <a:buNone/>
              <a:defRPr/>
            </a:pPr>
            <a:endParaRPr lang="en-US" sz="3500" dirty="0" smtClean="0">
              <a:latin typeface="Calibri" pitchFamily="34" charset="0"/>
            </a:endParaRPr>
          </a:p>
          <a:p>
            <a:pPr algn="just" eaLnBrk="1" hangingPunct="1">
              <a:lnSpc>
                <a:spcPct val="81000"/>
              </a:lnSpc>
              <a:defRPr/>
            </a:pPr>
            <a:r>
              <a:rPr lang="en-US" sz="3500" dirty="0" smtClean="0">
                <a:latin typeface="Calibri" pitchFamily="34" charset="0"/>
              </a:rPr>
              <a:t>Withdrawal of permission for use of campaign vehicle, if the failure continues in spite of notice,</a:t>
            </a:r>
          </a:p>
          <a:p>
            <a:pPr algn="just" eaLnBrk="1" hangingPunct="1">
              <a:lnSpc>
                <a:spcPct val="81000"/>
              </a:lnSpc>
              <a:buFont typeface="Wingdings" pitchFamily="2" charset="2"/>
              <a:buNone/>
              <a:defRPr/>
            </a:pPr>
            <a:endParaRPr lang="en-US" sz="3500" dirty="0" smtClean="0">
              <a:latin typeface="Calibri" pitchFamily="34" charset="0"/>
            </a:endParaRPr>
          </a:p>
          <a:p>
            <a:pPr algn="just" eaLnBrk="1" hangingPunct="1">
              <a:lnSpc>
                <a:spcPct val="81000"/>
              </a:lnSpc>
              <a:defRPr/>
            </a:pPr>
            <a:r>
              <a:rPr lang="en-US" sz="3500" dirty="0" smtClean="0"/>
              <a:t>Intimation of such </a:t>
            </a:r>
            <a:r>
              <a:rPr lang="en-US" sz="3500" b="1" dirty="0" smtClean="0"/>
              <a:t>withdrawal of permission to the Flying Squad </a:t>
            </a:r>
            <a:r>
              <a:rPr lang="en-US" sz="3500" dirty="0" smtClean="0"/>
              <a:t>to take the vehicle out of campaign,</a:t>
            </a:r>
          </a:p>
          <a:p>
            <a:pPr marL="344848" indent="-344848" algn="just" eaLnBrk="1" fontAlgn="auto" hangingPunct="1">
              <a:lnSpc>
                <a:spcPct val="81000"/>
              </a:lnSpc>
              <a:spcAft>
                <a:spcPts val="0"/>
              </a:spcAft>
              <a:buFont typeface="Wingdings"/>
              <a:buChar char=""/>
              <a:defRPr/>
            </a:pPr>
            <a:endParaRPr lang="en-US" sz="3500" dirty="0" smtClean="0">
              <a:latin typeface="Calibri" pitchFamily="34" charset="0"/>
            </a:endParaRPr>
          </a:p>
          <a:p>
            <a:pPr marL="344848" indent="-344848" algn="just" eaLnBrk="1" fontAlgn="auto" hangingPunct="1">
              <a:lnSpc>
                <a:spcPct val="81000"/>
              </a:lnSpc>
              <a:spcAft>
                <a:spcPts val="0"/>
              </a:spcAft>
              <a:defRPr/>
            </a:pPr>
            <a:r>
              <a:rPr lang="en-US" sz="3500" dirty="0" smtClean="0">
                <a:latin typeface="Calibri" pitchFamily="34" charset="0"/>
              </a:rPr>
              <a:t>Any member of Public can obtain copy of Shadow Observation Register after inspection, notices and replies by candidates on payment of Re. 1/- per page. </a:t>
            </a:r>
          </a:p>
          <a:p>
            <a:pPr marL="344848" indent="-344848" eaLnBrk="1" fontAlgn="auto" hangingPunct="1">
              <a:lnSpc>
                <a:spcPct val="81000"/>
              </a:lnSpc>
              <a:spcAft>
                <a:spcPts val="0"/>
              </a:spcAft>
              <a:buFont typeface="Wingdings"/>
              <a:buChar char=""/>
              <a:defRPr/>
            </a:pPr>
            <a:endParaRPr lang="en-IN" dirty="0" smtClean="0">
              <a:latin typeface="Comic Sans MS" pitchFamily="66" charset="0"/>
            </a:endParaRPr>
          </a:p>
          <a:p>
            <a:pPr algn="just" eaLnBrk="1" hangingPunct="1">
              <a:lnSpc>
                <a:spcPct val="81000"/>
              </a:lnSpc>
              <a:defRPr/>
            </a:pPr>
            <a:endParaRPr lang="en-US" dirty="0" smtClean="0"/>
          </a:p>
          <a:p>
            <a:pPr eaLnBrk="1" hangingPunct="1">
              <a:defRPr/>
            </a:pPr>
            <a:endParaRPr lang="en-IN" dirty="0" smtClean="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9800" y="1781175"/>
            <a:ext cx="11125200" cy="6308725"/>
          </a:xfrm>
          <a:prstGeom prst="rect">
            <a:avLst/>
          </a:prstGeom>
        </p:spPr>
        <p:txBody>
          <a:bodyPr/>
          <a:lstStyle/>
          <a:p>
            <a:pPr algn="just"/>
            <a:r>
              <a:rPr lang="en-US" sz="3500" dirty="0" smtClean="0"/>
              <a:t>Reference is to be made to </a:t>
            </a:r>
            <a:r>
              <a:rPr lang="en-US" sz="3500" b="1" dirty="0" smtClean="0">
                <a:solidFill>
                  <a:srgbClr val="FF0000"/>
                </a:solidFill>
              </a:rPr>
              <a:t>District Expenditure Monitoring Committee </a:t>
            </a:r>
            <a:r>
              <a:rPr lang="en-US" sz="3500" dirty="0" smtClean="0"/>
              <a:t>when candidate/election agent disputes the suppressed expenditure as found with Shadow Observation Register.</a:t>
            </a:r>
          </a:p>
          <a:p>
            <a:pPr marL="0" indent="0" algn="just">
              <a:buNone/>
            </a:pPr>
            <a:endParaRPr lang="en-US" sz="3500" dirty="0" smtClean="0"/>
          </a:p>
        </p:txBody>
      </p:sp>
      <p:sp>
        <p:nvSpPr>
          <p:cNvPr id="5" name="Rectangle 2"/>
          <p:cNvSpPr>
            <a:spLocks noGrp="1" noChangeArrowheads="1"/>
          </p:cNvSpPr>
          <p:nvPr>
            <p:ph type="title" idx="4294967295"/>
          </p:nvPr>
        </p:nvSpPr>
        <p:spPr bwMode="auto">
          <a:xfrm>
            <a:off x="2362200" y="227013"/>
            <a:ext cx="10490200" cy="11223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eaLnBrk="1" hangingPunct="1"/>
            <a:r>
              <a:rPr lang="en-US" sz="3500" b="1" u="sng" dirty="0" smtClean="0">
                <a:solidFill>
                  <a:srgbClr val="7030A0"/>
                </a:solidFill>
                <a:latin typeface="Arial Narrow" pitchFamily="34" charset="0"/>
              </a:rPr>
              <a:t>District Expenditure Monitoring Committee (DEMC)</a:t>
            </a:r>
            <a:endParaRPr lang="en-IN" sz="3500" b="1" dirty="0" smtClean="0">
              <a:solidFill>
                <a:srgbClr val="7030A0"/>
              </a:solidFill>
              <a:latin typeface="Arial Narrow"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18480205"/>
              </p:ext>
            </p:extLst>
          </p:nvPr>
        </p:nvGraphicFramePr>
        <p:xfrm>
          <a:off x="2286000" y="4762084"/>
          <a:ext cx="9144000" cy="2895510"/>
        </p:xfrm>
        <a:graphic>
          <a:graphicData uri="http://schemas.openxmlformats.org/drawingml/2006/table">
            <a:tbl>
              <a:tblPr firstRow="1" bandRow="1">
                <a:tableStyleId>{5C22544A-7EE6-4342-B048-85BDC9FD1C3A}</a:tableStyleId>
              </a:tblPr>
              <a:tblGrid>
                <a:gridCol w="9144000"/>
              </a:tblGrid>
              <a:tr h="591222">
                <a:tc>
                  <a:txBody>
                    <a:bodyPr/>
                    <a:lstStyle/>
                    <a:p>
                      <a:pPr algn="ctr"/>
                      <a:r>
                        <a:rPr lang="en-US" sz="2800" dirty="0" smtClean="0"/>
                        <a:t>Members</a:t>
                      </a:r>
                      <a:r>
                        <a:rPr lang="en-US" sz="2800" baseline="0" dirty="0" smtClean="0"/>
                        <a:t> of the DEMC </a:t>
                      </a:r>
                      <a:endParaRPr lang="en-US" sz="2800" dirty="0"/>
                    </a:p>
                  </a:txBody>
                  <a:tcPr marL="137160" marR="137160" marT="54864" marB="54864"/>
                </a:tc>
              </a:tr>
              <a:tr h="2304288">
                <a:tc>
                  <a:txBody>
                    <a:bodyPr/>
                    <a:lstStyle/>
                    <a:p>
                      <a:pPr marL="342900" indent="-342900">
                        <a:buAutoNum type="arabicPeriod"/>
                      </a:pPr>
                      <a:r>
                        <a:rPr lang="en-US" sz="2900" dirty="0" smtClean="0"/>
                        <a:t>Expenditure Observer in charge of the constituency</a:t>
                      </a:r>
                    </a:p>
                    <a:p>
                      <a:pPr marL="342900" indent="-342900">
                        <a:buAutoNum type="arabicPeriod"/>
                      </a:pPr>
                      <a:r>
                        <a:rPr lang="en-US" sz="2900" dirty="0" smtClean="0"/>
                        <a:t>DEO</a:t>
                      </a:r>
                    </a:p>
                    <a:p>
                      <a:pPr marL="342900" indent="-342900">
                        <a:buAutoNum type="arabicPeriod"/>
                      </a:pPr>
                      <a:r>
                        <a:rPr lang="en-US" sz="2900" dirty="0" err="1" smtClean="0"/>
                        <a:t>Dy</a:t>
                      </a:r>
                      <a:r>
                        <a:rPr lang="en-US" sz="2900" dirty="0" smtClean="0"/>
                        <a:t> DEO/officer in charge of Expenditure Monitoring of the district</a:t>
                      </a:r>
                      <a:endParaRPr lang="en-US" sz="2900" dirty="0"/>
                    </a:p>
                  </a:txBody>
                  <a:tcPr marL="137160" marR="137160" marT="54864" marB="54864"/>
                </a:tc>
              </a:tr>
            </a:tbl>
          </a:graphicData>
        </a:graphic>
      </p:graphicFrame>
    </p:spTree>
    <p:extLst>
      <p:ext uri="{BB962C8B-B14F-4D97-AF65-F5344CB8AC3E}">
        <p14:creationId xmlns:p14="http://schemas.microsoft.com/office/powerpoint/2010/main" xmlns="" val="111528030"/>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3600" y="1781175"/>
            <a:ext cx="10210800" cy="6049963"/>
          </a:xfrm>
          <a:prstGeom prst="rect">
            <a:avLst/>
          </a:prstGeom>
        </p:spPr>
        <p:txBody>
          <a:bodyPr/>
          <a:lstStyle/>
          <a:p>
            <a:pPr algn="just"/>
            <a:r>
              <a:rPr lang="en-US" sz="3500" dirty="0" smtClean="0"/>
              <a:t>Reference is to be filed by candidate  within 48 hrs of receipt of notice from RO .</a:t>
            </a:r>
          </a:p>
          <a:p>
            <a:pPr algn="just"/>
            <a:r>
              <a:rPr lang="en-US" sz="3500" dirty="0" smtClean="0"/>
              <a:t>Decision by District Expenditure Monitoring Committee is to be taken within 72 hours from the date of receipt of the reply  from the candidate. </a:t>
            </a:r>
          </a:p>
          <a:p>
            <a:pPr algn="just"/>
            <a:r>
              <a:rPr lang="en-US" sz="3500" dirty="0" smtClean="0"/>
              <a:t>DEO to decide the case of disagreement of the candidate to above  in consultation with the Expenditure Observer  and mention the same in the Scrutiny Report.</a:t>
            </a:r>
          </a:p>
        </p:txBody>
      </p:sp>
      <p:sp>
        <p:nvSpPr>
          <p:cNvPr id="4" name="Rectangle 2"/>
          <p:cNvSpPr>
            <a:spLocks noGrp="1" noChangeArrowheads="1"/>
          </p:cNvSpPr>
          <p:nvPr>
            <p:ph type="title" idx="4294967295"/>
          </p:nvPr>
        </p:nvSpPr>
        <p:spPr bwMode="auto">
          <a:xfrm>
            <a:off x="2362200" y="227013"/>
            <a:ext cx="10490200" cy="1122362"/>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eaLnBrk="1" hangingPunct="1"/>
            <a:r>
              <a:rPr lang="en-US" sz="3500" b="1" u="sng" dirty="0" smtClean="0">
                <a:solidFill>
                  <a:srgbClr val="7030A0"/>
                </a:solidFill>
                <a:latin typeface="Arial Narrow" pitchFamily="34" charset="0"/>
              </a:rPr>
              <a:t>District Expenditure Monitoring Committee (DEMC)</a:t>
            </a:r>
            <a:endParaRPr lang="en-IN" sz="3500" b="1" dirty="0" smtClean="0">
              <a:solidFill>
                <a:srgbClr val="7030A0"/>
              </a:solidFill>
              <a:latin typeface="Arial Narrow" pitchFamily="34" charset="0"/>
            </a:endParaRPr>
          </a:p>
        </p:txBody>
      </p:sp>
    </p:spTree>
    <p:extLst>
      <p:ext uri="{BB962C8B-B14F-4D97-AF65-F5344CB8AC3E}">
        <p14:creationId xmlns:p14="http://schemas.microsoft.com/office/powerpoint/2010/main" xmlns="" val="612243626"/>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4763"/>
            <a:ext cx="9620250" cy="466725"/>
          </a:xfrm>
          <a:prstGeom prst="rect">
            <a:avLst/>
          </a:prstGeom>
        </p:spPr>
        <p:txBody>
          <a:bodyPr>
            <a:noAutofit/>
          </a:bodyPr>
          <a:lstStyle/>
          <a:p>
            <a:pPr algn="ctr"/>
            <a:r>
              <a:rPr lang="en-US" sz="3000" b="1" dirty="0">
                <a:solidFill>
                  <a:srgbClr val="FF0000"/>
                </a:solidFill>
                <a:latin typeface="Bookman Old Style" panose="02050604050505020204" pitchFamily="18" charset="0"/>
                <a:ea typeface="Times New Roman" panose="02020603050405020304" pitchFamily="18" charset="0"/>
                <a:cs typeface="Times New Roman" panose="02020603050405020304" pitchFamily="18" charset="0"/>
              </a:rPr>
              <a:t>ACCOUNT RECONCILIATION MEETING</a:t>
            </a:r>
            <a:endParaRPr lang="en-US" sz="3000" b="1" dirty="0">
              <a:solidFill>
                <a:srgbClr val="FF0000"/>
              </a:solidFill>
            </a:endParaRPr>
          </a:p>
        </p:txBody>
      </p:sp>
      <p:sp>
        <p:nvSpPr>
          <p:cNvPr id="3" name="Content Placeholder 2"/>
          <p:cNvSpPr>
            <a:spLocks noGrp="1"/>
          </p:cNvSpPr>
          <p:nvPr>
            <p:ph idx="4294967295"/>
          </p:nvPr>
        </p:nvSpPr>
        <p:spPr>
          <a:xfrm>
            <a:off x="2209800" y="571500"/>
            <a:ext cx="11020425" cy="7431088"/>
          </a:xfrm>
          <a:prstGeom prst="rect">
            <a:avLst/>
          </a:prstGeom>
        </p:spPr>
        <p:txBody>
          <a:bodyPr>
            <a:normAutofit/>
          </a:bodyPr>
          <a:lstStyle/>
          <a:p>
            <a:pPr>
              <a:buNone/>
            </a:pPr>
            <a:r>
              <a:rPr lang="en-US" sz="2300" b="1" dirty="0" smtClean="0">
                <a:solidFill>
                  <a:srgbClr val="7030A0"/>
                </a:solidFill>
              </a:rPr>
              <a:t>      ECI No.76/INSTRUCTIONS/EEPS/2015/VOL-II </a:t>
            </a:r>
            <a:r>
              <a:rPr lang="en-US" sz="2300" b="1" dirty="0">
                <a:solidFill>
                  <a:srgbClr val="7030A0"/>
                </a:solidFill>
              </a:rPr>
              <a:t>DATED 29</a:t>
            </a:r>
            <a:r>
              <a:rPr lang="en-US" sz="2300" b="1" baseline="30000" dirty="0">
                <a:solidFill>
                  <a:srgbClr val="7030A0"/>
                </a:solidFill>
              </a:rPr>
              <a:t>TH</a:t>
            </a:r>
            <a:r>
              <a:rPr lang="en-US" sz="2300" b="1" dirty="0">
                <a:solidFill>
                  <a:srgbClr val="7030A0"/>
                </a:solidFill>
              </a:rPr>
              <a:t> MAY, </a:t>
            </a:r>
            <a:r>
              <a:rPr lang="en-US" sz="2300" b="1" dirty="0" smtClean="0">
                <a:solidFill>
                  <a:srgbClr val="7030A0"/>
                </a:solidFill>
              </a:rPr>
              <a:t>2015</a:t>
            </a:r>
          </a:p>
          <a:p>
            <a:pPr algn="just"/>
            <a:r>
              <a:rPr lang="en-US" sz="3000" dirty="0">
                <a:latin typeface="22"/>
              </a:rPr>
              <a:t>Account reconciliation </a:t>
            </a:r>
            <a:r>
              <a:rPr lang="en-US" sz="3000" dirty="0" smtClean="0">
                <a:latin typeface="22"/>
              </a:rPr>
              <a:t>meeting: candidates/election </a:t>
            </a:r>
            <a:r>
              <a:rPr lang="en-US" sz="3000" dirty="0">
                <a:latin typeface="22"/>
              </a:rPr>
              <a:t>agents with the district expenditure monitoring committee (DEMC</a:t>
            </a:r>
            <a:r>
              <a:rPr lang="en-US" sz="3000" dirty="0" smtClean="0">
                <a:latin typeface="22"/>
              </a:rPr>
              <a:t>)</a:t>
            </a:r>
            <a:r>
              <a:rPr lang="en-US" sz="3000" cap="all" dirty="0" smtClean="0">
                <a:latin typeface="22"/>
              </a:rPr>
              <a:t>.</a:t>
            </a:r>
            <a:endParaRPr lang="en-US" cap="all" dirty="0">
              <a:latin typeface="22"/>
            </a:endParaRPr>
          </a:p>
          <a:p>
            <a:pPr algn="just"/>
            <a:r>
              <a:rPr lang="en-US" sz="3000" dirty="0" smtClean="0">
                <a:latin typeface="22"/>
                <a:ea typeface="Times New Roman" panose="02020603050405020304" pitchFamily="18" charset="0"/>
              </a:rPr>
              <a:t>Candidate </a:t>
            </a:r>
            <a:r>
              <a:rPr lang="en-US" sz="3000" dirty="0">
                <a:latin typeface="22"/>
                <a:ea typeface="Times New Roman" panose="02020603050405020304" pitchFamily="18" charset="0"/>
              </a:rPr>
              <a:t>shall be given another opportunity to reconcile the under-stated amount of election expenditure if any, in the </a:t>
            </a:r>
            <a:r>
              <a:rPr lang="en-US" sz="3000" b="1" dirty="0">
                <a:latin typeface="22"/>
                <a:ea typeface="Times New Roman" panose="02020603050405020304" pitchFamily="18" charset="0"/>
              </a:rPr>
              <a:t>account reconciliation meeting</a:t>
            </a:r>
            <a:r>
              <a:rPr lang="en-US" sz="3000" dirty="0">
                <a:latin typeface="22"/>
                <a:ea typeface="Times New Roman" panose="02020603050405020304" pitchFamily="18" charset="0"/>
              </a:rPr>
              <a:t> to be convened by the DEO </a:t>
            </a:r>
            <a:r>
              <a:rPr lang="en-US" sz="3000" b="1" dirty="0">
                <a:solidFill>
                  <a:srgbClr val="00B0F0"/>
                </a:solidFill>
                <a:latin typeface="22"/>
                <a:ea typeface="Times New Roman" panose="02020603050405020304" pitchFamily="18" charset="0"/>
              </a:rPr>
              <a:t>on 26</a:t>
            </a:r>
            <a:r>
              <a:rPr lang="en-US" sz="3000" b="1" baseline="30000" dirty="0">
                <a:solidFill>
                  <a:srgbClr val="00B0F0"/>
                </a:solidFill>
                <a:latin typeface="22"/>
                <a:ea typeface="Times New Roman" panose="02020603050405020304" pitchFamily="18" charset="0"/>
              </a:rPr>
              <a:t>th</a:t>
            </a:r>
            <a:r>
              <a:rPr lang="en-US" sz="3000" b="1" dirty="0">
                <a:solidFill>
                  <a:srgbClr val="00B0F0"/>
                </a:solidFill>
                <a:latin typeface="22"/>
                <a:ea typeface="Times New Roman" panose="02020603050405020304" pitchFamily="18" charset="0"/>
              </a:rPr>
              <a:t> day of declaration of </a:t>
            </a:r>
            <a:r>
              <a:rPr lang="en-US" sz="3000" b="1" dirty="0" smtClean="0">
                <a:solidFill>
                  <a:srgbClr val="00B0F0"/>
                </a:solidFill>
                <a:latin typeface="22"/>
                <a:ea typeface="Times New Roman" panose="02020603050405020304" pitchFamily="18" charset="0"/>
              </a:rPr>
              <a:t>result</a:t>
            </a:r>
            <a:r>
              <a:rPr lang="en-US" sz="3000" dirty="0" smtClean="0">
                <a:solidFill>
                  <a:srgbClr val="00B0F0"/>
                </a:solidFill>
                <a:latin typeface="22"/>
                <a:ea typeface="Times New Roman" panose="02020603050405020304" pitchFamily="18" charset="0"/>
              </a:rPr>
              <a:t>.</a:t>
            </a:r>
            <a:endParaRPr lang="en-US" sz="2500" dirty="0" smtClean="0">
              <a:solidFill>
                <a:srgbClr val="00B0F0"/>
              </a:solidFill>
              <a:latin typeface="22"/>
              <a:ea typeface="Times New Roman" panose="02020603050405020304" pitchFamily="18" charset="0"/>
            </a:endParaRPr>
          </a:p>
          <a:p>
            <a:pPr algn="just"/>
            <a:r>
              <a:rPr lang="en-US" sz="3000" dirty="0" smtClean="0">
                <a:latin typeface="22"/>
                <a:ea typeface="Times New Roman" panose="02020603050405020304" pitchFamily="18" charset="0"/>
              </a:rPr>
              <a:t>Notice </a:t>
            </a:r>
            <a:r>
              <a:rPr lang="en-US" sz="3000" dirty="0">
                <a:latin typeface="22"/>
                <a:ea typeface="Times New Roman" panose="02020603050405020304" pitchFamily="18" charset="0"/>
              </a:rPr>
              <a:t>to be issued in writing to each candidate </a:t>
            </a:r>
            <a:r>
              <a:rPr lang="en-US" sz="3000" dirty="0">
                <a:solidFill>
                  <a:srgbClr val="00B0F0"/>
                </a:solidFill>
                <a:latin typeface="22"/>
                <a:ea typeface="Times New Roman" panose="02020603050405020304" pitchFamily="18" charset="0"/>
              </a:rPr>
              <a:t>latest by the day of declaration of </a:t>
            </a:r>
            <a:r>
              <a:rPr lang="en-US" sz="3000" dirty="0" smtClean="0">
                <a:solidFill>
                  <a:srgbClr val="00B0F0"/>
                </a:solidFill>
                <a:latin typeface="22"/>
                <a:ea typeface="Times New Roman" panose="02020603050405020304" pitchFamily="18" charset="0"/>
              </a:rPr>
              <a:t>result</a:t>
            </a:r>
            <a:r>
              <a:rPr lang="en-US" sz="3000" cap="all" dirty="0" smtClean="0">
                <a:solidFill>
                  <a:srgbClr val="00B0F0"/>
                </a:solidFill>
                <a:latin typeface="22"/>
                <a:ea typeface="Times New Roman" panose="02020603050405020304" pitchFamily="18" charset="0"/>
              </a:rPr>
              <a:t>.</a:t>
            </a:r>
            <a:endParaRPr lang="en-US" sz="2300" cap="all" dirty="0" smtClean="0">
              <a:solidFill>
                <a:srgbClr val="00B0F0"/>
              </a:solidFill>
              <a:latin typeface="22"/>
              <a:ea typeface="Times New Roman" panose="02020603050405020304" pitchFamily="18" charset="0"/>
            </a:endParaRPr>
          </a:p>
          <a:p>
            <a:pPr algn="just"/>
            <a:r>
              <a:rPr lang="en-US" sz="3000" dirty="0" smtClean="0">
                <a:latin typeface="22"/>
                <a:ea typeface="Times New Roman" panose="02020603050405020304" pitchFamily="18" charset="0"/>
              </a:rPr>
              <a:t>DEMC </a:t>
            </a:r>
            <a:r>
              <a:rPr lang="en-US" sz="3000" dirty="0">
                <a:latin typeface="22"/>
                <a:ea typeface="Times New Roman" panose="02020603050405020304" pitchFamily="18" charset="0"/>
              </a:rPr>
              <a:t>after scrutiny shall </a:t>
            </a:r>
            <a:r>
              <a:rPr lang="en-US" sz="3000" dirty="0">
                <a:solidFill>
                  <a:srgbClr val="00B0F0"/>
                </a:solidFill>
                <a:latin typeface="22"/>
                <a:ea typeface="Times New Roman" panose="02020603050405020304" pitchFamily="18" charset="0"/>
              </a:rPr>
              <a:t>pass order in writing with reasons</a:t>
            </a:r>
            <a:r>
              <a:rPr lang="en-US" sz="3000" dirty="0">
                <a:latin typeface="22"/>
                <a:ea typeface="Times New Roman" panose="02020603050405020304" pitchFamily="18" charset="0"/>
              </a:rPr>
              <a:t>, in cases where the account </a:t>
            </a:r>
            <a:r>
              <a:rPr lang="en-US" sz="3000" dirty="0">
                <a:solidFill>
                  <a:srgbClr val="00B0F0"/>
                </a:solidFill>
                <a:latin typeface="22"/>
                <a:ea typeface="Times New Roman" panose="02020603050405020304" pitchFamily="18" charset="0"/>
              </a:rPr>
              <a:t>could not be reconciled </a:t>
            </a:r>
            <a:r>
              <a:rPr lang="en-US" sz="3000" dirty="0">
                <a:latin typeface="22"/>
                <a:ea typeface="Times New Roman" panose="02020603050405020304" pitchFamily="18" charset="0"/>
              </a:rPr>
              <a:t>and serve it on the candidate/agent on the same day</a:t>
            </a:r>
            <a:r>
              <a:rPr lang="en-US" sz="3000" cap="all" dirty="0" smtClean="0">
                <a:latin typeface="22"/>
                <a:ea typeface="Times New Roman" panose="02020603050405020304" pitchFamily="18" charset="0"/>
              </a:rPr>
              <a:t>.</a:t>
            </a:r>
          </a:p>
          <a:p>
            <a:pPr algn="just"/>
            <a:r>
              <a:rPr lang="en-US" sz="3000" dirty="0">
                <a:latin typeface="Bookman Old Style" panose="02050604050505020204" pitchFamily="18" charset="0"/>
              </a:rPr>
              <a:t>If the candidate has already lodged his account prior to account reconciliation meeting, he may revise the account within 30 days statutory period for incorporating findings of </a:t>
            </a:r>
            <a:r>
              <a:rPr lang="en-US" sz="3000" dirty="0" smtClean="0">
                <a:latin typeface="Bookman Old Style" panose="02050604050505020204" pitchFamily="18" charset="0"/>
              </a:rPr>
              <a:t>DEMC</a:t>
            </a:r>
            <a:r>
              <a:rPr lang="en-US" sz="3000" dirty="0">
                <a:latin typeface="Bookman Old Style" panose="02050604050505020204" pitchFamily="18" charset="0"/>
              </a:rPr>
              <a:t>.</a:t>
            </a:r>
          </a:p>
        </p:txBody>
      </p:sp>
    </p:spTree>
    <p:extLst>
      <p:ext uri="{BB962C8B-B14F-4D97-AF65-F5344CB8AC3E}">
        <p14:creationId xmlns:p14="http://schemas.microsoft.com/office/powerpoint/2010/main" xmlns="" val="3489438506"/>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2133600" y="228600"/>
            <a:ext cx="11582400" cy="61277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eaLnBrk="1" hangingPunct="1"/>
            <a:r>
              <a:rPr lang="en-US" sz="3000" b="1" dirty="0" smtClean="0">
                <a:latin typeface="Arial Narrow" pitchFamily="34" charset="0"/>
              </a:rPr>
              <a:t>	</a:t>
            </a:r>
            <a:r>
              <a:rPr lang="en-US" sz="3000" b="1" u="sng" dirty="0" smtClean="0">
                <a:latin typeface="Arial Narrow" pitchFamily="34" charset="0"/>
              </a:rPr>
              <a:t>LODGING OF ACCOUNTS OF ELECTION EXPENSES</a:t>
            </a:r>
            <a:r>
              <a:rPr lang="en-US" sz="3000" b="1" dirty="0" smtClean="0">
                <a:latin typeface="Arial Narrow" pitchFamily="34" charset="0"/>
              </a:rPr>
              <a:t>:</a:t>
            </a:r>
            <a:endParaRPr lang="en-IN" sz="3000" b="1" dirty="0" smtClean="0">
              <a:latin typeface="Arial Narrow" pitchFamily="34" charset="0"/>
            </a:endParaRPr>
          </a:p>
        </p:txBody>
      </p:sp>
      <p:sp>
        <p:nvSpPr>
          <p:cNvPr id="48131" name="Rectangle 3"/>
          <p:cNvSpPr>
            <a:spLocks noGrp="1" noChangeArrowheads="1"/>
          </p:cNvSpPr>
          <p:nvPr>
            <p:ph sz="quarter" idx="4294967295"/>
          </p:nvPr>
        </p:nvSpPr>
        <p:spPr>
          <a:xfrm>
            <a:off x="2209800" y="871538"/>
            <a:ext cx="10966450" cy="7224712"/>
          </a:xfrm>
          <a:prstGeom prst="rect">
            <a:avLst/>
          </a:prstGeom>
        </p:spPr>
        <p:txBody>
          <a:bodyPr/>
          <a:lstStyle/>
          <a:p>
            <a:pPr algn="just" eaLnBrk="1" hangingPunct="1">
              <a:lnSpc>
                <a:spcPct val="91000"/>
              </a:lnSpc>
            </a:pPr>
            <a:r>
              <a:rPr lang="en-US" sz="3300" b="1" u="sng" dirty="0" smtClean="0">
                <a:latin typeface="Calibri" pitchFamily="34" charset="0"/>
              </a:rPr>
              <a:t>Candidates</a:t>
            </a:r>
            <a:r>
              <a:rPr lang="en-US" sz="3300" b="1" dirty="0" smtClean="0">
                <a:latin typeface="Calibri" pitchFamily="34" charset="0"/>
              </a:rPr>
              <a:t> are required to lodge their accounts of election expenses with the DEO within 30 days of declaration of result</a:t>
            </a:r>
            <a:r>
              <a:rPr lang="en-US" sz="3300" dirty="0" smtClean="0">
                <a:latin typeface="Calibri" pitchFamily="34" charset="0"/>
              </a:rPr>
              <a:t> along with the register of election expenses (U/s. 78 of the RP Act,1951)</a:t>
            </a:r>
          </a:p>
          <a:p>
            <a:pPr algn="just" eaLnBrk="1" hangingPunct="1">
              <a:lnSpc>
                <a:spcPct val="91000"/>
              </a:lnSpc>
            </a:pPr>
            <a:r>
              <a:rPr lang="en-US" sz="3300" b="1" u="sng" dirty="0" smtClean="0">
                <a:latin typeface="Calibri" pitchFamily="34" charset="0"/>
              </a:rPr>
              <a:t>Documents required to be filed by candidate</a:t>
            </a:r>
            <a:r>
              <a:rPr lang="en-US" sz="3300" b="1" dirty="0" smtClean="0">
                <a:latin typeface="Calibri" pitchFamily="34" charset="0"/>
              </a:rPr>
              <a:t>:</a:t>
            </a:r>
          </a:p>
          <a:p>
            <a:pPr algn="just" eaLnBrk="1" hangingPunct="1">
              <a:lnSpc>
                <a:spcPct val="91000"/>
              </a:lnSpc>
              <a:buFont typeface="Wingdings" pitchFamily="2" charset="2"/>
              <a:buNone/>
            </a:pPr>
            <a:r>
              <a:rPr lang="en-US" sz="3300" dirty="0" smtClean="0">
                <a:latin typeface="Calibri" pitchFamily="34" charset="0"/>
              </a:rPr>
              <a:t>1. </a:t>
            </a:r>
            <a:r>
              <a:rPr lang="en-US" sz="3300" dirty="0" smtClean="0">
                <a:latin typeface="Calibri" pitchFamily="34" charset="0"/>
                <a:hlinkClick r:id="rId2" action="ppaction://hlinkfile"/>
              </a:rPr>
              <a:t>Abstract Statement </a:t>
            </a:r>
            <a:r>
              <a:rPr lang="en-US" sz="3300" dirty="0" smtClean="0">
                <a:latin typeface="Calibri" pitchFamily="34" charset="0"/>
              </a:rPr>
              <a:t>: Part-I to Part-IV with Schedule 1 to Schedule 9 duly signed.</a:t>
            </a:r>
          </a:p>
          <a:p>
            <a:pPr algn="just" eaLnBrk="1" hangingPunct="1">
              <a:lnSpc>
                <a:spcPct val="91000"/>
              </a:lnSpc>
              <a:buFont typeface="Wingdings" pitchFamily="2" charset="2"/>
              <a:buNone/>
            </a:pPr>
            <a:r>
              <a:rPr lang="en-US" sz="3300" dirty="0" smtClean="0">
                <a:latin typeface="Calibri" pitchFamily="34" charset="0"/>
              </a:rPr>
              <a:t>2.   Certified Copy of Bank statement ,</a:t>
            </a:r>
          </a:p>
          <a:p>
            <a:pPr algn="just" eaLnBrk="1" hangingPunct="1">
              <a:lnSpc>
                <a:spcPct val="91000"/>
              </a:lnSpc>
              <a:buFont typeface="Wingdings" pitchFamily="2" charset="2"/>
              <a:buNone/>
            </a:pPr>
            <a:r>
              <a:rPr lang="en-US" sz="3300" dirty="0" smtClean="0">
                <a:latin typeface="Calibri" pitchFamily="34" charset="0"/>
              </a:rPr>
              <a:t>3. </a:t>
            </a:r>
            <a:r>
              <a:rPr lang="en-US" sz="3300" dirty="0" smtClean="0">
                <a:latin typeface="Calibri" pitchFamily="34" charset="0"/>
                <a:hlinkClick r:id="rId3" action="ppaction://hlinkfile"/>
              </a:rPr>
              <a:t>Register of Day-to-day Accounts, Bank register, Cash register </a:t>
            </a:r>
            <a:r>
              <a:rPr lang="en-US" sz="3300" dirty="0" smtClean="0">
                <a:latin typeface="Calibri" pitchFamily="34" charset="0"/>
              </a:rPr>
              <a:t>with all bills and vouchers in original duly signed,</a:t>
            </a:r>
          </a:p>
          <a:p>
            <a:pPr algn="just" eaLnBrk="1" hangingPunct="1">
              <a:lnSpc>
                <a:spcPct val="91000"/>
              </a:lnSpc>
              <a:buFont typeface="Wingdings" pitchFamily="2" charset="2"/>
              <a:buNone/>
            </a:pPr>
            <a:r>
              <a:rPr lang="en-US" sz="3300" dirty="0" smtClean="0">
                <a:latin typeface="Calibri" pitchFamily="34" charset="0"/>
              </a:rPr>
              <a:t>4. Copies of expenditure related notices issued by RO and      replies to such notices,</a:t>
            </a:r>
          </a:p>
          <a:p>
            <a:pPr algn="just" eaLnBrk="1" hangingPunct="1">
              <a:lnSpc>
                <a:spcPct val="91000"/>
              </a:lnSpc>
              <a:buFont typeface="Wingdings" pitchFamily="2" charset="2"/>
              <a:buNone/>
            </a:pPr>
            <a:r>
              <a:rPr lang="en-US" sz="3300" dirty="0" smtClean="0">
                <a:latin typeface="Calibri" pitchFamily="34" charset="0"/>
              </a:rPr>
              <a:t>5. Replies to discrepancies pointed out at the time of   Inspection.</a:t>
            </a:r>
          </a:p>
          <a:p>
            <a:pPr algn="just" eaLnBrk="1" hangingPunct="1">
              <a:lnSpc>
                <a:spcPct val="91000"/>
              </a:lnSpc>
              <a:buFont typeface="Wingdings" pitchFamily="2" charset="2"/>
              <a:buNone/>
            </a:pPr>
            <a:endParaRPr lang="en-IN" b="1" dirty="0" smtClean="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152400"/>
            <a:ext cx="11353800" cy="1370013"/>
          </a:xfrm>
          <a:prstGeom prst="rect">
            <a:avLst/>
          </a:prstGeom>
        </p:spPr>
        <p:txBody>
          <a:bodyPr>
            <a:normAutofit fontScale="90000"/>
          </a:bodyPr>
          <a:lstStyle/>
          <a:p>
            <a:pPr algn="l"/>
            <a:r>
              <a:rPr lang="en-US" sz="2500" dirty="0" smtClean="0"/>
              <a:t> </a:t>
            </a:r>
            <a:r>
              <a:rPr lang="en-US" sz="2700" dirty="0" smtClean="0"/>
              <a:t>PROCEDURE   OF   </a:t>
            </a:r>
            <a:r>
              <a:rPr lang="en-US" sz="2700" dirty="0" smtClean="0">
                <a:hlinkClick r:id="rId2" action="ppaction://hlinkfile"/>
              </a:rPr>
              <a:t>DEO’S  SCRUTINY   &amp;  SUMMARY   REPORT</a:t>
            </a:r>
            <a:r>
              <a:rPr lang="en-US" sz="2700" dirty="0" smtClean="0"/>
              <a:t/>
            </a:r>
            <a:br>
              <a:rPr lang="en-US" sz="2700" dirty="0" smtClean="0"/>
            </a:br>
            <a:r>
              <a:rPr lang="en-US" sz="2700" dirty="0" smtClean="0">
                <a:solidFill>
                  <a:srgbClr val="FF0000"/>
                </a:solidFill>
              </a:rPr>
              <a:t>(Order no 76/Instructions/2015/EEPS/Vol. XIV, dated, 02.06.2016)</a:t>
            </a:r>
            <a:r>
              <a:rPr lang="en-US" sz="2300" dirty="0" smtClean="0">
                <a:solidFill>
                  <a:srgbClr val="FF0000"/>
                </a:solidFill>
              </a:rPr>
              <a:t/>
            </a:r>
            <a:br>
              <a:rPr lang="en-US" sz="2300" dirty="0" smtClean="0">
                <a:solidFill>
                  <a:srgbClr val="FF0000"/>
                </a:solidFill>
              </a:rPr>
            </a:br>
            <a:r>
              <a:rPr lang="en-US" sz="2300" dirty="0">
                <a:solidFill>
                  <a:srgbClr val="FF0000"/>
                </a:solidFill>
              </a:rPr>
              <a:t/>
            </a:r>
            <a:br>
              <a:rPr lang="en-US" sz="2300" dirty="0">
                <a:solidFill>
                  <a:srgbClr val="FF0000"/>
                </a:solidFill>
              </a:rPr>
            </a:br>
            <a:r>
              <a:rPr lang="en-US" sz="3100" dirty="0" smtClean="0">
                <a:solidFill>
                  <a:schemeClr val="accent1">
                    <a:lumMod val="75000"/>
                  </a:schemeClr>
                </a:solidFill>
              </a:rPr>
              <a:t>Scrutiny of accounts…</a:t>
            </a:r>
            <a:endParaRPr lang="en-US" sz="2300" dirty="0">
              <a:solidFill>
                <a:schemeClr val="accent1">
                  <a:lumMod val="75000"/>
                </a:schemeClr>
              </a:solidFill>
            </a:endParaRPr>
          </a:p>
        </p:txBody>
      </p:sp>
      <p:sp>
        <p:nvSpPr>
          <p:cNvPr id="3" name="Text Placeholder 2"/>
          <p:cNvSpPr>
            <a:spLocks noGrp="1"/>
          </p:cNvSpPr>
          <p:nvPr>
            <p:ph type="body" idx="4294967295"/>
          </p:nvPr>
        </p:nvSpPr>
        <p:spPr>
          <a:xfrm>
            <a:off x="2286000" y="1522413"/>
            <a:ext cx="11125200" cy="6478587"/>
          </a:xfrm>
          <a:prstGeom prst="rect">
            <a:avLst/>
          </a:prstGeom>
        </p:spPr>
        <p:txBody>
          <a:bodyPr/>
          <a:lstStyle/>
          <a:p>
            <a:pPr marL="574746" indent="-574746" algn="just">
              <a:buFont typeface="Courier New" panose="02070309020205020404" pitchFamily="49" charset="0"/>
              <a:buChar char="o"/>
            </a:pPr>
            <a:r>
              <a:rPr lang="en-US" sz="3200" dirty="0" smtClean="0"/>
              <a:t>Candidates to file accounts of Election Expenditure within 30 days from the date of declaration of result, which is the statutory time limit. </a:t>
            </a:r>
          </a:p>
          <a:p>
            <a:pPr marL="574746" indent="-574746" algn="just">
              <a:buFont typeface="Courier New" panose="02070309020205020404" pitchFamily="49" charset="0"/>
              <a:buChar char="o"/>
            </a:pPr>
            <a:r>
              <a:rPr lang="en-US" sz="3200" dirty="0" smtClean="0"/>
              <a:t>As soon as the accounts are received, the </a:t>
            </a:r>
            <a:r>
              <a:rPr lang="en-US" sz="3200" dirty="0" smtClean="0">
                <a:solidFill>
                  <a:srgbClr val="0000FF"/>
                </a:solidFill>
              </a:rPr>
              <a:t>Abstract Statement needed to be scanned and uploaded in the website of the CEO within 3 days of receipt by DEO.</a:t>
            </a:r>
          </a:p>
          <a:p>
            <a:pPr marL="574746" indent="-574746" algn="just">
              <a:buFont typeface="Courier New" panose="02070309020205020404" pitchFamily="49" charset="0"/>
              <a:buChar char="o"/>
            </a:pPr>
            <a:r>
              <a:rPr lang="en-US" sz="3200" dirty="0" smtClean="0"/>
              <a:t>If no notice on understatement of items had been issued earlier, </a:t>
            </a:r>
            <a:r>
              <a:rPr lang="en-US" sz="3200" dirty="0" smtClean="0">
                <a:solidFill>
                  <a:srgbClr val="FF0000"/>
                </a:solidFill>
              </a:rPr>
              <a:t>DEO</a:t>
            </a:r>
            <a:r>
              <a:rPr lang="en-US" sz="3200" dirty="0" smtClean="0"/>
              <a:t> shall issue </a:t>
            </a:r>
            <a:r>
              <a:rPr lang="en-US" sz="3200" dirty="0" smtClean="0">
                <a:solidFill>
                  <a:srgbClr val="EF620B"/>
                </a:solidFill>
              </a:rPr>
              <a:t>notice within 15 days </a:t>
            </a:r>
            <a:r>
              <a:rPr lang="en-US" sz="3200" dirty="0" smtClean="0"/>
              <a:t>of declaration of result to obtain reply of  candidate.  Both letter and reply to be considered in Account Reconciliation Meeting first and informed ECI with views of DEMC.</a:t>
            </a:r>
          </a:p>
          <a:p>
            <a:pPr marL="574746" indent="-574746" algn="just">
              <a:buFont typeface="Courier New" panose="02070309020205020404" pitchFamily="49" charset="0"/>
              <a:buChar char="o"/>
            </a:pPr>
            <a:r>
              <a:rPr lang="en-US" sz="3200" dirty="0"/>
              <a:t>DEMC shall scrutinize the accounts and in case where differences could not be reconciled shall pass reasoned order in writing and serve it to candidate/agent on same day.</a:t>
            </a:r>
            <a:endParaRPr lang="en-US" dirty="0"/>
          </a:p>
          <a:p>
            <a:pPr marL="574746" indent="-574746" algn="just">
              <a:buAutoNum type="arabicPeriod"/>
            </a:pP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6225"/>
            <a:ext cx="10706100" cy="484748"/>
          </a:xfrm>
        </p:spPr>
        <p:txBody>
          <a:bodyPr/>
          <a:lstStyle/>
          <a:p>
            <a:r>
              <a:rPr sz="3500" smtClean="0"/>
              <a:t>Scrutiny of accounts….</a:t>
            </a:r>
            <a:endParaRPr lang="en-IN" sz="3500" dirty="0"/>
          </a:p>
        </p:txBody>
      </p:sp>
      <p:sp>
        <p:nvSpPr>
          <p:cNvPr id="3" name="Text Placeholder 2"/>
          <p:cNvSpPr>
            <a:spLocks noGrp="1"/>
          </p:cNvSpPr>
          <p:nvPr>
            <p:ph type="body" sz="quarter" idx="10"/>
          </p:nvPr>
        </p:nvSpPr>
        <p:spPr>
          <a:xfrm>
            <a:off x="2209800" y="1295400"/>
            <a:ext cx="10934700" cy="6040115"/>
          </a:xfrm>
        </p:spPr>
        <p:txBody>
          <a:bodyPr/>
          <a:lstStyle/>
          <a:p>
            <a:pPr algn="just">
              <a:buFont typeface="Courier New" panose="02070309020205020404" pitchFamily="49" charset="0"/>
              <a:buChar char="o"/>
            </a:pPr>
            <a:r>
              <a:rPr lang="en-US" sz="2500" dirty="0" smtClean="0"/>
              <a:t>If candidate agrees to he may incorporate the same in his/her account. If he/she does not agree, he/she may lodge account with reason with DEO.</a:t>
            </a:r>
          </a:p>
          <a:p>
            <a:pPr algn="just">
              <a:buFont typeface="Courier New" panose="02070309020205020404" pitchFamily="49" charset="0"/>
              <a:buChar char="o"/>
            </a:pPr>
            <a:r>
              <a:rPr lang="en-US" sz="2500" dirty="0" smtClean="0"/>
              <a:t>After receipt of final account, same shall be scrutinized by DEMC.</a:t>
            </a:r>
          </a:p>
          <a:p>
            <a:pPr algn="just">
              <a:buFont typeface="Courier New" panose="02070309020205020404" pitchFamily="49" charset="0"/>
              <a:buChar char="o"/>
            </a:pPr>
            <a:r>
              <a:rPr lang="en-US" sz="2500" dirty="0" smtClean="0"/>
              <a:t>In case of defects such as..</a:t>
            </a:r>
          </a:p>
          <a:p>
            <a:pPr marL="0" indent="0" algn="just">
              <a:buNone/>
            </a:pPr>
            <a:r>
              <a:rPr lang="en-US" sz="2500" dirty="0" smtClean="0">
                <a:solidFill>
                  <a:srgbClr val="FF0000"/>
                </a:solidFill>
              </a:rPr>
              <a:t>            A) vouchers not signed</a:t>
            </a:r>
          </a:p>
          <a:p>
            <a:pPr marL="0" indent="0" algn="just">
              <a:buNone/>
            </a:pPr>
            <a:r>
              <a:rPr lang="en-US" sz="2500" dirty="0">
                <a:solidFill>
                  <a:srgbClr val="FF0000"/>
                </a:solidFill>
              </a:rPr>
              <a:t> </a:t>
            </a:r>
            <a:r>
              <a:rPr lang="en-US" sz="2500" dirty="0" smtClean="0">
                <a:solidFill>
                  <a:srgbClr val="FF0000"/>
                </a:solidFill>
              </a:rPr>
              <a:t>           B) duly sworn in affidavit not filed.</a:t>
            </a:r>
          </a:p>
          <a:p>
            <a:pPr marL="0" indent="0" algn="just">
              <a:buNone/>
            </a:pPr>
            <a:r>
              <a:rPr lang="en-US" sz="2500" dirty="0">
                <a:solidFill>
                  <a:srgbClr val="FF0000"/>
                </a:solidFill>
              </a:rPr>
              <a:t> </a:t>
            </a:r>
            <a:r>
              <a:rPr lang="en-US" sz="2500" dirty="0" smtClean="0">
                <a:solidFill>
                  <a:srgbClr val="FF0000"/>
                </a:solidFill>
              </a:rPr>
              <a:t>           C)Day-to-day /bank/ cash register to signed.</a:t>
            </a:r>
          </a:p>
          <a:p>
            <a:pPr marL="0" indent="0" algn="just">
              <a:buNone/>
            </a:pPr>
            <a:r>
              <a:rPr lang="en-US" sz="2500" dirty="0">
                <a:solidFill>
                  <a:srgbClr val="FF0000"/>
                </a:solidFill>
              </a:rPr>
              <a:t> </a:t>
            </a:r>
            <a:r>
              <a:rPr lang="en-US" sz="2500" dirty="0" smtClean="0">
                <a:solidFill>
                  <a:srgbClr val="FF0000"/>
                </a:solidFill>
              </a:rPr>
              <a:t>           D) Abstract Statement not filled up/not signed.</a:t>
            </a:r>
          </a:p>
          <a:p>
            <a:pPr marL="0" indent="0" algn="just">
              <a:buNone/>
            </a:pPr>
            <a:r>
              <a:rPr lang="en-US" sz="2500" dirty="0">
                <a:solidFill>
                  <a:srgbClr val="FF0000"/>
                </a:solidFill>
              </a:rPr>
              <a:t> </a:t>
            </a:r>
            <a:r>
              <a:rPr lang="en-US" sz="2500" dirty="0" smtClean="0">
                <a:solidFill>
                  <a:srgbClr val="FF0000"/>
                </a:solidFill>
              </a:rPr>
              <a:t>           E) Cash Expenditure in excess of </a:t>
            </a:r>
            <a:r>
              <a:rPr lang="en-US" sz="2500" dirty="0" err="1" smtClean="0">
                <a:solidFill>
                  <a:srgbClr val="FF0000"/>
                </a:solidFill>
              </a:rPr>
              <a:t>Rs</a:t>
            </a:r>
            <a:r>
              <a:rPr lang="en-US" sz="2500" dirty="0" smtClean="0">
                <a:solidFill>
                  <a:srgbClr val="FF0000"/>
                </a:solidFill>
              </a:rPr>
              <a:t>. 10000 not incurred through </a:t>
            </a:r>
            <a:r>
              <a:rPr lang="en-US" sz="2500" dirty="0" err="1" smtClean="0">
                <a:solidFill>
                  <a:srgbClr val="FF0000"/>
                </a:solidFill>
              </a:rPr>
              <a:t>cheque</a:t>
            </a:r>
            <a:r>
              <a:rPr lang="en-US" sz="2500" dirty="0" smtClean="0">
                <a:solidFill>
                  <a:srgbClr val="FF0000"/>
                </a:solidFill>
              </a:rPr>
              <a:t>.</a:t>
            </a:r>
          </a:p>
          <a:p>
            <a:pPr marL="0" indent="0" algn="just">
              <a:buNone/>
            </a:pPr>
            <a:r>
              <a:rPr lang="en-US" sz="2500" dirty="0">
                <a:solidFill>
                  <a:srgbClr val="FF0000"/>
                </a:solidFill>
              </a:rPr>
              <a:t> </a:t>
            </a:r>
            <a:r>
              <a:rPr lang="en-US" sz="2500" dirty="0" smtClean="0">
                <a:solidFill>
                  <a:srgbClr val="FF0000"/>
                </a:solidFill>
              </a:rPr>
              <a:t>           F) Expenditure out side the bank account</a:t>
            </a:r>
          </a:p>
          <a:p>
            <a:pPr marL="0" indent="0" algn="just">
              <a:buNone/>
            </a:pPr>
            <a:r>
              <a:rPr lang="en-US" sz="2500" dirty="0">
                <a:solidFill>
                  <a:srgbClr val="FF0000"/>
                </a:solidFill>
              </a:rPr>
              <a:t> </a:t>
            </a:r>
            <a:r>
              <a:rPr lang="en-US" sz="2500" dirty="0" smtClean="0">
                <a:solidFill>
                  <a:srgbClr val="FF0000"/>
                </a:solidFill>
              </a:rPr>
              <a:t>           G) Self Certified copies of bank account not submitted.</a:t>
            </a:r>
          </a:p>
          <a:p>
            <a:pPr marL="0" indent="0" algn="just">
              <a:buNone/>
            </a:pPr>
            <a:r>
              <a:rPr lang="en-US" sz="2500" dirty="0" smtClean="0">
                <a:solidFill>
                  <a:srgbClr val="FF0000"/>
                </a:solidFill>
              </a:rPr>
              <a:t>             I) bank account is not opened at all</a:t>
            </a:r>
          </a:p>
          <a:p>
            <a:pPr algn="just">
              <a:buFontTx/>
              <a:buChar char="-"/>
            </a:pPr>
            <a:r>
              <a:rPr lang="en-US" sz="2500" dirty="0" smtClean="0"/>
              <a:t>Within 3 days of receipt DEO shall issue notice giving candidate 3 days time to rectify the defects. Reply of the candidate will be examined and forwarded to the Commission along with comments.</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6226"/>
            <a:ext cx="10782300" cy="415498"/>
          </a:xfrm>
        </p:spPr>
        <p:txBody>
          <a:bodyPr/>
          <a:lstStyle/>
          <a:p>
            <a:r>
              <a:rPr sz="3000"/>
              <a:t>Scrutiny of accounts….</a:t>
            </a:r>
            <a:endParaRPr lang="en-IN" sz="3000" dirty="0"/>
          </a:p>
        </p:txBody>
      </p:sp>
      <p:sp>
        <p:nvSpPr>
          <p:cNvPr id="3" name="Text Placeholder 2"/>
          <p:cNvSpPr>
            <a:spLocks noGrp="1"/>
          </p:cNvSpPr>
          <p:nvPr>
            <p:ph type="body" sz="quarter" idx="10"/>
          </p:nvPr>
        </p:nvSpPr>
        <p:spPr>
          <a:xfrm>
            <a:off x="2209799" y="1004055"/>
            <a:ext cx="11064515" cy="6093976"/>
          </a:xfrm>
        </p:spPr>
        <p:txBody>
          <a:bodyPr/>
          <a:lstStyle/>
          <a:p>
            <a:pPr algn="just">
              <a:buFont typeface="Courier New" panose="02070309020205020404" pitchFamily="49" charset="0"/>
              <a:buChar char="o"/>
            </a:pPr>
            <a:r>
              <a:rPr lang="en-US" sz="3000" dirty="0" smtClean="0"/>
              <a:t>In case of delay not exceeding 15 days, </a:t>
            </a:r>
            <a:r>
              <a:rPr lang="en-US" sz="3000" dirty="0" smtClean="0">
                <a:solidFill>
                  <a:srgbClr val="00B0F0"/>
                </a:solidFill>
              </a:rPr>
              <a:t>DEO shall </a:t>
            </a:r>
            <a:r>
              <a:rPr lang="en-US" sz="3000" dirty="0" err="1" smtClean="0">
                <a:solidFill>
                  <a:srgbClr val="00B0F0"/>
                </a:solidFill>
              </a:rPr>
              <a:t>suo</a:t>
            </a:r>
            <a:r>
              <a:rPr lang="en-US" sz="3000" dirty="0" smtClean="0">
                <a:solidFill>
                  <a:srgbClr val="00B0F0"/>
                </a:solidFill>
              </a:rPr>
              <a:t>-moto issue notice to candidate</a:t>
            </a:r>
            <a:r>
              <a:rPr lang="en-US" sz="3000" dirty="0" smtClean="0"/>
              <a:t> for explanation. Reply and DEO’s comments shall be forwarded to the Commission.</a:t>
            </a:r>
          </a:p>
          <a:p>
            <a:pPr algn="just">
              <a:buFont typeface="Courier New" panose="02070309020205020404" pitchFamily="49" charset="0"/>
              <a:buChar char="o"/>
            </a:pPr>
            <a:r>
              <a:rPr lang="en-US" sz="3000" dirty="0" smtClean="0"/>
              <a:t>DEO </a:t>
            </a:r>
            <a:r>
              <a:rPr lang="en-US" sz="3000" dirty="0"/>
              <a:t>shall finalize the candidate-wise summery and scrutiny reports by </a:t>
            </a:r>
            <a:r>
              <a:rPr lang="en-US" sz="3000" dirty="0">
                <a:solidFill>
                  <a:srgbClr val="00B0F0"/>
                </a:solidFill>
              </a:rPr>
              <a:t>37</a:t>
            </a:r>
            <a:r>
              <a:rPr lang="en-US" sz="3000" baseline="30000" dirty="0">
                <a:solidFill>
                  <a:srgbClr val="00B0F0"/>
                </a:solidFill>
              </a:rPr>
              <a:t>th</a:t>
            </a:r>
            <a:r>
              <a:rPr lang="en-US" sz="3000" dirty="0">
                <a:solidFill>
                  <a:srgbClr val="00B0F0"/>
                </a:solidFill>
              </a:rPr>
              <a:t> days</a:t>
            </a:r>
            <a:r>
              <a:rPr lang="en-US" sz="3000" dirty="0"/>
              <a:t> from the date of declaration of result and shall forward to CEO </a:t>
            </a:r>
            <a:r>
              <a:rPr lang="en-US" sz="3000" dirty="0">
                <a:solidFill>
                  <a:srgbClr val="00B0F0"/>
                </a:solidFill>
              </a:rPr>
              <a:t>by 38</a:t>
            </a:r>
            <a:r>
              <a:rPr lang="en-US" sz="3000" baseline="30000" dirty="0">
                <a:solidFill>
                  <a:srgbClr val="00B0F0"/>
                </a:solidFill>
              </a:rPr>
              <a:t>th</a:t>
            </a:r>
            <a:r>
              <a:rPr lang="en-US" sz="3000" dirty="0">
                <a:solidFill>
                  <a:srgbClr val="00B0F0"/>
                </a:solidFill>
              </a:rPr>
              <a:t> day</a:t>
            </a:r>
            <a:r>
              <a:rPr lang="en-US" sz="3000" dirty="0"/>
              <a:t>. DEO’s report shall be forwarded to the Commission by </a:t>
            </a:r>
            <a:r>
              <a:rPr lang="en-US" sz="3000" dirty="0">
                <a:solidFill>
                  <a:srgbClr val="00B0F0"/>
                </a:solidFill>
              </a:rPr>
              <a:t>CEO within 45 </a:t>
            </a:r>
            <a:r>
              <a:rPr lang="en-US" sz="3000" dirty="0" smtClean="0">
                <a:solidFill>
                  <a:srgbClr val="00B0F0"/>
                </a:solidFill>
              </a:rPr>
              <a:t>days</a:t>
            </a:r>
            <a:r>
              <a:rPr lang="en-US" sz="3000" dirty="0" smtClean="0"/>
              <a:t>.</a:t>
            </a:r>
          </a:p>
          <a:p>
            <a:pPr algn="just">
              <a:buFont typeface="Courier New" panose="02070309020205020404" pitchFamily="49" charset="0"/>
              <a:buChar char="o"/>
            </a:pPr>
            <a:r>
              <a:rPr lang="en-US" sz="3000" dirty="0" smtClean="0"/>
              <a:t>In case of disagreement persists even after account reconciliation meeting and DEO does not agree that expenses have been correctly reported by candidate, DEO shall enclose copies of relevant documents along with scrutiny reports viz.. Minutes of ARM, notice issued, replies of candidate, rate chart, shadow observation register, expenditure register etc.</a:t>
            </a:r>
          </a:p>
          <a:p>
            <a:pPr algn="just">
              <a:buFont typeface="Courier New" panose="02070309020205020404" pitchFamily="49" charset="0"/>
              <a:buChar char="o"/>
            </a:pPr>
            <a:r>
              <a:rPr lang="en-US" sz="3000" dirty="0" smtClean="0"/>
              <a:t>DEO shall get data entered into EEMS software </a:t>
            </a:r>
            <a:r>
              <a:rPr lang="en-US" sz="3000" dirty="0" smtClean="0">
                <a:solidFill>
                  <a:srgbClr val="00B0F0"/>
                </a:solidFill>
              </a:rPr>
              <a:t>within 3 days of finalization of candidate-wise scrutiny report.</a:t>
            </a:r>
            <a:r>
              <a:rPr lang="en-US" sz="3000" dirty="0" smtClean="0"/>
              <a:t> </a:t>
            </a:r>
            <a:endParaRPr lang="en-IN" sz="3000" dirty="0"/>
          </a:p>
        </p:txBody>
      </p:sp>
    </p:spTree>
    <p:extLst>
      <p:ext uri="{BB962C8B-B14F-4D97-AF65-F5344CB8AC3E}">
        <p14:creationId xmlns:p14="http://schemas.microsoft.com/office/powerpoint/2010/main" xmlns="" val="1086794647"/>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a:xfrm>
            <a:off x="2667000" y="228600"/>
            <a:ext cx="9677400" cy="695325"/>
          </a:xfrm>
          <a:prstGeom prst="rect">
            <a:avLst/>
          </a:prstGeom>
        </p:spPr>
        <p:txBody>
          <a:bodyPr/>
          <a:lstStyle/>
          <a:p>
            <a:r>
              <a:rPr lang="en-US" sz="3800" b="1" u="sng" dirty="0" smtClean="0">
                <a:solidFill>
                  <a:srgbClr val="FF0000"/>
                </a:solidFill>
                <a:latin typeface="Times New Roman" pitchFamily="18" charset="0"/>
              </a:rPr>
              <a:t>Role of DEO</a:t>
            </a:r>
            <a:endParaRPr lang="en-IN" sz="3800" b="1" u="sng" dirty="0" smtClean="0">
              <a:solidFill>
                <a:srgbClr val="FF0000"/>
              </a:solidFill>
              <a:latin typeface="Times New Roman" pitchFamily="18" charset="0"/>
            </a:endParaRPr>
          </a:p>
        </p:txBody>
      </p:sp>
      <p:sp>
        <p:nvSpPr>
          <p:cNvPr id="99331" name="Content Placeholder 2"/>
          <p:cNvSpPr>
            <a:spLocks noGrp="1"/>
          </p:cNvSpPr>
          <p:nvPr>
            <p:ph idx="4294967295"/>
          </p:nvPr>
        </p:nvSpPr>
        <p:spPr>
          <a:xfrm>
            <a:off x="2133600" y="1003300"/>
            <a:ext cx="11049000" cy="6567488"/>
          </a:xfrm>
          <a:prstGeom prst="rect">
            <a:avLst/>
          </a:prstGeom>
        </p:spPr>
        <p:txBody>
          <a:bodyPr/>
          <a:lstStyle/>
          <a:p>
            <a:pPr lvl="1" algn="just"/>
            <a:r>
              <a:rPr lang="en-US" sz="2800" dirty="0" smtClean="0"/>
              <a:t>The DEO shall </a:t>
            </a:r>
            <a:r>
              <a:rPr lang="en-US" sz="2800" b="1" dirty="0" smtClean="0">
                <a:solidFill>
                  <a:srgbClr val="00B0F0"/>
                </a:solidFill>
              </a:rPr>
              <a:t>notify the rates of items of election expenditure</a:t>
            </a:r>
            <a:r>
              <a:rPr lang="en-US" sz="2800" b="1" dirty="0" smtClean="0"/>
              <a:t> </a:t>
            </a:r>
            <a:r>
              <a:rPr lang="en-US" sz="2800" dirty="0" smtClean="0"/>
              <a:t>on which election expenditure will be assessed </a:t>
            </a:r>
            <a:r>
              <a:rPr lang="en-US" sz="2800" b="1" dirty="0" smtClean="0"/>
              <a:t>within 3 days of announcement </a:t>
            </a:r>
            <a:r>
              <a:rPr lang="en-US" sz="2800" dirty="0" smtClean="0"/>
              <a:t>of elections by the Commission</a:t>
            </a:r>
            <a:endParaRPr lang="en-IN" sz="2800" dirty="0" smtClean="0"/>
          </a:p>
          <a:p>
            <a:pPr lvl="1" algn="just"/>
            <a:r>
              <a:rPr lang="en-US" sz="2800" dirty="0" smtClean="0"/>
              <a:t>He will hold a </a:t>
            </a:r>
            <a:r>
              <a:rPr lang="en-US" sz="2800" b="1" dirty="0" smtClean="0">
                <a:solidFill>
                  <a:srgbClr val="00B0F0"/>
                </a:solidFill>
              </a:rPr>
              <a:t>meeting of all recognized National and State level Political Parties</a:t>
            </a:r>
            <a:r>
              <a:rPr lang="en-US" sz="2800" b="1" dirty="0" smtClean="0"/>
              <a:t> within 3 days of the announcement of elections </a:t>
            </a:r>
            <a:r>
              <a:rPr lang="en-US" sz="2800" dirty="0" smtClean="0"/>
              <a:t>by the Commission to explain the process of expenditure monitoring, legal provisions relating to election expenditure and consequences of non-compliance of these provisions.</a:t>
            </a:r>
            <a:endParaRPr lang="en-IN" sz="2800" dirty="0" smtClean="0"/>
          </a:p>
          <a:p>
            <a:pPr lvl="1" algn="just"/>
            <a:r>
              <a:rPr lang="en-US" sz="2800" dirty="0" smtClean="0"/>
              <a:t>He shall </a:t>
            </a:r>
            <a:r>
              <a:rPr lang="en-US" sz="2800" b="1" dirty="0" smtClean="0">
                <a:solidFill>
                  <a:srgbClr val="00B0F0"/>
                </a:solidFill>
              </a:rPr>
              <a:t>scrutinize the statement of accounts of election expenditure submitted by the candidates </a:t>
            </a:r>
            <a:r>
              <a:rPr lang="en-US" sz="2800" dirty="0" smtClean="0"/>
              <a:t>after the declaration of results with the help of the Expenditure Monitoring Cell and the Observer and submit a report to the Commission.</a:t>
            </a:r>
          </a:p>
        </p:txBody>
      </p:sp>
      <p:sp>
        <p:nvSpPr>
          <p:cNvPr id="99332"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DE6F7D16-E444-477C-97D6-DC5CD494D9CD}" type="slidenum">
              <a:rPr lang="en-IN"/>
              <a:pPr/>
              <a:t>108</a:t>
            </a:fld>
            <a:endParaRPr lang="en-IN"/>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2438400" y="330200"/>
            <a:ext cx="9906000" cy="955675"/>
          </a:xfrm>
          <a:prstGeom prst="rect">
            <a:avLst/>
          </a:prstGeom>
        </p:spPr>
        <p:txBody>
          <a:bodyPr/>
          <a:lstStyle/>
          <a:p>
            <a:r>
              <a:rPr lang="en-US" sz="3800" b="1" u="sng" dirty="0" smtClean="0">
                <a:solidFill>
                  <a:srgbClr val="FF0000"/>
                </a:solidFill>
                <a:latin typeface="Times New Roman" pitchFamily="18" charset="0"/>
              </a:rPr>
              <a:t>Role of DEO</a:t>
            </a:r>
            <a:endParaRPr lang="en-IN" sz="3800" b="1" u="sng" dirty="0" smtClean="0">
              <a:solidFill>
                <a:srgbClr val="FF0000"/>
              </a:solidFill>
              <a:latin typeface="Times New Roman" pitchFamily="18" charset="0"/>
            </a:endParaRPr>
          </a:p>
        </p:txBody>
      </p:sp>
      <p:sp>
        <p:nvSpPr>
          <p:cNvPr id="98307" name="Content Placeholder 2"/>
          <p:cNvSpPr>
            <a:spLocks noGrp="1"/>
          </p:cNvSpPr>
          <p:nvPr>
            <p:ph idx="4294967295"/>
          </p:nvPr>
        </p:nvSpPr>
        <p:spPr>
          <a:xfrm>
            <a:off x="2133600" y="1285875"/>
            <a:ext cx="11049000" cy="6686550"/>
          </a:xfrm>
          <a:prstGeom prst="rect">
            <a:avLst/>
          </a:prstGeom>
        </p:spPr>
        <p:txBody>
          <a:bodyPr>
            <a:normAutofit/>
          </a:bodyPr>
          <a:lstStyle/>
          <a:p>
            <a:pPr lvl="1" algn="just"/>
            <a:r>
              <a:rPr lang="en-US" sz="3000" dirty="0" smtClean="0">
                <a:latin typeface="Baskerville Old Face" panose="02020602080505020303" pitchFamily="18" charset="0"/>
              </a:rPr>
              <a:t>The DEO is </a:t>
            </a:r>
            <a:r>
              <a:rPr lang="en-US" sz="3000" b="1" dirty="0" smtClean="0">
                <a:latin typeface="Baskerville Old Face" panose="02020602080505020303" pitchFamily="18" charset="0"/>
              </a:rPr>
              <a:t>responsible for the entire expenditure monitoring</a:t>
            </a:r>
            <a:r>
              <a:rPr lang="en-US" sz="3000" dirty="0" smtClean="0">
                <a:latin typeface="Baskerville Old Face" panose="02020602080505020303" pitchFamily="18" charset="0"/>
              </a:rPr>
              <a:t> effort in the district.</a:t>
            </a:r>
            <a:endParaRPr lang="en-IN" sz="3000" dirty="0" smtClean="0">
              <a:latin typeface="Baskerville Old Face" panose="02020602080505020303" pitchFamily="18" charset="0"/>
            </a:endParaRPr>
          </a:p>
          <a:p>
            <a:pPr lvl="1" algn="just"/>
            <a:r>
              <a:rPr lang="en-US" sz="3000" dirty="0" smtClean="0">
                <a:latin typeface="Baskerville Old Face" panose="02020602080505020303" pitchFamily="18" charset="0"/>
              </a:rPr>
              <a:t>The DEO will be assisted by the </a:t>
            </a:r>
            <a:r>
              <a:rPr lang="en-US" sz="3000" b="1" dirty="0" smtClean="0">
                <a:latin typeface="Baskerville Old Face" panose="02020602080505020303" pitchFamily="18" charset="0"/>
              </a:rPr>
              <a:t>Expenditure Monitoring Cell and various teams.</a:t>
            </a:r>
            <a:endParaRPr lang="en-IN" sz="3000" b="1" dirty="0" smtClean="0">
              <a:latin typeface="Baskerville Old Face" panose="02020602080505020303" pitchFamily="18" charset="0"/>
            </a:endParaRPr>
          </a:p>
          <a:p>
            <a:pPr lvl="1" algn="just"/>
            <a:r>
              <a:rPr lang="en-US" sz="3000" dirty="0" smtClean="0">
                <a:latin typeface="Baskerville Old Face" panose="02020602080505020303" pitchFamily="18" charset="0"/>
              </a:rPr>
              <a:t>The DEO shall </a:t>
            </a:r>
            <a:r>
              <a:rPr lang="en-US" sz="3000" b="1" dirty="0" smtClean="0">
                <a:latin typeface="Baskerville Old Face" panose="02020602080505020303" pitchFamily="18" charset="0"/>
              </a:rPr>
              <a:t>extend all help to the RO, the Observer and the Asst. Expenditure Observers</a:t>
            </a:r>
            <a:r>
              <a:rPr lang="en-US" sz="3000" dirty="0" smtClean="0">
                <a:latin typeface="Baskerville Old Face" panose="02020602080505020303" pitchFamily="18" charset="0"/>
              </a:rPr>
              <a:t> in performing their functions.</a:t>
            </a:r>
            <a:endParaRPr lang="en-IN" sz="3000" dirty="0" smtClean="0">
              <a:latin typeface="Baskerville Old Face" panose="02020602080505020303" pitchFamily="18" charset="0"/>
            </a:endParaRPr>
          </a:p>
          <a:p>
            <a:pPr lvl="1" algn="just"/>
            <a:r>
              <a:rPr lang="en-US" sz="3000" dirty="0" smtClean="0">
                <a:latin typeface="Baskerville Old Face" panose="02020602080505020303" pitchFamily="18" charset="0"/>
              </a:rPr>
              <a:t>The DEO shall prepare a </a:t>
            </a:r>
            <a:r>
              <a:rPr lang="en-US" sz="3000" b="1" dirty="0" smtClean="0">
                <a:latin typeface="Baskerville Old Face" panose="02020602080505020303" pitchFamily="18" charset="0"/>
              </a:rPr>
              <a:t>list of Central Government and Central PSU employees and give it to the Observer </a:t>
            </a:r>
            <a:r>
              <a:rPr lang="en-US" sz="3000" dirty="0" smtClean="0">
                <a:latin typeface="Baskerville Old Face" panose="02020602080505020303" pitchFamily="18" charset="0"/>
              </a:rPr>
              <a:t>for appointment of Asst. Expenditure Observers.</a:t>
            </a:r>
            <a:endParaRPr lang="en-IN" sz="3000" dirty="0" smtClean="0">
              <a:latin typeface="Baskerville Old Face" panose="02020602080505020303" pitchFamily="18" charset="0"/>
            </a:endParaRPr>
          </a:p>
          <a:p>
            <a:pPr lvl="1" algn="just"/>
            <a:r>
              <a:rPr lang="en-US" sz="3000" dirty="0" smtClean="0">
                <a:latin typeface="Baskerville Old Face" panose="02020602080505020303" pitchFamily="18" charset="0"/>
              </a:rPr>
              <a:t>The DEO shall provide </a:t>
            </a:r>
            <a:r>
              <a:rPr lang="en-US" sz="3000" b="1" dirty="0" smtClean="0">
                <a:latin typeface="Baskerville Old Face" panose="02020602080505020303" pitchFamily="18" charset="0"/>
              </a:rPr>
              <a:t>logistical support </a:t>
            </a:r>
            <a:r>
              <a:rPr lang="en-US" sz="3000" dirty="0" smtClean="0">
                <a:latin typeface="Baskerville Old Face" panose="02020602080505020303" pitchFamily="18" charset="0"/>
              </a:rPr>
              <a:t>to all the expenditure monitoring teams.</a:t>
            </a:r>
            <a:endParaRPr lang="en-IN" sz="3000" dirty="0" smtClean="0">
              <a:latin typeface="Baskerville Old Face" panose="02020602080505020303" pitchFamily="18" charset="0"/>
            </a:endParaRPr>
          </a:p>
          <a:p>
            <a:pPr algn="just">
              <a:buFont typeface="Arial" charset="0"/>
              <a:buNone/>
            </a:pPr>
            <a:r>
              <a:rPr lang="en-US" sz="3000" dirty="0" smtClean="0">
                <a:latin typeface="Baskerville Old Face" panose="02020602080505020303" pitchFamily="18" charset="0"/>
              </a:rPr>
              <a:t>	</a:t>
            </a:r>
          </a:p>
        </p:txBody>
      </p:sp>
      <p:sp>
        <p:nvSpPr>
          <p:cNvPr id="98308"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4475E6B3-ECF6-4EEB-A230-384848A64205}" type="slidenum">
              <a:rPr lang="en-IN"/>
              <a:pPr/>
              <a:t>109</a:t>
            </a:fld>
            <a:endParaRPr lang="en-IN"/>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581400" y="85725"/>
            <a:ext cx="10134600" cy="955675"/>
          </a:xfrm>
          <a:prstGeom prst="rect">
            <a:avLst/>
          </a:prstGeom>
        </p:spPr>
        <p:txBody>
          <a:bodyPr/>
          <a:lstStyle/>
          <a:p>
            <a:r>
              <a:rPr lang="en-US" sz="4500" b="1" u="sng" dirty="0" smtClean="0">
                <a:latin typeface="Times New Roman" pitchFamily="18" charset="0"/>
              </a:rPr>
              <a:t>Types of election expenditure </a:t>
            </a:r>
            <a:endParaRPr lang="en-IN" sz="4500" u="sng" dirty="0" smtClean="0">
              <a:latin typeface="Times New Roman" pitchFamily="18" charset="0"/>
            </a:endParaRPr>
          </a:p>
        </p:txBody>
      </p:sp>
      <p:sp>
        <p:nvSpPr>
          <p:cNvPr id="6147" name="Content Placeholder 2"/>
          <p:cNvSpPr>
            <a:spLocks noGrp="1"/>
          </p:cNvSpPr>
          <p:nvPr>
            <p:ph idx="4294967295"/>
          </p:nvPr>
        </p:nvSpPr>
        <p:spPr>
          <a:xfrm>
            <a:off x="1371600" y="1263650"/>
            <a:ext cx="12344400" cy="6686550"/>
          </a:xfrm>
          <a:prstGeom prst="rect">
            <a:avLst/>
          </a:prstGeom>
        </p:spPr>
        <p:txBody>
          <a:bodyPr/>
          <a:lstStyle/>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buFont typeface="Arial" charset="0"/>
              <a:buNone/>
            </a:pPr>
            <a:endParaRPr lang="en-US" sz="3000" dirty="0" smtClean="0"/>
          </a:p>
          <a:p>
            <a:pPr algn="just">
              <a:buFont typeface="Arial" charset="0"/>
              <a:buNone/>
            </a:pPr>
            <a:endParaRPr lang="en-IN" sz="3000" dirty="0" smtClean="0"/>
          </a:p>
        </p:txBody>
      </p:sp>
      <p:sp>
        <p:nvSpPr>
          <p:cNvPr id="6148"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0BA7F2B8-C4BB-413C-AF09-14E2D0C4815C}" type="slidenum">
              <a:rPr lang="en-IN" sz="1300"/>
              <a:pPr/>
              <a:t>11</a:t>
            </a:fld>
            <a:endParaRPr lang="en-IN" sz="1300" dirty="0"/>
          </a:p>
        </p:txBody>
      </p:sp>
      <p:sp>
        <p:nvSpPr>
          <p:cNvPr id="6" name="Rectangle 5"/>
          <p:cNvSpPr/>
          <p:nvPr/>
        </p:nvSpPr>
        <p:spPr>
          <a:xfrm>
            <a:off x="2209800" y="2657476"/>
            <a:ext cx="5105400" cy="206692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defRPr/>
            </a:pPr>
            <a:r>
              <a:rPr lang="en-US" sz="3000" b="1" dirty="0">
                <a:solidFill>
                  <a:schemeClr val="tx1"/>
                </a:solidFill>
              </a:rPr>
              <a:t>Expenditure</a:t>
            </a:r>
            <a:r>
              <a:rPr lang="en-US" sz="3000" dirty="0">
                <a:solidFill>
                  <a:schemeClr val="tx1"/>
                </a:solidFill>
              </a:rPr>
              <a:t> </a:t>
            </a:r>
            <a:r>
              <a:rPr lang="en-US" sz="3000" b="1" dirty="0">
                <a:solidFill>
                  <a:schemeClr val="tx1"/>
                </a:solidFill>
              </a:rPr>
              <a:t>permissible under the law </a:t>
            </a:r>
            <a:r>
              <a:rPr lang="en-US" sz="3000" dirty="0">
                <a:solidFill>
                  <a:schemeClr val="tx1"/>
                </a:solidFill>
              </a:rPr>
              <a:t>[ public meetings, posters, banners, vehicle etc.]</a:t>
            </a:r>
          </a:p>
        </p:txBody>
      </p:sp>
      <p:sp>
        <p:nvSpPr>
          <p:cNvPr id="7" name="Rectangle 6"/>
          <p:cNvSpPr/>
          <p:nvPr/>
        </p:nvSpPr>
        <p:spPr>
          <a:xfrm>
            <a:off x="7848600" y="2679229"/>
            <a:ext cx="5029200" cy="212137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defRPr/>
            </a:pPr>
            <a:r>
              <a:rPr lang="en-US" sz="3000" b="1" dirty="0">
                <a:solidFill>
                  <a:schemeClr val="tx1"/>
                </a:solidFill>
              </a:rPr>
              <a:t>Illegal election </a:t>
            </a:r>
            <a:r>
              <a:rPr lang="en-US" sz="2500" b="1" dirty="0">
                <a:solidFill>
                  <a:schemeClr val="tx1"/>
                </a:solidFill>
              </a:rPr>
              <a:t>expenditure </a:t>
            </a:r>
            <a:r>
              <a:rPr lang="en-US" dirty="0">
                <a:solidFill>
                  <a:schemeClr val="tx1"/>
                </a:solidFill>
              </a:rPr>
              <a:t>[Distribution of money, liquor or any other item among electors with the purpose of influencing them]</a:t>
            </a:r>
          </a:p>
        </p:txBody>
      </p:sp>
      <p:sp>
        <p:nvSpPr>
          <p:cNvPr id="9" name="Rectangle 8"/>
          <p:cNvSpPr/>
          <p:nvPr/>
        </p:nvSpPr>
        <p:spPr>
          <a:xfrm>
            <a:off x="2209800" y="5334000"/>
            <a:ext cx="5105400" cy="1981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defRPr/>
            </a:pPr>
            <a:endParaRPr lang="en-US" sz="3000" dirty="0">
              <a:solidFill>
                <a:schemeClr val="tx1"/>
              </a:solidFill>
              <a:cs typeface="Arial" charset="0"/>
            </a:endParaRPr>
          </a:p>
          <a:p>
            <a:pPr>
              <a:defRPr/>
            </a:pPr>
            <a:r>
              <a:rPr lang="en-US" sz="3000" b="1" dirty="0">
                <a:solidFill>
                  <a:schemeClr val="tx1"/>
                </a:solidFill>
                <a:cs typeface="Arial" charset="0"/>
              </a:rPr>
              <a:t>Ceiling for</a:t>
            </a:r>
          </a:p>
          <a:p>
            <a:pPr>
              <a:defRPr/>
            </a:pPr>
            <a:r>
              <a:rPr lang="en-US" b="1" dirty="0">
                <a:solidFill>
                  <a:schemeClr val="tx1"/>
                </a:solidFill>
                <a:cs typeface="Arial" charset="0"/>
              </a:rPr>
              <a:t> </a:t>
            </a:r>
            <a:r>
              <a:rPr lang="en-US" b="1" dirty="0" smtClean="0">
                <a:solidFill>
                  <a:schemeClr val="tx1"/>
                </a:solidFill>
                <a:cs typeface="Arial" charset="0"/>
              </a:rPr>
              <a:t>West Bengal Assembly–Rs.28 Lakh</a:t>
            </a:r>
          </a:p>
          <a:p>
            <a:pPr>
              <a:defRPr/>
            </a:pPr>
            <a:r>
              <a:rPr lang="en-US" sz="3000" b="1" dirty="0" err="1" smtClean="0">
                <a:solidFill>
                  <a:schemeClr val="tx1"/>
                </a:solidFill>
                <a:cs typeface="Arial" charset="0"/>
              </a:rPr>
              <a:t>Lok</a:t>
            </a:r>
            <a:r>
              <a:rPr lang="en-US" sz="3000" b="1" dirty="0" smtClean="0">
                <a:solidFill>
                  <a:schemeClr val="tx1"/>
                </a:solidFill>
                <a:cs typeface="Arial" charset="0"/>
              </a:rPr>
              <a:t> </a:t>
            </a:r>
            <a:r>
              <a:rPr lang="en-US" sz="3000" b="1" dirty="0" err="1">
                <a:solidFill>
                  <a:schemeClr val="tx1"/>
                </a:solidFill>
                <a:cs typeface="Arial" charset="0"/>
              </a:rPr>
              <a:t>Sabha</a:t>
            </a:r>
            <a:r>
              <a:rPr lang="en-US" sz="3000" b="1" dirty="0">
                <a:solidFill>
                  <a:schemeClr val="tx1"/>
                </a:solidFill>
                <a:cs typeface="Arial" charset="0"/>
              </a:rPr>
              <a:t>- </a:t>
            </a:r>
            <a:r>
              <a:rPr lang="en-US" sz="3000" b="1" dirty="0" smtClean="0">
                <a:solidFill>
                  <a:schemeClr val="tx1"/>
                </a:solidFill>
                <a:cs typeface="Arial" charset="0"/>
              </a:rPr>
              <a:t>70 </a:t>
            </a:r>
            <a:r>
              <a:rPr lang="en-US" sz="3000" b="1" dirty="0">
                <a:solidFill>
                  <a:schemeClr val="tx1"/>
                </a:solidFill>
                <a:cs typeface="Arial" charset="0"/>
              </a:rPr>
              <a:t>lakh</a:t>
            </a:r>
          </a:p>
          <a:p>
            <a:pPr>
              <a:defRPr/>
            </a:pPr>
            <a:endParaRPr lang="en-US" sz="2500" dirty="0">
              <a:solidFill>
                <a:schemeClr val="tx1"/>
              </a:solidFill>
              <a:cs typeface="Arial" charset="0"/>
            </a:endParaRPr>
          </a:p>
        </p:txBody>
      </p:sp>
      <p:sp>
        <p:nvSpPr>
          <p:cNvPr id="10" name="Rectangle 9"/>
          <p:cNvSpPr/>
          <p:nvPr/>
        </p:nvSpPr>
        <p:spPr>
          <a:xfrm>
            <a:off x="7848601" y="5410201"/>
            <a:ext cx="5010152" cy="1981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defRPr/>
            </a:pPr>
            <a:r>
              <a:rPr lang="en-US" sz="3000" b="1" dirty="0">
                <a:solidFill>
                  <a:schemeClr val="tx1"/>
                </a:solidFill>
              </a:rPr>
              <a:t>Such type of expenditure of election expenses of the candidate is </a:t>
            </a:r>
            <a:r>
              <a:rPr lang="en-US" sz="3000" b="1" dirty="0" smtClean="0">
                <a:solidFill>
                  <a:schemeClr val="tx1"/>
                </a:solidFill>
              </a:rPr>
              <a:t>declared avoidable by ECI</a:t>
            </a:r>
            <a:endParaRPr lang="en-US" sz="3000" b="1" dirty="0">
              <a:solidFill>
                <a:schemeClr val="tx1"/>
              </a:solidFill>
            </a:endParaRPr>
          </a:p>
        </p:txBody>
      </p:sp>
      <p:sp>
        <p:nvSpPr>
          <p:cNvPr id="11" name="Rectangle 10"/>
          <p:cNvSpPr/>
          <p:nvPr/>
        </p:nvSpPr>
        <p:spPr>
          <a:xfrm>
            <a:off x="2362200" y="1285875"/>
            <a:ext cx="10439400" cy="947339"/>
          </a:xfrm>
          <a:prstGeom prst="rect">
            <a:avLst/>
          </a:prstGeom>
          <a:solidFill>
            <a:srgbClr val="CA6A68"/>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r>
              <a:rPr lang="en-US" sz="2500" dirty="0">
                <a:solidFill>
                  <a:schemeClr val="tx1"/>
                </a:solidFill>
              </a:rPr>
              <a:t>Election expenditure can be classified into two types on the basis of legal provisions</a:t>
            </a:r>
          </a:p>
        </p:txBody>
      </p:sp>
      <p:cxnSp>
        <p:nvCxnSpPr>
          <p:cNvPr id="6154" name="Straight Connector 21"/>
          <p:cNvCxnSpPr>
            <a:cxnSpLocks noChangeShapeType="1"/>
          </p:cNvCxnSpPr>
          <p:nvPr/>
        </p:nvCxnSpPr>
        <p:spPr bwMode="auto">
          <a:xfrm rot="5400000">
            <a:off x="4167748" y="5052452"/>
            <a:ext cx="772955" cy="269252"/>
          </a:xfrm>
          <a:prstGeom prst="line">
            <a:avLst/>
          </a:prstGeom>
          <a:noFill/>
          <a:ln w="9525" algn="ctr">
            <a:solidFill>
              <a:srgbClr val="505188"/>
            </a:solidFill>
            <a:round/>
            <a:headEnd/>
            <a:tailEnd/>
          </a:ln>
        </p:spPr>
      </p:cxnSp>
      <p:cxnSp>
        <p:nvCxnSpPr>
          <p:cNvPr id="26" name="Straight Connector 25"/>
          <p:cNvCxnSpPr/>
          <p:nvPr/>
        </p:nvCxnSpPr>
        <p:spPr>
          <a:xfrm rot="5400000">
            <a:off x="9751220" y="5100638"/>
            <a:ext cx="42862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a:off x="4343400" y="4724400"/>
            <a:ext cx="537783" cy="602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endParaRPr lang="en-IN">
              <a:solidFill>
                <a:srgbClr val="FFFFFF"/>
              </a:solidFill>
              <a:cs typeface="Arial" charset="0"/>
            </a:endParaRPr>
          </a:p>
        </p:txBody>
      </p:sp>
      <p:sp>
        <p:nvSpPr>
          <p:cNvPr id="19" name="Down Arrow 18"/>
          <p:cNvSpPr/>
          <p:nvPr/>
        </p:nvSpPr>
        <p:spPr>
          <a:xfrm>
            <a:off x="10058400" y="4800600"/>
            <a:ext cx="537784" cy="602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endParaRPr lang="en-IN">
              <a:solidFill>
                <a:srgbClr val="FFFFFF"/>
              </a:solidFill>
              <a:cs typeface="Arial" charset="0"/>
            </a:endParaRPr>
          </a:p>
        </p:txBody>
      </p:sp>
      <p:sp>
        <p:nvSpPr>
          <p:cNvPr id="23" name="Down Arrow 22"/>
          <p:cNvSpPr/>
          <p:nvPr/>
        </p:nvSpPr>
        <p:spPr>
          <a:xfrm>
            <a:off x="4419600" y="2209800"/>
            <a:ext cx="537783" cy="430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endParaRPr lang="en-IN">
              <a:solidFill>
                <a:srgbClr val="FFFFFF"/>
              </a:solidFill>
              <a:cs typeface="Arial" charset="0"/>
            </a:endParaRPr>
          </a:p>
        </p:txBody>
      </p:sp>
      <p:sp>
        <p:nvSpPr>
          <p:cNvPr id="24" name="Down Arrow 23"/>
          <p:cNvSpPr/>
          <p:nvPr/>
        </p:nvSpPr>
        <p:spPr>
          <a:xfrm>
            <a:off x="9939719" y="2228850"/>
            <a:ext cx="537783" cy="430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a:defRPr/>
            </a:pPr>
            <a:endParaRPr lang="en-IN">
              <a:solidFill>
                <a:srgbClr val="FFFFFF"/>
              </a:solidFill>
              <a:cs typeface="Arial"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2362200" y="330200"/>
            <a:ext cx="9982200" cy="612775"/>
          </a:xfrm>
          <a:prstGeom prst="rect">
            <a:avLst/>
          </a:prstGeom>
        </p:spPr>
        <p:txBody>
          <a:bodyPr>
            <a:noAutofit/>
          </a:bodyPr>
          <a:lstStyle/>
          <a:p>
            <a:r>
              <a:rPr lang="en-US" sz="4500" dirty="0" smtClean="0">
                <a:solidFill>
                  <a:srgbClr val="FF0000"/>
                </a:solidFill>
              </a:rPr>
              <a:t>Role of DEO</a:t>
            </a:r>
            <a:endParaRPr lang="en-IN" sz="4500" dirty="0" smtClean="0">
              <a:solidFill>
                <a:srgbClr val="FF0000"/>
              </a:solidFill>
            </a:endParaRPr>
          </a:p>
        </p:txBody>
      </p:sp>
      <p:sp>
        <p:nvSpPr>
          <p:cNvPr id="100355" name="Content Placeholder 2"/>
          <p:cNvSpPr>
            <a:spLocks noGrp="1"/>
          </p:cNvSpPr>
          <p:nvPr>
            <p:ph idx="4294967295"/>
          </p:nvPr>
        </p:nvSpPr>
        <p:spPr>
          <a:xfrm>
            <a:off x="2209800" y="1219200"/>
            <a:ext cx="11506200" cy="6408738"/>
          </a:xfrm>
          <a:prstGeom prst="rect">
            <a:avLst/>
          </a:prstGeom>
        </p:spPr>
        <p:txBody>
          <a:bodyPr>
            <a:normAutofit lnSpcReduction="10000"/>
          </a:bodyPr>
          <a:lstStyle/>
          <a:p>
            <a:r>
              <a:rPr lang="en-US" sz="3500" dirty="0" smtClean="0"/>
              <a:t>He shall make </a:t>
            </a:r>
            <a:r>
              <a:rPr lang="en-US" sz="3500" b="1" dirty="0" smtClean="0">
                <a:solidFill>
                  <a:srgbClr val="00B0F0"/>
                </a:solidFill>
              </a:rPr>
              <a:t>appeal to public about</a:t>
            </a:r>
            <a:r>
              <a:rPr lang="en-US" sz="3500" dirty="0" smtClean="0">
                <a:solidFill>
                  <a:srgbClr val="00B0F0"/>
                </a:solidFill>
              </a:rPr>
              <a:t> </a:t>
            </a:r>
            <a:r>
              <a:rPr lang="en-US" sz="3500" dirty="0" smtClean="0"/>
              <a:t>restrictions on carrying cash</a:t>
            </a:r>
          </a:p>
          <a:p>
            <a:r>
              <a:rPr lang="en-US" sz="3500" dirty="0" smtClean="0"/>
              <a:t>He shall give </a:t>
            </a:r>
            <a:r>
              <a:rPr lang="en-US" sz="3500" b="1" dirty="0" smtClean="0"/>
              <a:t>wide publicity about the Call centre </a:t>
            </a:r>
            <a:r>
              <a:rPr lang="en-US" sz="3500" dirty="0" smtClean="0"/>
              <a:t>and complaint monitoring mechanism</a:t>
            </a:r>
          </a:p>
          <a:p>
            <a:r>
              <a:rPr lang="en-US" sz="3500" dirty="0" smtClean="0"/>
              <a:t>He shall involve </a:t>
            </a:r>
            <a:r>
              <a:rPr lang="en-US" sz="3500" b="1" dirty="0" smtClean="0"/>
              <a:t>NYKs, NSS and other citizen forums </a:t>
            </a:r>
            <a:r>
              <a:rPr lang="en-US" sz="3500" dirty="0" smtClean="0"/>
              <a:t>to inform about distribution of cash and other gift items among electors</a:t>
            </a:r>
          </a:p>
          <a:p>
            <a:r>
              <a:rPr lang="en-US" sz="3500" dirty="0" smtClean="0"/>
              <a:t>He shall </a:t>
            </a:r>
            <a:r>
              <a:rPr lang="en-US" sz="3500" b="1" dirty="0" smtClean="0"/>
              <a:t>appeal to public and students for ethical voting </a:t>
            </a:r>
            <a:r>
              <a:rPr lang="en-US" sz="3500" dirty="0" smtClean="0"/>
              <a:t>and educate them that both receiver and giver of bribe will be punishable</a:t>
            </a:r>
          </a:p>
          <a:p>
            <a:r>
              <a:rPr lang="en-US" sz="3500" dirty="0" smtClean="0"/>
              <a:t>He shall be </a:t>
            </a:r>
            <a:r>
              <a:rPr lang="en-US" sz="3500" b="1" dirty="0" smtClean="0"/>
              <a:t>responsible for training of </a:t>
            </a:r>
            <a:r>
              <a:rPr lang="en-US" sz="3500" dirty="0" smtClean="0"/>
              <a:t>the manpower engaged in Expenditure monitoring teams and election agents</a:t>
            </a:r>
            <a:endParaRPr lang="en-IN" sz="3500" dirty="0" smtClean="0"/>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idx="4294967295"/>
          </p:nvPr>
        </p:nvSpPr>
        <p:spPr>
          <a:xfrm>
            <a:off x="2133600" y="142875"/>
            <a:ext cx="10210800" cy="771525"/>
          </a:xfrm>
          <a:prstGeom prst="rect">
            <a:avLst/>
          </a:prstGeom>
        </p:spPr>
        <p:txBody>
          <a:bodyPr>
            <a:noAutofit/>
          </a:bodyPr>
          <a:lstStyle/>
          <a:p>
            <a:r>
              <a:rPr lang="en-US" sz="4500" dirty="0" smtClean="0">
                <a:solidFill>
                  <a:srgbClr val="FF0000"/>
                </a:solidFill>
              </a:rPr>
              <a:t>Role of DEO</a:t>
            </a:r>
            <a:endParaRPr lang="en-IN" sz="4500" dirty="0" smtClean="0">
              <a:solidFill>
                <a:srgbClr val="FF0000"/>
              </a:solidFill>
            </a:endParaRPr>
          </a:p>
        </p:txBody>
      </p:sp>
      <p:sp>
        <p:nvSpPr>
          <p:cNvPr id="101379" name="Rectangle 3"/>
          <p:cNvSpPr>
            <a:spLocks noGrp="1"/>
          </p:cNvSpPr>
          <p:nvPr>
            <p:ph idx="4294967295"/>
          </p:nvPr>
        </p:nvSpPr>
        <p:spPr>
          <a:xfrm>
            <a:off x="2133600" y="1185862"/>
            <a:ext cx="10450513" cy="6434138"/>
          </a:xfrm>
          <a:prstGeom prst="rect">
            <a:avLst/>
          </a:prstGeom>
        </p:spPr>
        <p:txBody>
          <a:bodyPr>
            <a:normAutofit fontScale="92500"/>
          </a:bodyPr>
          <a:lstStyle/>
          <a:p>
            <a:pPr algn="just"/>
            <a:r>
              <a:rPr lang="en-US" sz="3500" b="1" dirty="0" smtClean="0">
                <a:solidFill>
                  <a:srgbClr val="00B0F0"/>
                </a:solidFill>
              </a:rPr>
              <a:t>Data entry of the scrutiny reports </a:t>
            </a:r>
            <a:r>
              <a:rPr lang="en-US" sz="3500" dirty="0" smtClean="0"/>
              <a:t>is to be done by DEOs as per software provided by the commission</a:t>
            </a:r>
          </a:p>
          <a:p>
            <a:pPr algn="just"/>
            <a:r>
              <a:rPr lang="en-US" sz="3500" b="1" dirty="0" smtClean="0"/>
              <a:t>Scanned copy of </a:t>
            </a:r>
            <a:r>
              <a:rPr lang="en-US" sz="3500" b="1" dirty="0" smtClean="0">
                <a:solidFill>
                  <a:srgbClr val="00B0F0"/>
                </a:solidFill>
              </a:rPr>
              <a:t>Abstract statements are put in website of the CEO</a:t>
            </a:r>
            <a:r>
              <a:rPr lang="en-US" sz="3500" b="1" dirty="0" smtClean="0"/>
              <a:t> within 3 days </a:t>
            </a:r>
            <a:r>
              <a:rPr lang="en-US" sz="3500" dirty="0" smtClean="0"/>
              <a:t>of lodging of accounts</a:t>
            </a:r>
          </a:p>
          <a:p>
            <a:pPr algn="just"/>
            <a:r>
              <a:rPr lang="en-US" sz="3500" dirty="0" smtClean="0"/>
              <a:t>Send </a:t>
            </a:r>
            <a:r>
              <a:rPr lang="en-US" sz="3500" b="1" dirty="0" smtClean="0"/>
              <a:t>Scrutiny reports in consultation with Expenditure Observer</a:t>
            </a:r>
          </a:p>
          <a:p>
            <a:pPr algn="just"/>
            <a:r>
              <a:rPr lang="en-US" sz="3500" b="1" dirty="0" smtClean="0">
                <a:solidFill>
                  <a:srgbClr val="00B0F0"/>
                </a:solidFill>
              </a:rPr>
              <a:t>Preserve the SOR and Folder of evidence </a:t>
            </a:r>
            <a:r>
              <a:rPr lang="en-US" sz="3500" dirty="0" smtClean="0"/>
              <a:t>for production before the commission</a:t>
            </a:r>
            <a:r>
              <a:rPr lang="en-US" sz="3500" b="1" dirty="0" smtClean="0"/>
              <a:t> </a:t>
            </a:r>
          </a:p>
          <a:p>
            <a:pPr algn="just"/>
            <a:r>
              <a:rPr lang="en-US" sz="3500" dirty="0" smtClean="0"/>
              <a:t>Pursue the cases </a:t>
            </a:r>
            <a:r>
              <a:rPr lang="en-US" sz="3500" b="1" dirty="0" smtClean="0"/>
              <a:t>where FIR is lodged</a:t>
            </a:r>
          </a:p>
          <a:p>
            <a:pPr algn="just"/>
            <a:r>
              <a:rPr lang="en-US" sz="3500" b="1" dirty="0" smtClean="0"/>
              <a:t>Send monthly report to CEO </a:t>
            </a:r>
            <a:r>
              <a:rPr lang="en-US" sz="3500" dirty="0" smtClean="0"/>
              <a:t>on pending cases of scrutiny</a:t>
            </a:r>
          </a:p>
          <a:p>
            <a:pPr algn="just"/>
            <a:r>
              <a:rPr lang="en-US" sz="3500" dirty="0" smtClean="0"/>
              <a:t>Send reports about </a:t>
            </a:r>
            <a:r>
              <a:rPr lang="en-US" sz="3500" b="1" dirty="0" smtClean="0"/>
              <a:t>Party expenses during election </a:t>
            </a:r>
            <a:r>
              <a:rPr lang="en-US" sz="3500" dirty="0" smtClean="0"/>
              <a:t>to CEO within 35 days of declaration</a:t>
            </a:r>
            <a:endParaRPr lang="en-IN" sz="3500" dirty="0" smtClean="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2209800" y="330200"/>
            <a:ext cx="10668000" cy="587375"/>
          </a:xfrm>
          <a:prstGeom prst="rect">
            <a:avLst/>
          </a:prstGeom>
        </p:spPr>
        <p:txBody>
          <a:bodyPr>
            <a:noAutofit/>
          </a:bodyPr>
          <a:lstStyle/>
          <a:p>
            <a:r>
              <a:rPr lang="en-US" sz="4500" dirty="0" smtClean="0">
                <a:solidFill>
                  <a:srgbClr val="FF0000"/>
                </a:solidFill>
              </a:rPr>
              <a:t>Role of CEO</a:t>
            </a:r>
            <a:endParaRPr lang="en-IN" sz="4500" dirty="0" smtClean="0">
              <a:solidFill>
                <a:srgbClr val="FF0000"/>
              </a:solidFill>
            </a:endParaRPr>
          </a:p>
        </p:txBody>
      </p:sp>
      <p:sp>
        <p:nvSpPr>
          <p:cNvPr id="102403" name="Content Placeholder 2"/>
          <p:cNvSpPr>
            <a:spLocks noGrp="1"/>
          </p:cNvSpPr>
          <p:nvPr>
            <p:ph idx="4294967295"/>
          </p:nvPr>
        </p:nvSpPr>
        <p:spPr>
          <a:xfrm>
            <a:off x="2362200" y="1176338"/>
            <a:ext cx="11353800" cy="6654800"/>
          </a:xfrm>
          <a:prstGeom prst="rect">
            <a:avLst/>
          </a:prstGeom>
        </p:spPr>
        <p:txBody>
          <a:bodyPr>
            <a:noAutofit/>
          </a:bodyPr>
          <a:lstStyle/>
          <a:p>
            <a:r>
              <a:rPr lang="en-US" sz="2500" dirty="0" smtClean="0">
                <a:latin typeface="Baskerville Old Face" panose="02020602080505020303" pitchFamily="18" charset="0"/>
              </a:rPr>
              <a:t>Overall responsibility for </a:t>
            </a:r>
            <a:r>
              <a:rPr lang="en-US" sz="2500" b="1" dirty="0" smtClean="0">
                <a:latin typeface="Baskerville Old Face" panose="02020602080505020303" pitchFamily="18" charset="0"/>
              </a:rPr>
              <a:t>free and fair election </a:t>
            </a:r>
            <a:r>
              <a:rPr lang="en-US" sz="2500" dirty="0" smtClean="0">
                <a:latin typeface="Baskerville Old Face" panose="02020602080505020303" pitchFamily="18" charset="0"/>
              </a:rPr>
              <a:t>in the state and </a:t>
            </a:r>
            <a:r>
              <a:rPr lang="en-US" sz="2500" b="1" dirty="0" smtClean="0">
                <a:latin typeface="Baskerville Old Face" panose="02020602080505020303" pitchFamily="18" charset="0"/>
              </a:rPr>
              <a:t>excess money power </a:t>
            </a:r>
            <a:r>
              <a:rPr lang="en-US" sz="2500" dirty="0" smtClean="0">
                <a:latin typeface="Baskerville Old Face" panose="02020602080505020303" pitchFamily="18" charset="0"/>
              </a:rPr>
              <a:t>is curbed effectively</a:t>
            </a:r>
          </a:p>
          <a:p>
            <a:r>
              <a:rPr lang="en-US" sz="2500" dirty="0" smtClean="0">
                <a:latin typeface="Baskerville Old Face" panose="02020602080505020303" pitchFamily="18" charset="0"/>
              </a:rPr>
              <a:t>CEO receives the </a:t>
            </a:r>
            <a:r>
              <a:rPr lang="en-US" sz="2500" b="1" dirty="0" smtClean="0">
                <a:latin typeface="Baskerville Old Face" panose="02020602080505020303" pitchFamily="18" charset="0"/>
              </a:rPr>
              <a:t>list of Star Campaigners within a week of notification </a:t>
            </a:r>
            <a:r>
              <a:rPr lang="en-US" sz="2500" dirty="0" smtClean="0">
                <a:latin typeface="Baskerville Old Face" panose="02020602080505020303" pitchFamily="18" charset="0"/>
              </a:rPr>
              <a:t>from all Pol. Parties and sends it to all DEOs and ROs</a:t>
            </a:r>
          </a:p>
          <a:p>
            <a:r>
              <a:rPr lang="en-US" sz="2500" dirty="0" smtClean="0">
                <a:latin typeface="Baskerville Old Face" panose="02020602080505020303" pitchFamily="18" charset="0"/>
              </a:rPr>
              <a:t>CEO communicates all instructions of the Commission to Pol. Parties and candidates in </a:t>
            </a:r>
            <a:r>
              <a:rPr lang="en-US" sz="2500" b="1" dirty="0" smtClean="0">
                <a:latin typeface="Baskerville Old Face" panose="02020602080505020303" pitchFamily="18" charset="0"/>
              </a:rPr>
              <a:t>local language</a:t>
            </a:r>
          </a:p>
          <a:p>
            <a:r>
              <a:rPr lang="en-US" sz="2500" dirty="0" smtClean="0">
                <a:latin typeface="Baskerville Old Face" panose="02020602080505020303" pitchFamily="18" charset="0"/>
              </a:rPr>
              <a:t>CEO organizes a </a:t>
            </a:r>
            <a:r>
              <a:rPr lang="en-US" sz="2500" b="1" dirty="0" smtClean="0">
                <a:latin typeface="Baskerville Old Face" panose="02020602080505020303" pitchFamily="18" charset="0"/>
              </a:rPr>
              <a:t>meeting with all Political parties</a:t>
            </a:r>
            <a:r>
              <a:rPr lang="en-US" sz="2500" dirty="0" smtClean="0">
                <a:latin typeface="Baskerville Old Face" panose="02020602080505020303" pitchFamily="18" charset="0"/>
              </a:rPr>
              <a:t> about the new instructions and hands them copy of the new Instructions and </a:t>
            </a:r>
            <a:r>
              <a:rPr lang="en-US" sz="2500" b="1" dirty="0" smtClean="0">
                <a:latin typeface="Baskerville Old Face" panose="02020602080505020303" pitchFamily="18" charset="0"/>
              </a:rPr>
              <a:t>trains all officials and DEOs and SPs</a:t>
            </a:r>
          </a:p>
          <a:p>
            <a:r>
              <a:rPr lang="en-US" sz="2500" dirty="0" smtClean="0">
                <a:latin typeface="Baskerville Old Face" panose="02020602080505020303" pitchFamily="18" charset="0"/>
              </a:rPr>
              <a:t>CEO sends the </a:t>
            </a:r>
            <a:r>
              <a:rPr lang="en-US" sz="2500" b="1" dirty="0" smtClean="0">
                <a:latin typeface="Baskerville Old Face" panose="02020602080505020303" pitchFamily="18" charset="0"/>
              </a:rPr>
              <a:t>DEO Scrutiny report with his comments</a:t>
            </a:r>
          </a:p>
          <a:p>
            <a:r>
              <a:rPr lang="en-US" sz="2500" dirty="0" smtClean="0">
                <a:latin typeface="Baskerville Old Face" panose="02020602080505020303" pitchFamily="18" charset="0"/>
              </a:rPr>
              <a:t>CEO sends report about </a:t>
            </a:r>
            <a:r>
              <a:rPr lang="en-US" sz="2500" b="1" dirty="0" smtClean="0">
                <a:latin typeface="Baskerville Old Face" panose="02020602080505020303" pitchFamily="18" charset="0"/>
              </a:rPr>
              <a:t>expenses of Pol. Parties during election</a:t>
            </a:r>
            <a:r>
              <a:rPr lang="en-US" sz="2500" dirty="0" smtClean="0">
                <a:latin typeface="Baskerville Old Face" panose="02020602080505020303" pitchFamily="18" charset="0"/>
              </a:rPr>
              <a:t> to the Commission</a:t>
            </a:r>
          </a:p>
          <a:p>
            <a:r>
              <a:rPr lang="en-US" sz="2500" dirty="0">
                <a:latin typeface="Baskerville Old Face" panose="02020602080505020303" pitchFamily="18" charset="0"/>
              </a:rPr>
              <a:t>Chief Electoral Officers have to compile the details of seizure </a:t>
            </a:r>
            <a:r>
              <a:rPr lang="en-US" sz="2500" dirty="0" smtClean="0">
                <a:latin typeface="Baskerville Old Face" panose="02020602080505020303" pitchFamily="18" charset="0"/>
              </a:rPr>
              <a:t>in the </a:t>
            </a:r>
            <a:r>
              <a:rPr lang="en-US" sz="2500" dirty="0">
                <a:latin typeface="Baskerville Old Face" panose="02020602080505020303" pitchFamily="18" charset="0"/>
              </a:rPr>
              <a:t>prescribed formats </a:t>
            </a:r>
            <a:r>
              <a:rPr lang="en-US" sz="2500" dirty="0">
                <a:latin typeface="Baskerville Old Face" panose="02020602080505020303" pitchFamily="18" charset="0"/>
                <a:hlinkClick r:id="rId2" action="ppaction://hlinkfile"/>
              </a:rPr>
              <a:t>(</a:t>
            </a:r>
            <a:r>
              <a:rPr lang="en-US" sz="2500" b="1" dirty="0">
                <a:latin typeface="Baskerville Old Face" panose="02020602080505020303" pitchFamily="18" charset="0"/>
                <a:hlinkClick r:id="rId2" action="ppaction://hlinkfile"/>
              </a:rPr>
              <a:t>Annexure </a:t>
            </a:r>
            <a:r>
              <a:rPr lang="en-US" sz="2500" b="1" dirty="0" smtClean="0">
                <a:latin typeface="Baskerville Old Face" panose="02020602080505020303" pitchFamily="18" charset="0"/>
                <a:hlinkClick r:id="rId2" action="ppaction://hlinkfile"/>
              </a:rPr>
              <a:t>–C6) </a:t>
            </a:r>
            <a:r>
              <a:rPr lang="en-US" sz="2500" b="1" dirty="0">
                <a:latin typeface="Baskerville Old Face" panose="02020602080505020303" pitchFamily="18" charset="0"/>
              </a:rPr>
              <a:t>after taking necessary  </a:t>
            </a:r>
            <a:r>
              <a:rPr lang="en-US" sz="2500" b="1" dirty="0" smtClean="0">
                <a:latin typeface="Baskerville Old Face" panose="02020602080505020303" pitchFamily="18" charset="0"/>
              </a:rPr>
              <a:t>inputs </a:t>
            </a:r>
            <a:r>
              <a:rPr lang="en-US" sz="2500" b="1" dirty="0">
                <a:latin typeface="Baskerville Old Face" panose="02020602080505020303" pitchFamily="18" charset="0"/>
              </a:rPr>
              <a:t>from the Nodal </a:t>
            </a:r>
            <a:endParaRPr lang="en-US" sz="2500" b="1" dirty="0" smtClean="0">
              <a:latin typeface="Baskerville Old Face" panose="02020602080505020303" pitchFamily="18" charset="0"/>
            </a:endParaRPr>
          </a:p>
          <a:p>
            <a:pPr marL="0" indent="0">
              <a:buNone/>
            </a:pPr>
            <a:r>
              <a:rPr lang="en-US" sz="2500" b="1" dirty="0">
                <a:latin typeface="Baskerville Old Face" panose="02020602080505020303" pitchFamily="18" charset="0"/>
              </a:rPr>
              <a:t> </a:t>
            </a:r>
            <a:r>
              <a:rPr lang="en-US" sz="2500" b="1" dirty="0" smtClean="0">
                <a:latin typeface="Baskerville Old Face" panose="02020602080505020303" pitchFamily="18" charset="0"/>
              </a:rPr>
              <a:t>    Officer </a:t>
            </a:r>
            <a:r>
              <a:rPr lang="en-US" sz="2500" dirty="0" smtClean="0">
                <a:latin typeface="Baskerville Old Face" panose="02020602080505020303" pitchFamily="18" charset="0"/>
              </a:rPr>
              <a:t>of </a:t>
            </a:r>
            <a:r>
              <a:rPr lang="en-US" sz="2500" dirty="0">
                <a:latin typeface="Baskerville Old Face" panose="02020602080505020303" pitchFamily="18" charset="0"/>
              </a:rPr>
              <a:t>Police, IGP, DEOs etc. and </a:t>
            </a:r>
            <a:r>
              <a:rPr lang="en-US" sz="2500" dirty="0" smtClean="0">
                <a:latin typeface="Baskerville Old Face" panose="02020602080505020303" pitchFamily="18" charset="0"/>
              </a:rPr>
              <a:t>DG Income </a:t>
            </a:r>
            <a:r>
              <a:rPr lang="en-US" sz="2500" dirty="0">
                <a:latin typeface="Baskerville Old Face" panose="02020602080505020303" pitchFamily="18" charset="0"/>
              </a:rPr>
              <a:t>Tax </a:t>
            </a:r>
            <a:r>
              <a:rPr lang="en-US" sz="2500" dirty="0" smtClean="0">
                <a:latin typeface="Baskerville Old Face" panose="02020602080505020303" pitchFamily="18" charset="0"/>
              </a:rPr>
              <a:t>  (</a:t>
            </a:r>
            <a:r>
              <a:rPr lang="en-US" sz="2500" dirty="0" err="1">
                <a:latin typeface="Baskerville Old Face" panose="02020602080505020303" pitchFamily="18" charset="0"/>
              </a:rPr>
              <a:t>Inv</a:t>
            </a:r>
            <a:r>
              <a:rPr lang="en-US" sz="2500" dirty="0">
                <a:latin typeface="Baskerville Old Face" panose="02020602080505020303" pitchFamily="18" charset="0"/>
              </a:rPr>
              <a:t>), </a:t>
            </a:r>
            <a:r>
              <a:rPr lang="en-US" sz="2500" b="1" dirty="0">
                <a:latin typeface="Baskerville Old Face" panose="02020602080505020303" pitchFamily="18" charset="0"/>
              </a:rPr>
              <a:t>and furnish the </a:t>
            </a:r>
            <a:r>
              <a:rPr lang="en-US" sz="2500" b="1" dirty="0" smtClean="0">
                <a:latin typeface="Baskerville Old Face" panose="02020602080505020303" pitchFamily="18" charset="0"/>
              </a:rPr>
              <a:t>same</a:t>
            </a:r>
          </a:p>
          <a:p>
            <a:pPr marL="0" indent="0">
              <a:buNone/>
            </a:pPr>
            <a:r>
              <a:rPr lang="en-US" sz="2500" b="1" dirty="0">
                <a:latin typeface="Baskerville Old Face" panose="02020602080505020303" pitchFamily="18" charset="0"/>
              </a:rPr>
              <a:t> </a:t>
            </a:r>
            <a:r>
              <a:rPr lang="en-US" sz="2500" b="1" dirty="0" smtClean="0">
                <a:latin typeface="Baskerville Old Face" panose="02020602080505020303" pitchFamily="18" charset="0"/>
              </a:rPr>
              <a:t>    </a:t>
            </a:r>
            <a:r>
              <a:rPr lang="en-US" sz="2500" b="1" dirty="0">
                <a:latin typeface="Baskerville Old Face" panose="02020602080505020303" pitchFamily="18" charset="0"/>
              </a:rPr>
              <a:t>to </a:t>
            </a:r>
            <a:r>
              <a:rPr lang="en-US" sz="2500" b="1" dirty="0" smtClean="0">
                <a:latin typeface="Baskerville Old Face" panose="02020602080505020303" pitchFamily="18" charset="0"/>
              </a:rPr>
              <a:t>the Commission within </a:t>
            </a:r>
            <a:r>
              <a:rPr lang="en-US" sz="2500" b="1" dirty="0">
                <a:latin typeface="Baskerville Old Face" panose="02020602080505020303" pitchFamily="18" charset="0"/>
              </a:rPr>
              <a:t>7 days of  completion of poll. </a:t>
            </a:r>
            <a:endParaRPr lang="en-IN" sz="2500" dirty="0" smtClean="0">
              <a:latin typeface="Baskerville Old Face" panose="02020602080505020303" pitchFamily="18" charset="0"/>
            </a:endParaRPr>
          </a:p>
        </p:txBody>
      </p:sp>
      <p:sp>
        <p:nvSpPr>
          <p:cNvPr id="102404"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4033D9C4-AE28-4BD1-823A-C5E97F479864}" type="slidenum">
              <a:rPr lang="en-IN"/>
              <a:pPr/>
              <a:t>112</a:t>
            </a:fld>
            <a:endParaRPr lang="en-IN"/>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227013"/>
            <a:ext cx="9858375" cy="687387"/>
          </a:xfrm>
          <a:prstGeom prst="rect">
            <a:avLst/>
          </a:prstGeom>
        </p:spPr>
        <p:txBody>
          <a:bodyPr/>
          <a:lstStyle/>
          <a:p>
            <a:r>
              <a:rPr lang="en-US" sz="4500" dirty="0" smtClean="0">
                <a:solidFill>
                  <a:srgbClr val="FF0000"/>
                </a:solidFill>
              </a:rPr>
              <a:t>Role of political party</a:t>
            </a:r>
            <a:endParaRPr lang="en-US" sz="4500" dirty="0">
              <a:solidFill>
                <a:srgbClr val="FF0000"/>
              </a:solidFill>
            </a:endParaRPr>
          </a:p>
        </p:txBody>
      </p:sp>
      <p:sp>
        <p:nvSpPr>
          <p:cNvPr id="3" name="Content Placeholder 2"/>
          <p:cNvSpPr>
            <a:spLocks noGrp="1"/>
          </p:cNvSpPr>
          <p:nvPr>
            <p:ph idx="4294967295"/>
          </p:nvPr>
        </p:nvSpPr>
        <p:spPr>
          <a:xfrm>
            <a:off x="2266950" y="1219200"/>
            <a:ext cx="11220450" cy="6132513"/>
          </a:xfrm>
          <a:prstGeom prst="rect">
            <a:avLst/>
          </a:prstGeom>
        </p:spPr>
        <p:txBody>
          <a:bodyPr>
            <a:normAutofit/>
          </a:bodyPr>
          <a:lstStyle/>
          <a:p>
            <a:pPr algn="just"/>
            <a:r>
              <a:rPr lang="en-US" sz="3000" dirty="0" smtClean="0"/>
              <a:t> DEO to report to CEO within 35 days of declaration of result on  expenditure incurred by the party on general party propaganda seeking support for the party &amp; its candidate/s in general.</a:t>
            </a:r>
          </a:p>
          <a:p>
            <a:pPr algn="just">
              <a:buNone/>
            </a:pPr>
            <a:endParaRPr lang="en-US" sz="3000" dirty="0" smtClean="0"/>
          </a:p>
          <a:p>
            <a:pPr algn="just"/>
            <a:r>
              <a:rPr lang="en-US" sz="3000" dirty="0" smtClean="0"/>
              <a:t>Will include estimation of expenditure  on political rallies made by the political party between announcement of election &amp; notification of election  through videography and submit report to CEO.</a:t>
            </a:r>
          </a:p>
          <a:p>
            <a:pPr algn="just">
              <a:buNone/>
            </a:pPr>
            <a:endParaRPr lang="en-US" sz="3000" dirty="0" smtClean="0"/>
          </a:p>
          <a:p>
            <a:pPr algn="just"/>
            <a:r>
              <a:rPr lang="en-US" sz="3000" dirty="0" smtClean="0"/>
              <a:t>Expenditure  made by party without reference to any particular candidate /s shall be reported to the ECI in prescribed format  within 75 days of Assembly poll and 90 days of </a:t>
            </a:r>
            <a:r>
              <a:rPr lang="en-US" sz="3000" dirty="0" err="1" smtClean="0"/>
              <a:t>Loksabha</a:t>
            </a:r>
            <a:r>
              <a:rPr lang="en-US" sz="3000" dirty="0" smtClean="0"/>
              <a:t> poll. </a:t>
            </a:r>
            <a:endParaRPr lang="en-US" sz="3000" dirty="0"/>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30200"/>
            <a:ext cx="10042525" cy="1371600"/>
          </a:xfrm>
          <a:prstGeom prst="rect">
            <a:avLst/>
          </a:prstGeom>
        </p:spPr>
        <p:txBody>
          <a:bodyPr/>
          <a:lstStyle/>
          <a:p>
            <a:r>
              <a:rPr lang="en-US" dirty="0" smtClean="0">
                <a:solidFill>
                  <a:srgbClr val="FF0000"/>
                </a:solidFill>
              </a:rPr>
              <a:t>Role of political party</a:t>
            </a:r>
            <a:endParaRPr lang="en-US" dirty="0"/>
          </a:p>
        </p:txBody>
      </p:sp>
      <p:sp>
        <p:nvSpPr>
          <p:cNvPr id="3" name="Content Placeholder 2"/>
          <p:cNvSpPr>
            <a:spLocks noGrp="1"/>
          </p:cNvSpPr>
          <p:nvPr>
            <p:ph idx="4294967295"/>
          </p:nvPr>
        </p:nvSpPr>
        <p:spPr>
          <a:xfrm>
            <a:off x="2286000" y="1695450"/>
            <a:ext cx="11049000" cy="5656263"/>
          </a:xfrm>
          <a:prstGeom prst="rect">
            <a:avLst/>
          </a:prstGeom>
        </p:spPr>
        <p:txBody>
          <a:bodyPr/>
          <a:lstStyle/>
          <a:p>
            <a:pPr algn="just"/>
            <a:r>
              <a:rPr lang="en-US" sz="3500" dirty="0" smtClean="0"/>
              <a:t>Submission of list of Star campaigners to CEO/ECI -within 7 days of notification of election</a:t>
            </a:r>
          </a:p>
          <a:p>
            <a:pPr algn="just"/>
            <a:r>
              <a:rPr lang="en-US" sz="3500" dirty="0" smtClean="0"/>
              <a:t> Submission of statement of election expenses  to Commission  mentioning the lump sum amounts given to candidates, expenses of travel of star campaigners, expenditures on campaign materials  etc- within 75 days of Assembly poll and 90 days of </a:t>
            </a:r>
            <a:r>
              <a:rPr lang="en-US" sz="3500" dirty="0" err="1" smtClean="0"/>
              <a:t>Lok</a:t>
            </a:r>
            <a:r>
              <a:rPr lang="en-US" sz="3500" dirty="0" smtClean="0"/>
              <a:t> </a:t>
            </a:r>
            <a:r>
              <a:rPr lang="en-US" sz="3500" dirty="0"/>
              <a:t>S</a:t>
            </a:r>
            <a:r>
              <a:rPr lang="en-US" sz="3500" dirty="0" smtClean="0"/>
              <a:t>abha poll. </a:t>
            </a:r>
          </a:p>
          <a:p>
            <a:pPr algn="just"/>
            <a:r>
              <a:rPr lang="en-US" sz="3500" dirty="0" smtClean="0"/>
              <a:t>Submission of list of donations to Commission  &amp; audit of accounts - within prescribed time</a:t>
            </a:r>
            <a:endParaRPr lang="en-US" sz="3500" dirty="0"/>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62200" y="1981200"/>
            <a:ext cx="10363200" cy="3429000"/>
          </a:xfrm>
          <a:prstGeom prst="rect">
            <a:avLst/>
          </a:prstGeom>
        </p:spPr>
        <p:txBody>
          <a:bodyPr>
            <a:normAutofit/>
          </a:bodyPr>
          <a:lstStyle/>
          <a:p>
            <a:pPr algn="ctr">
              <a:buNone/>
            </a:pPr>
            <a:endParaRPr lang="en-US" sz="5500" dirty="0"/>
          </a:p>
          <a:p>
            <a:pPr algn="ctr">
              <a:buNone/>
            </a:pPr>
            <a:endParaRPr lang="en-US" sz="5500" dirty="0" smtClean="0"/>
          </a:p>
          <a:p>
            <a:pPr algn="ctr">
              <a:buNone/>
            </a:pPr>
            <a:r>
              <a:rPr lang="en-US" sz="9100" dirty="0" smtClean="0">
                <a:latin typeface="Bahnschrift SemiBold" panose="020B0502040204020203" pitchFamily="34" charset="0"/>
              </a:rPr>
              <a:t>THANK YOU</a:t>
            </a:r>
            <a:endParaRPr lang="en-US" sz="6000" dirty="0">
              <a:latin typeface="Bahnschrift SemiBold" panose="020B0502040204020203"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w.jpe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63000" y="1905000"/>
            <a:ext cx="4262439" cy="5114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2438400" y="304800"/>
            <a:ext cx="10223500" cy="9906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chor="ctr">
            <a:noAutofit/>
          </a:bodyPr>
          <a:lstStyle/>
          <a:p>
            <a:pPr algn="ctr" eaLnBrk="1" fontAlgn="auto" hangingPunct="1">
              <a:spcAft>
                <a:spcPts val="0"/>
              </a:spcAft>
              <a:defRPr/>
            </a:pPr>
            <a:r>
              <a:rPr lang="en-US" sz="5000" b="1" dirty="0" smtClean="0"/>
              <a:t>legal provisions :</a:t>
            </a:r>
            <a:endParaRPr lang="en-US" sz="4500" b="1" dirty="0" smtClean="0">
              <a:solidFill>
                <a:srgbClr val="000000"/>
              </a:solidFill>
            </a:endParaRPr>
          </a:p>
        </p:txBody>
      </p:sp>
      <p:sp>
        <p:nvSpPr>
          <p:cNvPr id="10244" name="Content Placeholder 2"/>
          <p:cNvSpPr>
            <a:spLocks noGrp="1"/>
          </p:cNvSpPr>
          <p:nvPr>
            <p:ph idx="4294967295"/>
          </p:nvPr>
        </p:nvSpPr>
        <p:spPr>
          <a:xfrm>
            <a:off x="2362200" y="1524000"/>
            <a:ext cx="6224588" cy="5592763"/>
          </a:xfrm>
          <a:prstGeom prst="rect">
            <a:avLst/>
          </a:prstGeom>
        </p:spPr>
        <p:txBody>
          <a:bodyPr/>
          <a:lstStyle/>
          <a:p>
            <a:pPr marL="0" indent="0" defTabSz="574746" eaLnBrk="1" hangingPunct="1"/>
            <a:endParaRPr lang="en-US" altLang="en-US" sz="3500" b="1" dirty="0" smtClean="0">
              <a:solidFill>
                <a:srgbClr val="000000"/>
              </a:solidFill>
            </a:endParaRPr>
          </a:p>
          <a:p>
            <a:pPr marL="0" indent="0" defTabSz="574746" eaLnBrk="1" hangingPunct="1"/>
            <a:r>
              <a:rPr lang="en-US" altLang="en-US" sz="3500" b="1" dirty="0" smtClean="0">
                <a:solidFill>
                  <a:srgbClr val="000000"/>
                </a:solidFill>
              </a:rPr>
              <a:t> The Representation of the People’s Act, 1951</a:t>
            </a:r>
          </a:p>
          <a:p>
            <a:pPr marL="0" indent="0" defTabSz="574746" eaLnBrk="1" hangingPunct="1"/>
            <a:r>
              <a:rPr lang="en-US" altLang="en-US" sz="3500" b="1" dirty="0" smtClean="0">
                <a:solidFill>
                  <a:srgbClr val="000000"/>
                </a:solidFill>
              </a:rPr>
              <a:t> The Conduct of Elections Rules, 1961</a:t>
            </a:r>
          </a:p>
          <a:p>
            <a:pPr marL="0" indent="0" defTabSz="574746" eaLnBrk="1" hangingPunct="1"/>
            <a:r>
              <a:rPr lang="en-US" altLang="en-US" sz="3500" b="1" dirty="0" smtClean="0">
                <a:solidFill>
                  <a:srgbClr val="000000"/>
                </a:solidFill>
              </a:rPr>
              <a:t>Instructions of Commission</a:t>
            </a:r>
          </a:p>
          <a:p>
            <a:pPr marL="0" indent="0" defTabSz="574746" eaLnBrk="1" hangingPunct="1"/>
            <a:r>
              <a:rPr lang="en-US" altLang="en-US" sz="3500" b="1" dirty="0" smtClean="0">
                <a:solidFill>
                  <a:srgbClr val="000000"/>
                </a:solidFill>
              </a:rPr>
              <a:t>Indian Penal Code, 1860</a:t>
            </a:r>
          </a:p>
          <a:p>
            <a:pPr marL="0" indent="0" defTabSz="574746" eaLnBrk="1" hangingPunct="1"/>
            <a:r>
              <a:rPr lang="en-US" altLang="en-US" sz="3500" b="1" dirty="0" smtClean="0">
                <a:solidFill>
                  <a:srgbClr val="000000"/>
                </a:solidFill>
              </a:rPr>
              <a:t>Income Tax laws</a:t>
            </a:r>
          </a:p>
        </p:txBody>
      </p:sp>
      <p:sp>
        <p:nvSpPr>
          <p:cNvPr id="5" name="Footer Placeholder 4"/>
          <p:cNvSpPr txBox="1">
            <a:spLocks noGrp="1"/>
          </p:cNvSpPr>
          <p:nvPr/>
        </p:nvSpPr>
        <p:spPr>
          <a:xfrm>
            <a:off x="4686300" y="76276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endParaRPr lang="en-US" sz="1500" dirty="0">
              <a:solidFill>
                <a:prstClr val="black">
                  <a:tint val="75000"/>
                </a:prstClr>
              </a:solidFill>
              <a:latin typeface="Century Schoolbook"/>
            </a:endParaRPr>
          </a:p>
        </p:txBody>
      </p:sp>
      <p:sp>
        <p:nvSpPr>
          <p:cNvPr id="6" name="Slide Number Placeholder 5"/>
          <p:cNvSpPr txBox="1">
            <a:spLocks noGrp="1"/>
          </p:cNvSpPr>
          <p:nvPr/>
        </p:nvSpPr>
        <p:spPr>
          <a:xfrm>
            <a:off x="9829800" y="7627621"/>
            <a:ext cx="3200400" cy="438150"/>
          </a:xfrm>
          <a:prstGeom prst="rect">
            <a:avLst/>
          </a:prstGeom>
          <a:noFill/>
        </p:spPr>
        <p:txBody>
          <a:bodyPr lIns="114949" tIns="57475" rIns="114949" bIns="57475" anchor="ctr"/>
          <a:lstStyle/>
          <a:p>
            <a:pPr algn="r" defTabSz="574746" eaLnBrk="1" fontAlgn="auto" hangingPunct="1">
              <a:spcBef>
                <a:spcPts val="0"/>
              </a:spcBef>
              <a:spcAft>
                <a:spcPts val="0"/>
              </a:spcAft>
              <a:defRPr/>
            </a:pPr>
            <a:endParaRPr lang="en-US" sz="1500" dirty="0">
              <a:solidFill>
                <a:prstClr val="black">
                  <a:tint val="75000"/>
                </a:prstClr>
              </a:solidFill>
              <a:latin typeface="Century Schoolbook"/>
            </a:endParaRPr>
          </a:p>
        </p:txBody>
      </p:sp>
    </p:spTree>
    <p:extLst>
      <p:ext uri="{BB962C8B-B14F-4D97-AF65-F5344CB8AC3E}">
        <p14:creationId xmlns:p14="http://schemas.microsoft.com/office/powerpoint/2010/main" xmlns="" val="102114902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0"/>
            <a:ext cx="11506200"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3200" b="1" dirty="0" smtClean="0">
                <a:solidFill>
                  <a:srgbClr val="000000"/>
                </a:solidFill>
              </a:rPr>
              <a:t>major legal provisions related to election expenditure monitoring</a:t>
            </a:r>
          </a:p>
        </p:txBody>
      </p:sp>
      <p:sp>
        <p:nvSpPr>
          <p:cNvPr id="5" name="Footer Placeholder 4"/>
          <p:cNvSpPr txBox="1">
            <a:spLocks noGrp="1"/>
          </p:cNvSpPr>
          <p:nvPr/>
        </p:nvSpPr>
        <p:spPr>
          <a:xfrm>
            <a:off x="4686300" y="78181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r>
              <a:rPr lang="en-US" sz="1500" dirty="0">
                <a:solidFill>
                  <a:prstClr val="black">
                    <a:tint val="75000"/>
                  </a:prstClr>
                </a:solidFill>
                <a:latin typeface="Century Schoolbook"/>
              </a:rPr>
              <a:t>Learning Module of RO/ARO</a:t>
            </a:r>
          </a:p>
        </p:txBody>
      </p:sp>
      <p:sp>
        <p:nvSpPr>
          <p:cNvPr id="12292"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CEC06DC-6AB1-421C-ADDA-2C467A1AAF58}" type="slidenum">
              <a:rPr lang="en-US" altLang="en-US" sz="1500" smtClean="0">
                <a:solidFill>
                  <a:srgbClr val="898989"/>
                </a:solidFill>
                <a:latin typeface="Century Schoolbook" panose="02040604050505020304" pitchFamily="18" charset="0"/>
              </a:rPr>
              <a:pPr algn="r" eaLnBrk="1" hangingPunct="1"/>
              <a:t>13</a:t>
            </a:fld>
            <a:endParaRPr lang="en-US" altLang="en-US" sz="1500" dirty="0" smtClean="0">
              <a:solidFill>
                <a:srgbClr val="898989"/>
              </a:solidFill>
              <a:latin typeface="Century Schoolbook" panose="02040604050505020304" pitchFamily="18" charset="0"/>
            </a:endParaRPr>
          </a:p>
        </p:txBody>
      </p:sp>
      <p:pic>
        <p:nvPicPr>
          <p:cNvPr id="8" name="Picture 7" descr="law.jpe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599019">
            <a:off x="11788722" y="2507585"/>
            <a:ext cx="1893321" cy="2387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xmlns="" val="3132004898"/>
              </p:ext>
            </p:extLst>
          </p:nvPr>
        </p:nvGraphicFramePr>
        <p:xfrm>
          <a:off x="2209800" y="1114404"/>
          <a:ext cx="9387784" cy="6772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a:spLocks noChangeArrowheads="1"/>
          </p:cNvSpPr>
          <p:nvPr/>
        </p:nvSpPr>
        <p:spPr bwMode="auto">
          <a:xfrm rot="1914558">
            <a:off x="10762941" y="1072411"/>
            <a:ext cx="2781300" cy="577737"/>
          </a:xfrm>
          <a:prstGeom prst="rect">
            <a:avLst/>
          </a:prstGeom>
          <a:noFill/>
          <a:ln w="5715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smtClean="0">
                <a:solidFill>
                  <a:prstClr val="black"/>
                </a:solidFill>
                <a:latin typeface="Calibri" panose="020F0502020204030204" pitchFamily="34" charset="0"/>
              </a:rPr>
              <a:t>RP ACT, 1951</a:t>
            </a:r>
          </a:p>
        </p:txBody>
      </p:sp>
    </p:spTree>
    <p:extLst>
      <p:ext uri="{BB962C8B-B14F-4D97-AF65-F5344CB8AC3E}">
        <p14:creationId xmlns:p14="http://schemas.microsoft.com/office/powerpoint/2010/main" xmlns="" val="306860401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0"/>
            <a:ext cx="11430000"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3500" b="1" dirty="0" smtClean="0">
                <a:solidFill>
                  <a:srgbClr val="000000"/>
                </a:solidFill>
              </a:rPr>
              <a:t>major legal provisions related to election expenditure monitoring</a:t>
            </a:r>
          </a:p>
        </p:txBody>
      </p:sp>
      <p:sp>
        <p:nvSpPr>
          <p:cNvPr id="5" name="Footer Placeholder 4"/>
          <p:cNvSpPr txBox="1">
            <a:spLocks noGrp="1"/>
          </p:cNvSpPr>
          <p:nvPr/>
        </p:nvSpPr>
        <p:spPr>
          <a:xfrm>
            <a:off x="4686300" y="78181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r>
              <a:rPr lang="en-US" sz="1500" dirty="0">
                <a:solidFill>
                  <a:prstClr val="black">
                    <a:tint val="75000"/>
                  </a:prstClr>
                </a:solidFill>
                <a:latin typeface="Century Schoolbook"/>
              </a:rPr>
              <a:t>Learning Module of RO/ARO</a:t>
            </a:r>
          </a:p>
        </p:txBody>
      </p:sp>
      <p:sp>
        <p:nvSpPr>
          <p:cNvPr id="13316"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66318C6-1B6C-483B-ADD4-6D565ABD6DA3}" type="slidenum">
              <a:rPr lang="en-US" altLang="en-US" sz="1500" smtClean="0">
                <a:solidFill>
                  <a:srgbClr val="898989"/>
                </a:solidFill>
                <a:latin typeface="Century Schoolbook" panose="02040604050505020304" pitchFamily="18" charset="0"/>
              </a:rPr>
              <a:pPr algn="r" eaLnBrk="1" hangingPunct="1"/>
              <a:t>14</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2209800" y="1285857"/>
          <a:ext cx="10434678" cy="69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a:spLocks noChangeArrowheads="1"/>
          </p:cNvSpPr>
          <p:nvPr/>
        </p:nvSpPr>
        <p:spPr bwMode="auto">
          <a:xfrm rot="1914558">
            <a:off x="11068050" y="997962"/>
            <a:ext cx="2781300" cy="577737"/>
          </a:xfrm>
          <a:prstGeom prst="rect">
            <a:avLst/>
          </a:prstGeom>
          <a:noFill/>
          <a:ln w="5715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smtClean="0">
                <a:solidFill>
                  <a:prstClr val="black"/>
                </a:solidFill>
                <a:latin typeface="Calibri" panose="020F0502020204030204" pitchFamily="34" charset="0"/>
              </a:rPr>
              <a:t>RP ACT, 1951</a:t>
            </a:r>
          </a:p>
        </p:txBody>
      </p:sp>
    </p:spTree>
    <p:extLst>
      <p:ext uri="{BB962C8B-B14F-4D97-AF65-F5344CB8AC3E}">
        <p14:creationId xmlns:p14="http://schemas.microsoft.com/office/powerpoint/2010/main" xmlns="" val="328393857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304800"/>
            <a:ext cx="11277600" cy="693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algn="ctr" eaLnBrk="1" hangingPunct="1">
              <a:defRPr/>
            </a:pPr>
            <a:r>
              <a:rPr lang="en-US" sz="3200" b="1" cap="none" dirty="0" smtClean="0">
                <a:solidFill>
                  <a:srgbClr val="000000"/>
                </a:solidFill>
              </a:rPr>
              <a:t>MAJOR LEGAL PROVISIONS RELATED TO EEM</a:t>
            </a:r>
          </a:p>
        </p:txBody>
      </p:sp>
      <p:sp>
        <p:nvSpPr>
          <p:cNvPr id="5" name="Footer Placeholder 4"/>
          <p:cNvSpPr txBox="1">
            <a:spLocks noGrp="1"/>
          </p:cNvSpPr>
          <p:nvPr/>
        </p:nvSpPr>
        <p:spPr>
          <a:xfrm>
            <a:off x="4686300" y="78181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endParaRPr lang="en-US" sz="1500" dirty="0">
              <a:solidFill>
                <a:prstClr val="black">
                  <a:tint val="75000"/>
                </a:prstClr>
              </a:solidFill>
              <a:latin typeface="Century Schoolbook"/>
            </a:endParaRPr>
          </a:p>
        </p:txBody>
      </p:sp>
      <p:sp>
        <p:nvSpPr>
          <p:cNvPr id="14340"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F7594A8-58E7-49CC-A926-55867F92842C}" type="slidenum">
              <a:rPr lang="en-US" altLang="en-US" sz="1500" smtClean="0">
                <a:solidFill>
                  <a:srgbClr val="898989"/>
                </a:solidFill>
                <a:latin typeface="Century Schoolbook" panose="02040604050505020304" pitchFamily="18" charset="0"/>
              </a:rPr>
              <a:pPr algn="r" eaLnBrk="1" hangingPunct="1"/>
              <a:t>15</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2133600" y="1367995"/>
          <a:ext cx="9274302" cy="651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057400" y="1263285"/>
          <a:ext cx="10694285" cy="66015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a:spLocks noChangeArrowheads="1"/>
          </p:cNvSpPr>
          <p:nvPr/>
        </p:nvSpPr>
        <p:spPr bwMode="auto">
          <a:xfrm rot="1914558">
            <a:off x="11277600" y="982274"/>
            <a:ext cx="2324100" cy="670070"/>
          </a:xfrm>
          <a:prstGeom prst="rect">
            <a:avLst/>
          </a:prstGeom>
          <a:noFill/>
          <a:ln w="5715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prstClr val="black"/>
                </a:solidFill>
                <a:latin typeface="Calibri" panose="020F0502020204030204" pitchFamily="34" charset="0"/>
              </a:rPr>
              <a:t>Conduct of Election Rules, 1961</a:t>
            </a:r>
          </a:p>
        </p:txBody>
      </p:sp>
    </p:spTree>
    <p:extLst>
      <p:ext uri="{BB962C8B-B14F-4D97-AF65-F5344CB8AC3E}">
        <p14:creationId xmlns:p14="http://schemas.microsoft.com/office/powerpoint/2010/main" xmlns="" val="345733148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24138" y="0"/>
            <a:ext cx="11091862" cy="8461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algn="ctr" eaLnBrk="1" hangingPunct="1">
              <a:defRPr/>
            </a:pPr>
            <a:r>
              <a:rPr lang="en-US" sz="3500" b="1" cap="none" dirty="0" smtClean="0">
                <a:solidFill>
                  <a:srgbClr val="000000"/>
                </a:solidFill>
              </a:rPr>
              <a:t> </a:t>
            </a:r>
            <a:r>
              <a:rPr lang="en-US" sz="3200" b="1" cap="none" dirty="0" smtClean="0">
                <a:solidFill>
                  <a:srgbClr val="000000"/>
                </a:solidFill>
              </a:rPr>
              <a:t>MAJOR LEGAL PROVISIONS RELATED TO EEM</a:t>
            </a:r>
          </a:p>
        </p:txBody>
      </p:sp>
      <p:sp>
        <p:nvSpPr>
          <p:cNvPr id="5" name="Footer Placeholder 4"/>
          <p:cNvSpPr txBox="1">
            <a:spLocks noGrp="1"/>
          </p:cNvSpPr>
          <p:nvPr/>
        </p:nvSpPr>
        <p:spPr>
          <a:xfrm>
            <a:off x="4686300" y="7818121"/>
            <a:ext cx="4343400" cy="438150"/>
          </a:xfrm>
          <a:prstGeom prst="rect">
            <a:avLst/>
          </a:prstGeom>
          <a:noFill/>
        </p:spPr>
        <p:txBody>
          <a:bodyPr lIns="114949" tIns="57475" rIns="114949" bIns="57475" anchor="ctr"/>
          <a:lstStyle/>
          <a:p>
            <a:pPr algn="ctr" defTabSz="574746" eaLnBrk="1" fontAlgn="auto" hangingPunct="1">
              <a:spcBef>
                <a:spcPts val="0"/>
              </a:spcBef>
              <a:spcAft>
                <a:spcPts val="0"/>
              </a:spcAft>
              <a:defRPr/>
            </a:pPr>
            <a:endParaRPr lang="en-US" sz="1500" dirty="0">
              <a:solidFill>
                <a:prstClr val="black">
                  <a:tint val="75000"/>
                </a:prstClr>
              </a:solidFill>
              <a:latin typeface="Century Schoolbook"/>
            </a:endParaRPr>
          </a:p>
        </p:txBody>
      </p:sp>
      <p:sp>
        <p:nvSpPr>
          <p:cNvPr id="15364"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BA00763-B89A-4E35-8F22-34C325A92400}" type="slidenum">
              <a:rPr lang="en-US" altLang="en-US" sz="1500" smtClean="0">
                <a:solidFill>
                  <a:srgbClr val="898989"/>
                </a:solidFill>
                <a:latin typeface="Century Schoolbook" panose="02040604050505020304" pitchFamily="18" charset="0"/>
              </a:rPr>
              <a:pPr algn="r" eaLnBrk="1" hangingPunct="1"/>
              <a:t>16</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131743" y="1367995"/>
          <a:ext cx="11276159" cy="651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209800" y="1543032"/>
          <a:ext cx="11193219" cy="64300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a:spLocks noChangeArrowheads="1"/>
          </p:cNvSpPr>
          <p:nvPr/>
        </p:nvSpPr>
        <p:spPr bwMode="auto">
          <a:xfrm rot="1914558">
            <a:off x="11075671" y="1096290"/>
            <a:ext cx="2492984" cy="1270235"/>
          </a:xfrm>
          <a:prstGeom prst="rect">
            <a:avLst/>
          </a:prstGeom>
          <a:noFill/>
          <a:ln w="5715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square"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dirty="0" smtClean="0">
                <a:solidFill>
                  <a:prstClr val="black"/>
                </a:solidFill>
                <a:latin typeface="Calibri" panose="020F0502020204030204" pitchFamily="34" charset="0"/>
              </a:rPr>
              <a:t>Conduct of Election Rules, 1961</a:t>
            </a:r>
          </a:p>
        </p:txBody>
      </p:sp>
    </p:spTree>
    <p:extLst>
      <p:ext uri="{BB962C8B-B14F-4D97-AF65-F5344CB8AC3E}">
        <p14:creationId xmlns:p14="http://schemas.microsoft.com/office/powerpoint/2010/main" xmlns="" val="55012817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304800"/>
            <a:ext cx="11506200"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algn="ctr" eaLnBrk="1" fontAlgn="auto" hangingPunct="1">
              <a:spcAft>
                <a:spcPts val="0"/>
              </a:spcAft>
              <a:defRPr/>
            </a:pPr>
            <a:r>
              <a:rPr lang="en-US" sz="3200" b="1" cap="none" dirty="0" smtClean="0">
                <a:solidFill>
                  <a:srgbClr val="000000"/>
                </a:solidFill>
              </a:rPr>
              <a:t>TO RECALL THE MAJOR LEGAL PROVISIONS RELATED TO EEM</a:t>
            </a:r>
          </a:p>
        </p:txBody>
      </p:sp>
      <p:sp>
        <p:nvSpPr>
          <p:cNvPr id="16387" name="Footer Placeholder 4"/>
          <p:cNvSpPr txBox="1">
            <a:spLocks noGrp="1"/>
          </p:cNvSpPr>
          <p:nvPr/>
        </p:nvSpPr>
        <p:spPr bwMode="auto">
          <a:xfrm>
            <a:off x="4686300" y="7818121"/>
            <a:ext cx="4343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IN" altLang="en-US" sz="1500" dirty="0" smtClean="0">
              <a:solidFill>
                <a:srgbClr val="898989"/>
              </a:solidFill>
              <a:latin typeface="Century Schoolbook" panose="02040604050505020304" pitchFamily="18" charset="0"/>
            </a:endParaRPr>
          </a:p>
        </p:txBody>
      </p:sp>
      <p:sp>
        <p:nvSpPr>
          <p:cNvPr id="16388"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B9CD090-C5DE-4519-AD5F-8FBD4FEABAB1}" type="slidenum">
              <a:rPr lang="en-US" altLang="en-US" sz="1500" smtClean="0">
                <a:solidFill>
                  <a:srgbClr val="898989"/>
                </a:solidFill>
                <a:latin typeface="Century Schoolbook" panose="02040604050505020304" pitchFamily="18" charset="0"/>
              </a:rPr>
              <a:pPr algn="r" eaLnBrk="1" hangingPunct="1"/>
              <a:t>17</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1752600" y="1367995"/>
          <a:ext cx="9655302" cy="6519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057400" y="1028678"/>
          <a:ext cx="11230020" cy="7200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a:spLocks noChangeArrowheads="1"/>
          </p:cNvSpPr>
          <p:nvPr/>
        </p:nvSpPr>
        <p:spPr bwMode="auto">
          <a:xfrm rot="1914558">
            <a:off x="11279485" y="1119414"/>
            <a:ext cx="2426494" cy="731626"/>
          </a:xfrm>
          <a:prstGeom prst="rect">
            <a:avLst/>
          </a:prstGeom>
          <a:noFill/>
          <a:ln w="5715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solidFill>
                  <a:prstClr val="black"/>
                </a:solidFill>
                <a:latin typeface="Calibri" panose="020F0502020204030204" pitchFamily="34" charset="0"/>
              </a:rPr>
              <a:t>Conduct of Election Rules, 1961</a:t>
            </a:r>
          </a:p>
        </p:txBody>
      </p:sp>
    </p:spTree>
    <p:extLst>
      <p:ext uri="{BB962C8B-B14F-4D97-AF65-F5344CB8AC3E}">
        <p14:creationId xmlns:p14="http://schemas.microsoft.com/office/powerpoint/2010/main" xmlns="" val="210596971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0"/>
            <a:ext cx="11582400"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algn="ctr" eaLnBrk="1" fontAlgn="auto" hangingPunct="1">
              <a:spcAft>
                <a:spcPts val="0"/>
              </a:spcAft>
              <a:defRPr/>
            </a:pPr>
            <a:r>
              <a:rPr lang="en-US" sz="3500" b="1" cap="none" dirty="0" smtClean="0">
                <a:solidFill>
                  <a:srgbClr val="000000"/>
                </a:solidFill>
              </a:rPr>
              <a:t>TO RECALL THE MAJOR LEGAL PROVISIONS RELATED TO EEM contd.</a:t>
            </a:r>
          </a:p>
        </p:txBody>
      </p:sp>
      <p:sp>
        <p:nvSpPr>
          <p:cNvPr id="17411" name="Footer Placeholder 4"/>
          <p:cNvSpPr txBox="1">
            <a:spLocks noGrp="1"/>
          </p:cNvSpPr>
          <p:nvPr/>
        </p:nvSpPr>
        <p:spPr bwMode="auto">
          <a:xfrm>
            <a:off x="4686300" y="7818121"/>
            <a:ext cx="4343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IN" altLang="en-US" sz="1500" dirty="0" smtClean="0">
              <a:solidFill>
                <a:srgbClr val="898989"/>
              </a:solidFill>
              <a:latin typeface="Century Schoolbook" panose="02040604050505020304" pitchFamily="18" charset="0"/>
            </a:endParaRPr>
          </a:p>
        </p:txBody>
      </p:sp>
      <p:sp>
        <p:nvSpPr>
          <p:cNvPr id="17412"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F281A4D-AD85-4B88-AB1A-6C7FE4A69700}" type="slidenum">
              <a:rPr lang="en-US" altLang="en-US" sz="1500" smtClean="0">
                <a:solidFill>
                  <a:srgbClr val="898989"/>
                </a:solidFill>
                <a:latin typeface="Century Schoolbook" panose="02040604050505020304" pitchFamily="18" charset="0"/>
              </a:rPr>
              <a:pPr algn="r" eaLnBrk="1" hangingPunct="1"/>
              <a:t>18</a:t>
            </a:fld>
            <a:endParaRPr lang="en-US" altLang="en-US" sz="1500" dirty="0" smtClean="0">
              <a:solidFill>
                <a:srgbClr val="898989"/>
              </a:solidFill>
              <a:latin typeface="Century Schoolbook" panose="02040604050505020304" pitchFamily="18" charset="0"/>
            </a:endParaRPr>
          </a:p>
        </p:txBody>
      </p:sp>
      <p:graphicFrame>
        <p:nvGraphicFramePr>
          <p:cNvPr id="10" name="Diagram 9"/>
          <p:cNvGraphicFramePr/>
          <p:nvPr/>
        </p:nvGraphicFramePr>
        <p:xfrm>
          <a:off x="1828800" y="1367995"/>
          <a:ext cx="9579102" cy="6519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133600" y="1114404"/>
          <a:ext cx="11582402" cy="677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a:spLocks noChangeArrowheads="1"/>
          </p:cNvSpPr>
          <p:nvPr/>
        </p:nvSpPr>
        <p:spPr bwMode="auto">
          <a:xfrm rot="1914558">
            <a:off x="11591905" y="892965"/>
            <a:ext cx="2300289" cy="1270235"/>
          </a:xfrm>
          <a:prstGeom prst="rect">
            <a:avLst/>
          </a:prstGeom>
          <a:noFill/>
          <a:ln w="5715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b="1" dirty="0" smtClean="0">
                <a:solidFill>
                  <a:prstClr val="black"/>
                </a:solidFill>
                <a:latin typeface="Calibri" panose="020F0502020204030204" pitchFamily="34" charset="0"/>
              </a:rPr>
              <a:t>Conduct of Election Rules, 1961</a:t>
            </a:r>
          </a:p>
        </p:txBody>
      </p:sp>
    </p:spTree>
    <p:extLst>
      <p:ext uri="{BB962C8B-B14F-4D97-AF65-F5344CB8AC3E}">
        <p14:creationId xmlns:p14="http://schemas.microsoft.com/office/powerpoint/2010/main" xmlns="" val="272320784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0338" y="0"/>
            <a:ext cx="11015662"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3500" b="1" dirty="0" smtClean="0">
                <a:solidFill>
                  <a:srgbClr val="000000"/>
                </a:solidFill>
              </a:rPr>
              <a:t>the legal provisions related to election expenditure monitoring</a:t>
            </a:r>
          </a:p>
        </p:txBody>
      </p:sp>
      <p:sp>
        <p:nvSpPr>
          <p:cNvPr id="18435" name="Footer Placeholder 4"/>
          <p:cNvSpPr txBox="1">
            <a:spLocks noGrp="1"/>
          </p:cNvSpPr>
          <p:nvPr/>
        </p:nvSpPr>
        <p:spPr bwMode="auto">
          <a:xfrm>
            <a:off x="4686300" y="7818121"/>
            <a:ext cx="4343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IN" altLang="en-US" sz="1500" dirty="0" smtClean="0">
              <a:solidFill>
                <a:srgbClr val="898989"/>
              </a:solidFill>
              <a:latin typeface="Century Schoolbook" panose="02040604050505020304" pitchFamily="18" charset="0"/>
            </a:endParaRPr>
          </a:p>
        </p:txBody>
      </p:sp>
      <p:sp>
        <p:nvSpPr>
          <p:cNvPr id="18436"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042AE2D-D522-4450-AF58-660ABC42FFCA}" type="slidenum">
              <a:rPr lang="en-US" altLang="en-US" sz="1500" smtClean="0">
                <a:solidFill>
                  <a:srgbClr val="898989"/>
                </a:solidFill>
                <a:latin typeface="Century Schoolbook" panose="02040604050505020304" pitchFamily="18" charset="0"/>
              </a:rPr>
              <a:pPr algn="r" eaLnBrk="1" hangingPunct="1"/>
              <a:t>19</a:t>
            </a:fld>
            <a:endParaRPr lang="en-US" altLang="en-US" sz="1500" dirty="0" smtClean="0">
              <a:solidFill>
                <a:srgbClr val="898989"/>
              </a:solidFill>
              <a:latin typeface="Century Schoolbook" panose="02040604050505020304" pitchFamily="18" charset="0"/>
            </a:endParaRPr>
          </a:p>
        </p:txBody>
      </p:sp>
      <p:pic>
        <p:nvPicPr>
          <p:cNvPr id="8" name="Picture 7" descr="law.jpe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277704">
            <a:off x="2489322" y="1457365"/>
            <a:ext cx="1803726" cy="2272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p:nvSpPr>
        <p:spPr bwMode="auto">
          <a:xfrm>
            <a:off x="4364832" y="1489713"/>
            <a:ext cx="2781300" cy="577737"/>
          </a:xfrm>
          <a:prstGeom prst="rect">
            <a:avLst/>
          </a:prstGeom>
          <a:noFill/>
          <a:ln w="5715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smtClean="0">
                <a:solidFill>
                  <a:prstClr val="black"/>
                </a:solidFill>
                <a:latin typeface="Calibri" panose="020F0502020204030204" pitchFamily="34" charset="0"/>
              </a:rPr>
              <a:t>RP ACT, 1951</a:t>
            </a:r>
          </a:p>
        </p:txBody>
      </p:sp>
      <p:graphicFrame>
        <p:nvGraphicFramePr>
          <p:cNvPr id="10" name="Diagram 9"/>
          <p:cNvGraphicFramePr/>
          <p:nvPr/>
        </p:nvGraphicFramePr>
        <p:xfrm>
          <a:off x="2057400" y="1367995"/>
          <a:ext cx="9350502" cy="6519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057400" y="2645839"/>
          <a:ext cx="10750410" cy="5172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52325751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4294967295"/>
          </p:nvPr>
        </p:nvSpPr>
        <p:spPr>
          <a:xfrm>
            <a:off x="2943225" y="990600"/>
            <a:ext cx="10772775" cy="6191250"/>
          </a:xfrm>
          <a:prstGeom prst="rect">
            <a:avLst/>
          </a:prstGeom>
        </p:spPr>
        <p:txBody>
          <a:bodyPr/>
          <a:lstStyle/>
          <a:p>
            <a:pPr algn="just">
              <a:buFont typeface="Arial" charset="0"/>
              <a:buNone/>
            </a:pPr>
            <a:r>
              <a:rPr lang="en-US" b="1" i="1" dirty="0" smtClean="0"/>
              <a:t>	</a:t>
            </a:r>
            <a:r>
              <a:rPr lang="en-US" sz="4500" b="1" i="1" dirty="0" smtClean="0"/>
              <a:t>The spirit of democracy is not a mechanical thing to be adjusted by abolition of forms. It requires change of hearts. </a:t>
            </a:r>
            <a:r>
              <a:rPr lang="en-US" sz="4500" b="1" i="1" dirty="0" smtClean="0">
                <a:solidFill>
                  <a:schemeClr val="accent1">
                    <a:lumMod val="75000"/>
                  </a:schemeClr>
                </a:solidFill>
              </a:rPr>
              <a:t>Democracy is something that gives the weak the same chance as strong.	</a:t>
            </a:r>
            <a:r>
              <a:rPr lang="en-US" sz="4500" b="1" i="1" dirty="0" smtClean="0"/>
              <a:t>		                            </a:t>
            </a:r>
          </a:p>
          <a:p>
            <a:pPr algn="just">
              <a:buFont typeface="Arial" charset="0"/>
              <a:buNone/>
            </a:pPr>
            <a:r>
              <a:rPr lang="en-US" sz="4500" b="1" i="1" dirty="0" smtClean="0"/>
              <a:t>                      -</a:t>
            </a:r>
            <a:r>
              <a:rPr lang="en-US" sz="4500" b="1" dirty="0" smtClean="0"/>
              <a:t>Mahatma Gandhi</a:t>
            </a:r>
          </a:p>
          <a:p>
            <a:pPr algn="just">
              <a:buFont typeface="Arial" charset="0"/>
              <a:buNone/>
            </a:pPr>
            <a:r>
              <a:rPr lang="en-US" sz="4500" dirty="0" smtClean="0"/>
              <a:t> </a:t>
            </a:r>
          </a:p>
        </p:txBody>
      </p:sp>
      <p:sp>
        <p:nvSpPr>
          <p:cNvPr id="6147" name="Slide Number Placeholder 3"/>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2FEA8F94-8880-48E0-A41A-FE6D93025C2E}" type="slidenum">
              <a:rPr lang="en-IN" smtClean="0"/>
              <a:pPr/>
              <a:t>2</a:t>
            </a:fld>
            <a:endParaRPr lang="en-IN"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7938" y="0"/>
            <a:ext cx="11168062" cy="1074738"/>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3500" b="1" dirty="0" smtClean="0">
                <a:solidFill>
                  <a:srgbClr val="000000"/>
                </a:solidFill>
              </a:rPr>
              <a:t>the legal provisions related to election expenditure monitoring</a:t>
            </a:r>
          </a:p>
        </p:txBody>
      </p:sp>
      <p:sp>
        <p:nvSpPr>
          <p:cNvPr id="19459" name="Footer Placeholder 4"/>
          <p:cNvSpPr txBox="1">
            <a:spLocks noGrp="1"/>
          </p:cNvSpPr>
          <p:nvPr/>
        </p:nvSpPr>
        <p:spPr bwMode="auto">
          <a:xfrm>
            <a:off x="4686300" y="7818121"/>
            <a:ext cx="4343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IN" altLang="en-US" sz="1500" dirty="0" smtClean="0">
              <a:solidFill>
                <a:srgbClr val="898989"/>
              </a:solidFill>
              <a:latin typeface="Century Schoolbook" panose="02040604050505020304" pitchFamily="18" charset="0"/>
            </a:endParaRPr>
          </a:p>
        </p:txBody>
      </p:sp>
      <p:sp>
        <p:nvSpPr>
          <p:cNvPr id="19460" name="Slide Number Placeholder 5"/>
          <p:cNvSpPr txBox="1">
            <a:spLocks noGrp="1"/>
          </p:cNvSpPr>
          <p:nvPr/>
        </p:nvSpPr>
        <p:spPr bwMode="auto">
          <a:xfrm>
            <a:off x="9829800" y="788670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5E37BF4-FCD8-483B-8425-75D750AC4423}" type="slidenum">
              <a:rPr lang="en-US" altLang="en-US" sz="1500" smtClean="0">
                <a:solidFill>
                  <a:srgbClr val="898989"/>
                </a:solidFill>
                <a:latin typeface="Century Schoolbook" panose="02040604050505020304" pitchFamily="18" charset="0"/>
              </a:rPr>
              <a:pPr algn="r" eaLnBrk="1" hangingPunct="1"/>
              <a:t>20</a:t>
            </a:fld>
            <a:endParaRPr lang="en-US" altLang="en-US" sz="1500" dirty="0" smtClean="0">
              <a:solidFill>
                <a:srgbClr val="898989"/>
              </a:solidFill>
              <a:latin typeface="Century Schoolbook" panose="02040604050505020304" pitchFamily="18" charset="0"/>
            </a:endParaRPr>
          </a:p>
        </p:txBody>
      </p:sp>
      <p:pic>
        <p:nvPicPr>
          <p:cNvPr id="8" name="Picture 7" descr="law.jpe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277704">
            <a:off x="2639412" y="741079"/>
            <a:ext cx="2066015" cy="2602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p:nvSpPr>
        <p:spPr bwMode="auto">
          <a:xfrm>
            <a:off x="4364832" y="1489713"/>
            <a:ext cx="2781300" cy="577737"/>
          </a:xfrm>
          <a:prstGeom prst="rect">
            <a:avLst/>
          </a:prstGeom>
          <a:noFill/>
          <a:ln w="57150">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lIns="114949" tIns="57475" rIns="114949" bIns="57475">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smtClean="0">
                <a:solidFill>
                  <a:prstClr val="black"/>
                </a:solidFill>
                <a:latin typeface="Calibri" panose="020F0502020204030204" pitchFamily="34" charset="0"/>
              </a:rPr>
              <a:t>RP ACT, 1951</a:t>
            </a:r>
          </a:p>
        </p:txBody>
      </p:sp>
      <p:graphicFrame>
        <p:nvGraphicFramePr>
          <p:cNvPr id="10" name="Diagram 9"/>
          <p:cNvGraphicFramePr/>
          <p:nvPr/>
        </p:nvGraphicFramePr>
        <p:xfrm>
          <a:off x="2209800" y="1143000"/>
          <a:ext cx="9579102" cy="674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2133600" y="2057386"/>
          <a:ext cx="10939505" cy="6172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87829215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75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xmlns="" val="4212372658"/>
              </p:ext>
            </p:extLst>
          </p:nvPr>
        </p:nvGraphicFramePr>
        <p:xfrm>
          <a:off x="2668588" y="1277938"/>
          <a:ext cx="11047412" cy="695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idx="4294967295"/>
          </p:nvPr>
        </p:nvSpPr>
        <p:spPr>
          <a:xfrm>
            <a:off x="2133600" y="228600"/>
            <a:ext cx="11582400" cy="873125"/>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Autofit/>
          </a:bodyPr>
          <a:lstStyle/>
          <a:p>
            <a:pPr eaLnBrk="1" hangingPunct="1">
              <a:defRPr/>
            </a:pPr>
            <a:r>
              <a:rPr lang="en-US" sz="3500" b="1" cap="none" dirty="0" smtClean="0">
                <a:solidFill>
                  <a:srgbClr val="000000"/>
                </a:solidFill>
              </a:rPr>
              <a:t>PROVISIONS OF INDIAN PENAL CODE, 1860</a:t>
            </a:r>
          </a:p>
        </p:txBody>
      </p:sp>
      <p:sp>
        <p:nvSpPr>
          <p:cNvPr id="20484" name="Slide Number Placeholder 3"/>
          <p:cNvSpPr txBox="1">
            <a:spLocks noGrp="1"/>
          </p:cNvSpPr>
          <p:nvPr/>
        </p:nvSpPr>
        <p:spPr bwMode="auto">
          <a:xfrm>
            <a:off x="9829800" y="762762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E0136FB-D64E-4A85-B496-253B128D13A5}" type="slidenum">
              <a:rPr lang="en-US" altLang="en-US" sz="1500" smtClean="0">
                <a:solidFill>
                  <a:srgbClr val="898989"/>
                </a:solidFill>
                <a:latin typeface="Times New Roman" panose="02020603050405020304" pitchFamily="18" charset="0"/>
                <a:ea typeface="MS PGothic" pitchFamily="34" charset="-128"/>
              </a:rPr>
              <a:pPr algn="r" eaLnBrk="1" hangingPunct="1"/>
              <a:t>21</a:t>
            </a:fld>
            <a:endParaRPr lang="en-US" altLang="en-US" sz="1500" dirty="0" smtClean="0">
              <a:solidFill>
                <a:srgbClr val="898989"/>
              </a:solidFill>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xmlns="" val="2503093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nvPr>
        </p:nvGraphicFramePr>
        <p:xfrm>
          <a:off x="2282825" y="1295400"/>
          <a:ext cx="11433175"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idx="4294967295"/>
          </p:nvPr>
        </p:nvSpPr>
        <p:spPr>
          <a:xfrm>
            <a:off x="2133600" y="228600"/>
            <a:ext cx="11582400" cy="8382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eaLnBrk="1" fontAlgn="auto" hangingPunct="1">
              <a:spcAft>
                <a:spcPts val="0"/>
              </a:spcAft>
              <a:defRPr/>
            </a:pPr>
            <a:r>
              <a:rPr lang="en-US" sz="4400" b="1" dirty="0" smtClean="0">
                <a:solidFill>
                  <a:srgbClr val="000000"/>
                </a:solidFill>
              </a:rPr>
              <a:t>Provisions of the  Indian Penal Code, 1860</a:t>
            </a:r>
            <a:endParaRPr lang="en-US" sz="3600" dirty="0" smtClean="0">
              <a:solidFill>
                <a:srgbClr val="000000"/>
              </a:solidFill>
            </a:endParaRPr>
          </a:p>
        </p:txBody>
      </p:sp>
      <p:sp>
        <p:nvSpPr>
          <p:cNvPr id="21508" name="Slide Number Placeholder 3"/>
          <p:cNvSpPr txBox="1">
            <a:spLocks noGrp="1"/>
          </p:cNvSpPr>
          <p:nvPr/>
        </p:nvSpPr>
        <p:spPr bwMode="auto">
          <a:xfrm>
            <a:off x="9829800" y="7627621"/>
            <a:ext cx="32004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71CB6D2-59CB-4934-910C-436F18E8832A}" type="slidenum">
              <a:rPr lang="en-US" altLang="en-US" sz="1500" smtClean="0">
                <a:solidFill>
                  <a:srgbClr val="898989"/>
                </a:solidFill>
                <a:latin typeface="Times New Roman" panose="02020603050405020304" pitchFamily="18" charset="0"/>
                <a:ea typeface="MS PGothic" pitchFamily="34" charset="-128"/>
              </a:rPr>
              <a:pPr algn="r" eaLnBrk="1" hangingPunct="1"/>
              <a:t>22</a:t>
            </a:fld>
            <a:endParaRPr lang="en-US" altLang="en-US" sz="1500" dirty="0" smtClean="0">
              <a:solidFill>
                <a:srgbClr val="898989"/>
              </a:solidFill>
              <a:latin typeface="Times New Roman" panose="02020603050405020304" pitchFamily="18" charset="0"/>
              <a:ea typeface="MS PGothic" pitchFamily="34" charset="-128"/>
            </a:endParaRPr>
          </a:p>
        </p:txBody>
      </p:sp>
    </p:spTree>
    <p:extLst>
      <p:ext uri="{BB962C8B-B14F-4D97-AF65-F5344CB8AC3E}">
        <p14:creationId xmlns:p14="http://schemas.microsoft.com/office/powerpoint/2010/main" xmlns="" val="326337873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2819400" y="1285875"/>
            <a:ext cx="10896600" cy="6686550"/>
          </a:xfrm>
          <a:prstGeom prst="rect">
            <a:avLst/>
          </a:prstGeom>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algn="just" eaLnBrk="1" hangingPunct="1">
              <a:buFontTx/>
              <a:buNone/>
            </a:pPr>
            <a:endParaRPr lang="en-IN" dirty="0" smtClean="0"/>
          </a:p>
        </p:txBody>
      </p:sp>
      <p:sp>
        <p:nvSpPr>
          <p:cNvPr id="25603"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ADF275-738B-4F10-97D3-86D9710AF93C}" type="slidenum">
              <a:rPr lang="en-IN">
                <a:solidFill>
                  <a:prstClr val="white"/>
                </a:solidFill>
              </a:rPr>
              <a:pPr eaLnBrk="1" hangingPunct="1"/>
              <a:t>23</a:t>
            </a:fld>
            <a:endParaRPr lang="en-IN">
              <a:solidFill>
                <a:prstClr val="white"/>
              </a:solidFill>
            </a:endParaRPr>
          </a:p>
        </p:txBody>
      </p:sp>
      <p:sp>
        <p:nvSpPr>
          <p:cNvPr id="6" name="Rectangle 5"/>
          <p:cNvSpPr/>
          <p:nvPr/>
        </p:nvSpPr>
        <p:spPr>
          <a:xfrm>
            <a:off x="2209800" y="2590800"/>
            <a:ext cx="4433889" cy="9429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dirty="0">
                <a:solidFill>
                  <a:prstClr val="white"/>
                </a:solidFill>
              </a:rPr>
              <a:t>Inspection of accounts</a:t>
            </a:r>
          </a:p>
        </p:txBody>
      </p:sp>
      <p:sp>
        <p:nvSpPr>
          <p:cNvPr id="7" name="Rectangle 6"/>
          <p:cNvSpPr/>
          <p:nvPr/>
        </p:nvSpPr>
        <p:spPr>
          <a:xfrm>
            <a:off x="8305800" y="2514600"/>
            <a:ext cx="4433890" cy="9429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dirty="0">
                <a:solidFill>
                  <a:prstClr val="white"/>
                </a:solidFill>
              </a:rPr>
              <a:t>Lodging of accounts</a:t>
            </a:r>
          </a:p>
        </p:txBody>
      </p:sp>
      <p:sp>
        <p:nvSpPr>
          <p:cNvPr id="9" name="Rectangle 8"/>
          <p:cNvSpPr/>
          <p:nvPr/>
        </p:nvSpPr>
        <p:spPr>
          <a:xfrm>
            <a:off x="2209800" y="3857626"/>
            <a:ext cx="4953000" cy="33813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dirty="0">
                <a:solidFill>
                  <a:prstClr val="white"/>
                </a:solidFill>
              </a:rPr>
              <a:t>For failure in keeping the account of election expenses, punishment is prescribed under  Section 171 I of the Indian Penal Code, 1860</a:t>
            </a:r>
          </a:p>
        </p:txBody>
      </p:sp>
      <p:sp>
        <p:nvSpPr>
          <p:cNvPr id="10" name="Rectangle 9"/>
          <p:cNvSpPr/>
          <p:nvPr/>
        </p:nvSpPr>
        <p:spPr>
          <a:xfrm>
            <a:off x="8153400" y="3886200"/>
            <a:ext cx="4876799" cy="3352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dirty="0">
                <a:solidFill>
                  <a:prstClr val="white"/>
                </a:solidFill>
              </a:rPr>
              <a:t>For failure in lodging the account of election expenses, the ECI can disqualify a candidate under Section 10 A of the Representation of the People Act, 1951</a:t>
            </a:r>
          </a:p>
        </p:txBody>
      </p:sp>
      <p:sp>
        <p:nvSpPr>
          <p:cNvPr id="11" name="Rectangle 10"/>
          <p:cNvSpPr/>
          <p:nvPr/>
        </p:nvSpPr>
        <p:spPr>
          <a:xfrm>
            <a:off x="2971800" y="1295400"/>
            <a:ext cx="9448800" cy="9429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anchor="ctr"/>
          <a:lstStyle/>
          <a:p>
            <a:pPr algn="ctr" eaLnBrk="1" hangingPunct="1">
              <a:defRPr/>
            </a:pPr>
            <a:r>
              <a:rPr lang="en-US" sz="3000" b="1" dirty="0">
                <a:solidFill>
                  <a:prstClr val="white"/>
                </a:solidFill>
              </a:rPr>
              <a:t>Account of election expenses</a:t>
            </a:r>
          </a:p>
        </p:txBody>
      </p:sp>
      <p:cxnSp>
        <p:nvCxnSpPr>
          <p:cNvPr id="13" name="Straight Connector 12"/>
          <p:cNvCxnSpPr/>
          <p:nvPr/>
        </p:nvCxnSpPr>
        <p:spPr>
          <a:xfrm rot="5400000" flipH="1" flipV="1">
            <a:off x="4295477" y="2410123"/>
            <a:ext cx="253802" cy="5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0401300" y="2324100"/>
            <a:ext cx="2293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p:cNvCxnSpPr>
          <p:nvPr/>
        </p:nvCxnSpPr>
        <p:spPr>
          <a:xfrm rot="5400000">
            <a:off x="4285060" y="3668317"/>
            <a:ext cx="276228" cy="7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a:endCxn id="7" idx="2"/>
          </p:cNvCxnSpPr>
          <p:nvPr/>
        </p:nvCxnSpPr>
        <p:spPr>
          <a:xfrm rot="16200000" flipV="1">
            <a:off x="10342960" y="3637359"/>
            <a:ext cx="428626" cy="69055"/>
          </a:xfrm>
          <a:prstGeom prst="line">
            <a:avLst/>
          </a:prstGeom>
        </p:spPr>
        <p:style>
          <a:lnRef idx="1">
            <a:schemeClr val="accent1"/>
          </a:lnRef>
          <a:fillRef idx="0">
            <a:schemeClr val="accent1"/>
          </a:fillRef>
          <a:effectRef idx="0">
            <a:schemeClr val="accent1"/>
          </a:effectRef>
          <a:fontRef idx="minor">
            <a:schemeClr val="tx1"/>
          </a:fontRef>
        </p:style>
      </p:cxnSp>
      <p:sp>
        <p:nvSpPr>
          <p:cNvPr id="25613" name="Title 1"/>
          <p:cNvSpPr txBox="1">
            <a:spLocks/>
          </p:cNvSpPr>
          <p:nvPr/>
        </p:nvSpPr>
        <p:spPr bwMode="auto">
          <a:xfrm>
            <a:off x="2438400" y="0"/>
            <a:ext cx="105918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4500" b="1" u="sng" dirty="0">
                <a:solidFill>
                  <a:srgbClr val="FF0000"/>
                </a:solidFill>
                <a:latin typeface="Times New Roman" panose="02020603050405020304" pitchFamily="18" charset="0"/>
              </a:rPr>
              <a:t>Parallel Legal Provisions</a:t>
            </a:r>
            <a:endParaRPr lang="en-IN" sz="4500" b="1" u="sng"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xmlns="" val="2027689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895600" y="85725"/>
            <a:ext cx="10820400" cy="955675"/>
          </a:xfrm>
          <a:prstGeom prst="rect">
            <a:avLst/>
          </a:prstGeom>
        </p:spPr>
        <p:txBody>
          <a:bodyPr/>
          <a:lstStyle/>
          <a:p>
            <a:pPr eaLnBrk="1" hangingPunct="1"/>
            <a:r>
              <a:rPr lang="en-US" sz="4500" b="1" u="sng" dirty="0" smtClean="0">
                <a:latin typeface="Times New Roman" panose="02020603050405020304" pitchFamily="18" charset="0"/>
              </a:rPr>
              <a:t>Parallel Legal Provisions (</a:t>
            </a:r>
            <a:r>
              <a:rPr lang="en-US" sz="4500" b="1" u="sng" dirty="0" err="1" smtClean="0">
                <a:latin typeface="Times New Roman" panose="02020603050405020304" pitchFamily="18" charset="0"/>
              </a:rPr>
              <a:t>contd</a:t>
            </a:r>
            <a:r>
              <a:rPr lang="en-US" sz="4500" b="1" u="sng" dirty="0" smtClean="0">
                <a:latin typeface="Times New Roman" panose="02020603050405020304" pitchFamily="18" charset="0"/>
              </a:rPr>
              <a:t>…)</a:t>
            </a:r>
            <a:endParaRPr lang="en-IN" sz="4500" b="1" u="sng" dirty="0" smtClean="0">
              <a:latin typeface="Times New Roman" panose="02020603050405020304" pitchFamily="18" charset="0"/>
            </a:endParaRPr>
          </a:p>
        </p:txBody>
      </p:sp>
      <p:sp>
        <p:nvSpPr>
          <p:cNvPr id="26627" name="Content Placeholder 2"/>
          <p:cNvSpPr>
            <a:spLocks noGrp="1"/>
          </p:cNvSpPr>
          <p:nvPr>
            <p:ph idx="4294967295"/>
          </p:nvPr>
        </p:nvSpPr>
        <p:spPr>
          <a:xfrm>
            <a:off x="2438400" y="1295400"/>
            <a:ext cx="10896600" cy="6686550"/>
          </a:xfrm>
          <a:prstGeom prst="rect">
            <a:avLst/>
          </a:prstGeom>
        </p:spPr>
        <p:txBody>
          <a:bodyPr/>
          <a:lstStyle/>
          <a:p>
            <a:pPr marL="0" indent="25944" algn="just" eaLnBrk="1" hangingPunct="1">
              <a:buNone/>
            </a:pPr>
            <a:r>
              <a:rPr lang="en-US" sz="3000" dirty="0" smtClean="0"/>
              <a:t>Both the above provisions are independent of each other, meaning thereby, </a:t>
            </a:r>
          </a:p>
          <a:p>
            <a:pPr marL="0" indent="25944" algn="just" eaLnBrk="1" hangingPunct="1"/>
            <a:r>
              <a:rPr lang="en-US" sz="3000" dirty="0" smtClean="0"/>
              <a:t>If a candidate fails to present his account of election expenses at the time of inspection, he is liable for penal action under Section 171 I of IPC. </a:t>
            </a:r>
            <a:r>
              <a:rPr lang="en-US" sz="3000" dirty="0" smtClean="0">
                <a:solidFill>
                  <a:srgbClr val="C00000"/>
                </a:solidFill>
              </a:rPr>
              <a:t>If he subsequently lodges his account within time, the case instituted under 171 I of IPC would not be dropped. </a:t>
            </a:r>
          </a:p>
          <a:p>
            <a:pPr marL="0" indent="25944" algn="just" eaLnBrk="1" hangingPunct="1"/>
            <a:r>
              <a:rPr lang="en-US" sz="3000" dirty="0" smtClean="0"/>
              <a:t>If a candidate presents his accounts timely for inspection but finally fails to lodge it with the DEO within time, he could be proceeded against under Section 10 A of the RPA, 1951. The fact that he presented his accounts timely for inspection before the RO would offer no immunity from action under this provision.</a:t>
            </a:r>
          </a:p>
          <a:p>
            <a:pPr marL="0" indent="25944" algn="just" eaLnBrk="1" hangingPunct="1"/>
            <a:endParaRPr lang="en-US" sz="3000" dirty="0" smtClean="0"/>
          </a:p>
          <a:p>
            <a:pPr marL="0" indent="25944" algn="just" eaLnBrk="1" hangingPunct="1"/>
            <a:endParaRPr lang="en-US" sz="3000" dirty="0" smtClean="0"/>
          </a:p>
          <a:p>
            <a:pPr marL="0" indent="25944" algn="just" eaLnBrk="1" hangingPunct="1"/>
            <a:endParaRPr lang="en-US" sz="3000" dirty="0" smtClean="0"/>
          </a:p>
          <a:p>
            <a:pPr marL="0" indent="25944" algn="just" eaLnBrk="1" hangingPunct="1"/>
            <a:endParaRPr lang="en-IN" sz="3000" dirty="0" smtClean="0"/>
          </a:p>
        </p:txBody>
      </p:sp>
      <p:sp>
        <p:nvSpPr>
          <p:cNvPr id="26628"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0E642D-E9D9-4B13-BA47-5D6389633118}" type="slidenum">
              <a:rPr lang="en-IN" sz="1300">
                <a:solidFill>
                  <a:prstClr val="white"/>
                </a:solidFill>
              </a:rPr>
              <a:pPr eaLnBrk="1" hangingPunct="1"/>
              <a:t>24</a:t>
            </a:fld>
            <a:endParaRPr lang="en-IN" sz="1300" dirty="0">
              <a:solidFill>
                <a:prstClr val="white"/>
              </a:solidFill>
            </a:endParaRPr>
          </a:p>
        </p:txBody>
      </p:sp>
    </p:spTree>
    <p:extLst>
      <p:ext uri="{BB962C8B-B14F-4D97-AF65-F5344CB8AC3E}">
        <p14:creationId xmlns:p14="http://schemas.microsoft.com/office/powerpoint/2010/main" xmlns="" val="33892112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2209800" y="228600"/>
            <a:ext cx="11506200" cy="8302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4949" tIns="57475" rIns="114949" bIns="57475" numCol="1" anchorCtr="0" compatLnSpc="1">
            <a:prstTxWarp prst="textNoShape">
              <a:avLst/>
            </a:prstTxWarp>
          </a:bodyPr>
          <a:lstStyle/>
          <a:p>
            <a:pPr eaLnBrk="1" hangingPunct="1"/>
            <a:r>
              <a:rPr lang="en-US" altLang="en-US" sz="4000" b="1" u="sng" cap="none" dirty="0" smtClean="0">
                <a:latin typeface="Times New Roman" panose="02020603050405020304" pitchFamily="18" charset="0"/>
              </a:rPr>
              <a:t>ELECTION EXPENDITURE: CASE LAW</a:t>
            </a:r>
            <a:endParaRPr lang="en-IN" altLang="en-US" sz="4000" b="1" u="sng" cap="none" dirty="0" smtClean="0">
              <a:latin typeface="Times New Roman" panose="02020603050405020304" pitchFamily="18" charset="0"/>
            </a:endParaRPr>
          </a:p>
        </p:txBody>
      </p:sp>
      <p:sp>
        <p:nvSpPr>
          <p:cNvPr id="27651" name="Content Placeholder 2"/>
          <p:cNvSpPr>
            <a:spLocks noGrp="1"/>
          </p:cNvSpPr>
          <p:nvPr>
            <p:ph sz="quarter" idx="4294967295"/>
          </p:nvPr>
        </p:nvSpPr>
        <p:spPr>
          <a:xfrm>
            <a:off x="2173288" y="1143000"/>
            <a:ext cx="11542712" cy="6096000"/>
          </a:xfrm>
          <a:prstGeom prst="rect">
            <a:avLst/>
          </a:prstGeom>
        </p:spPr>
        <p:txBody>
          <a:bodyPr/>
          <a:lstStyle/>
          <a:p>
            <a:pPr eaLnBrk="1" hangingPunct="1">
              <a:defRPr/>
            </a:pPr>
            <a:r>
              <a:rPr lang="en-US" altLang="en-US" sz="2800" dirty="0" smtClean="0"/>
              <a:t>The SCI in </a:t>
            </a:r>
            <a:r>
              <a:rPr lang="en-US" altLang="en-US" sz="2800" b="1" dirty="0" smtClean="0"/>
              <a:t>L. R. </a:t>
            </a:r>
            <a:r>
              <a:rPr lang="en-US" altLang="en-US" sz="2800" b="1" dirty="0" err="1" smtClean="0"/>
              <a:t>Shivaramagowde</a:t>
            </a:r>
            <a:r>
              <a:rPr lang="en-US" altLang="en-US" sz="2800" b="1" dirty="0" smtClean="0"/>
              <a:t> Vs. T.M. </a:t>
            </a:r>
            <a:r>
              <a:rPr lang="en-US" altLang="en-US" sz="2800" b="1" dirty="0" err="1" smtClean="0"/>
              <a:t>Chandrashekhar</a:t>
            </a:r>
            <a:r>
              <a:rPr lang="en-US" altLang="en-US" sz="2800" dirty="0" smtClean="0"/>
              <a:t> - AIR 1999 SC 252 has observed that Commission  can go into the </a:t>
            </a:r>
            <a:r>
              <a:rPr lang="en-US" altLang="en-US" sz="2800" b="1" dirty="0" smtClean="0"/>
              <a:t>correctness of the account </a:t>
            </a:r>
            <a:r>
              <a:rPr lang="en-US" altLang="en-US" sz="2800" dirty="0" smtClean="0"/>
              <a:t>of the election expenses filed by the candidate, and   </a:t>
            </a:r>
            <a:r>
              <a:rPr lang="en-US" altLang="en-US" sz="2800" b="1" dirty="0" smtClean="0"/>
              <a:t>disqualify a candidate under section 10 A </a:t>
            </a:r>
            <a:r>
              <a:rPr lang="en-US" altLang="en-US" sz="2800" dirty="0" smtClean="0"/>
              <a:t>of   the R. P. Act, 1951 in case the account is found to be incorrect or untrue.</a:t>
            </a:r>
          </a:p>
          <a:p>
            <a:pPr marL="460995" lvl="1" indent="0" eaLnBrk="1" hangingPunct="1">
              <a:buNone/>
              <a:defRPr/>
            </a:pPr>
            <a:r>
              <a:rPr lang="en-US" altLang="en-US" sz="2800" dirty="0" smtClean="0"/>
              <a:t>The SCI in SLP no. 29882 of 2011 </a:t>
            </a:r>
            <a:r>
              <a:rPr lang="en-US" altLang="en-US" sz="2800" b="1" dirty="0" smtClean="0"/>
              <a:t>Ashok </a:t>
            </a:r>
            <a:r>
              <a:rPr lang="en-US" altLang="en-US" sz="2800" b="1" dirty="0" err="1" smtClean="0"/>
              <a:t>Shankarrao</a:t>
            </a:r>
            <a:r>
              <a:rPr lang="en-US" altLang="en-US" sz="2800" b="1" dirty="0" smtClean="0"/>
              <a:t> </a:t>
            </a:r>
            <a:r>
              <a:rPr lang="en-US" altLang="en-US" sz="2800" b="1" dirty="0" err="1" smtClean="0"/>
              <a:t>Chavan</a:t>
            </a:r>
            <a:r>
              <a:rPr lang="en-US" altLang="en-US" sz="2800" b="1" dirty="0" smtClean="0"/>
              <a:t>  Vs. Dr. </a:t>
            </a:r>
            <a:r>
              <a:rPr lang="en-US" altLang="en-US" sz="2800" b="1" dirty="0" err="1" smtClean="0"/>
              <a:t>Madhavrao</a:t>
            </a:r>
            <a:r>
              <a:rPr lang="en-US" altLang="en-US" sz="2800" b="1" dirty="0" smtClean="0"/>
              <a:t> </a:t>
            </a:r>
            <a:r>
              <a:rPr lang="en-US" altLang="en-US" sz="2800" b="1" dirty="0" err="1" smtClean="0"/>
              <a:t>Kinhalkar</a:t>
            </a:r>
            <a:r>
              <a:rPr lang="en-US" altLang="en-US" sz="2800" b="1" dirty="0" smtClean="0"/>
              <a:t> &amp; Ors., </a:t>
            </a:r>
            <a:r>
              <a:rPr lang="en-US" altLang="en-US" sz="2800" dirty="0" smtClean="0"/>
              <a:t>has observed:</a:t>
            </a:r>
          </a:p>
          <a:p>
            <a:pPr lvl="1" eaLnBrk="1" hangingPunct="1">
              <a:buFont typeface="Wingdings 2" panose="05020102010507070707" pitchFamily="18" charset="2"/>
              <a:buNone/>
              <a:defRPr/>
            </a:pPr>
            <a:r>
              <a:rPr lang="en-US" altLang="en-US" sz="2800" b="1" dirty="0" smtClean="0"/>
              <a:t>``Sec. 10A  clothes the ECI with the requisite power and authority to  enquire into failure to submit the account of election expenses in the manner prescribed and as required by or under the act``</a:t>
            </a:r>
          </a:p>
          <a:p>
            <a:pPr lvl="1" eaLnBrk="1" hangingPunct="1">
              <a:buFont typeface="Wingdings 2" panose="05020102010507070707" pitchFamily="18" charset="2"/>
              <a:buNone/>
              <a:defRPr/>
            </a:pPr>
            <a:r>
              <a:rPr lang="en-US" altLang="en-US" sz="2800" b="1" dirty="0" err="1" smtClean="0"/>
              <a:t>Kanwar</a:t>
            </a:r>
            <a:r>
              <a:rPr lang="en-US" altLang="en-US" sz="2800" b="1" dirty="0" smtClean="0"/>
              <a:t> </a:t>
            </a:r>
            <a:r>
              <a:rPr lang="en-US" altLang="en-US" sz="2800" b="1" dirty="0" err="1" smtClean="0"/>
              <a:t>Lal</a:t>
            </a:r>
            <a:r>
              <a:rPr lang="en-US" altLang="en-US" sz="2800" b="1" dirty="0" smtClean="0"/>
              <a:t> Gupta </a:t>
            </a:r>
            <a:r>
              <a:rPr lang="en-US" altLang="en-US" sz="2800" dirty="0" smtClean="0"/>
              <a:t>Vs </a:t>
            </a:r>
            <a:r>
              <a:rPr lang="en-US" altLang="en-US" sz="2800" b="1" dirty="0" err="1" smtClean="0"/>
              <a:t>Amar</a:t>
            </a:r>
            <a:r>
              <a:rPr lang="en-US" altLang="en-US" sz="2800" b="1" dirty="0" smtClean="0"/>
              <a:t> </a:t>
            </a:r>
            <a:r>
              <a:rPr lang="en-US" altLang="en-US" sz="2800" b="1" dirty="0" err="1" smtClean="0"/>
              <a:t>Nath</a:t>
            </a:r>
            <a:r>
              <a:rPr lang="en-US" altLang="en-US" sz="2800" b="1" dirty="0" smtClean="0"/>
              <a:t> </a:t>
            </a:r>
            <a:r>
              <a:rPr lang="en-US" altLang="en-US" sz="2800" b="1" dirty="0" err="1" smtClean="0"/>
              <a:t>Chawla</a:t>
            </a:r>
            <a:r>
              <a:rPr lang="en-US" altLang="en-US" sz="2800" b="1" dirty="0" smtClean="0"/>
              <a:t> </a:t>
            </a:r>
            <a:r>
              <a:rPr lang="en-US" altLang="en-US" sz="2800" dirty="0" smtClean="0"/>
              <a:t>(AIR 1975 SC 308) is guiding principle to distinguish between the expenditure of a party and the candidate of that party. The expenditure attributable to the candidate and not to the party shall be added in the account of the candidate</a:t>
            </a:r>
          </a:p>
          <a:p>
            <a:pPr marL="0" indent="0" eaLnBrk="1" hangingPunct="1">
              <a:buNone/>
              <a:defRPr/>
            </a:pPr>
            <a:endParaRPr lang="en-US" altLang="en-US" sz="2800" dirty="0" smtClean="0"/>
          </a:p>
          <a:p>
            <a:pPr eaLnBrk="1" hangingPunct="1">
              <a:defRPr/>
            </a:pPr>
            <a:endParaRPr lang="en-US" altLang="en-US" sz="2800" dirty="0" smtClean="0"/>
          </a:p>
          <a:p>
            <a:pPr eaLnBrk="1" hangingPunct="1">
              <a:defRPr/>
            </a:pPr>
            <a:endParaRPr lang="en-IN" altLang="en-US" sz="2800" dirty="0" smtClean="0"/>
          </a:p>
        </p:txBody>
      </p:sp>
      <p:sp>
        <p:nvSpPr>
          <p:cNvPr id="22532" name="Slide Number Placeholder 3"/>
          <p:cNvSpPr txBox="1">
            <a:spLocks noGrp="1"/>
          </p:cNvSpPr>
          <p:nvPr/>
        </p:nvSpPr>
        <p:spPr bwMode="auto">
          <a:xfrm>
            <a:off x="12194382" y="6880860"/>
            <a:ext cx="914400" cy="624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4A3FA4CF-6547-4037-AE5C-2CFF1F386C98}" type="slidenum">
              <a:rPr lang="en-IN" altLang="en-US" sz="1300" b="1" smtClean="0">
                <a:solidFill>
                  <a:srgbClr val="FFFFFF"/>
                </a:solidFill>
              </a:rPr>
              <a:pPr algn="ctr" eaLnBrk="1" hangingPunct="1"/>
              <a:t>25</a:t>
            </a:fld>
            <a:endParaRPr lang="en-IN" altLang="en-US" sz="1300" b="1" dirty="0" smtClean="0">
              <a:solidFill>
                <a:srgbClr val="FFFFFF"/>
              </a:solidFill>
            </a:endParaRPr>
          </a:p>
        </p:txBody>
      </p:sp>
    </p:spTree>
    <p:extLst>
      <p:ext uri="{BB962C8B-B14F-4D97-AF65-F5344CB8AC3E}">
        <p14:creationId xmlns:p14="http://schemas.microsoft.com/office/powerpoint/2010/main" xmlns="" val="9320726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idx="1"/>
          </p:nvPr>
        </p:nvSpPr>
        <p:spPr>
          <a:xfrm>
            <a:off x="2438400" y="228600"/>
            <a:ext cx="10848976" cy="7543800"/>
          </a:xfrm>
        </p:spPr>
        <p:txBody>
          <a:bodyPr/>
          <a:lstStyle/>
          <a:p>
            <a:pPr algn="ctr" eaLnBrk="1" hangingPunct="1">
              <a:lnSpc>
                <a:spcPct val="80000"/>
              </a:lnSpc>
              <a:buFont typeface="Arial" panose="020B0604020202020204" pitchFamily="34" charset="0"/>
              <a:buNone/>
            </a:pPr>
            <a:endParaRPr lang="en-IN" altLang="en-US" b="1" dirty="0" smtClean="0">
              <a:latin typeface="Arial Narrow" panose="020B0606020202030204" pitchFamily="34" charset="0"/>
            </a:endParaRPr>
          </a:p>
          <a:p>
            <a:pPr algn="ctr" eaLnBrk="1" hangingPunct="1">
              <a:lnSpc>
                <a:spcPct val="80000"/>
              </a:lnSpc>
              <a:buFont typeface="Arial" panose="020B0604020202020204" pitchFamily="34" charset="0"/>
              <a:buNone/>
            </a:pPr>
            <a:r>
              <a:rPr lang="en-IN" altLang="en-US" b="1" dirty="0" smtClean="0">
                <a:latin typeface="Arial Narrow" panose="020B0606020202030204" pitchFamily="34" charset="0"/>
              </a:rPr>
              <a:t>Illegal ways of wooing electors</a:t>
            </a:r>
          </a:p>
          <a:p>
            <a:pPr eaLnBrk="1" hangingPunct="1">
              <a:lnSpc>
                <a:spcPct val="80000"/>
              </a:lnSpc>
              <a:buFont typeface="Arial" panose="020B0604020202020204" pitchFamily="34" charset="0"/>
              <a:buNone/>
            </a:pPr>
            <a:r>
              <a:rPr lang="en-IN" altLang="en-US" dirty="0" smtClean="0">
                <a:latin typeface="Arial Narrow" panose="020B0606020202030204" pitchFamily="34" charset="0"/>
              </a:rPr>
              <a:t>1.	</a:t>
            </a:r>
            <a:r>
              <a:rPr lang="en-IN" altLang="en-US" sz="2800" dirty="0" smtClean="0">
                <a:latin typeface="Arial Narrow" panose="020B0606020202030204" pitchFamily="34" charset="0"/>
              </a:rPr>
              <a:t>Cash in envelopes in newspapers pushed beneath the door of the elector.</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2.	Inside Morning Milk pouch, along with cash in an envelope.</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3.	Through Self Help Groups  for onward distribution among women electors.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4.	Through pawnbrokers by reimbursing the short term loan taken by electors, by mortgaging jewellery.</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5.	Paying cash as incentive for not casting vote by the committed voters of  rival candidate, if such voter shows finger without indelible ink after election.</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6.	Cash given in advance before notification of election to the local leaders for distribution among electors.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7.	Cash given through community feasts under the plate or banana leaf.</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8.	Cash given in the name of MGREGA, DWACRA and other government projects.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9.	Cash given to dummy candidates for using the permission obtained by them for the campaign vehicles or political agents.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10.Cash given to certain non-serious persons of a locality to contest to divide votes of rivals.</a:t>
            </a:r>
            <a:endParaRPr lang="en-IN" altLang="en-US" dirty="0" smtClean="0">
              <a:latin typeface="Arial Narrow" panose="020B0606020202030204" pitchFamily="34" charset="0"/>
            </a:endParaRPr>
          </a:p>
        </p:txBody>
      </p:sp>
    </p:spTree>
    <p:extLst>
      <p:ext uri="{BB962C8B-B14F-4D97-AF65-F5344CB8AC3E}">
        <p14:creationId xmlns:p14="http://schemas.microsoft.com/office/powerpoint/2010/main" xmlns="" val="14207569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idx="1"/>
          </p:nvPr>
        </p:nvSpPr>
        <p:spPr>
          <a:xfrm>
            <a:off x="2133600" y="381000"/>
            <a:ext cx="10896602" cy="7848600"/>
          </a:xfrm>
        </p:spPr>
        <p:txBody>
          <a:bodyPr/>
          <a:lstStyle/>
          <a:p>
            <a:pPr marL="433056" indent="-433056" eaLnBrk="1" hangingPunct="1">
              <a:lnSpc>
                <a:spcPct val="80000"/>
              </a:lnSpc>
              <a:buNone/>
            </a:pPr>
            <a:r>
              <a:rPr lang="en-IN" altLang="en-US" dirty="0" smtClean="0">
                <a:latin typeface="Arial Narrow" panose="020B0606020202030204" pitchFamily="34" charset="0"/>
              </a:rPr>
              <a:t>11. </a:t>
            </a:r>
            <a:r>
              <a:rPr lang="en-IN" altLang="en-US" sz="2800" dirty="0" smtClean="0">
                <a:latin typeface="Arial Narrow" panose="020B0606020202030204" pitchFamily="34" charset="0"/>
              </a:rPr>
              <a:t>Cash given to Leaders of rival political parties, rival candidates not to   seriously campaign in elections.</a:t>
            </a:r>
          </a:p>
          <a:p>
            <a:pPr marL="433056" indent="-433056" eaLnBrk="1" hangingPunct="1">
              <a:lnSpc>
                <a:spcPct val="80000"/>
              </a:lnSpc>
              <a:buNone/>
            </a:pPr>
            <a:r>
              <a:rPr lang="en-IN" altLang="en-US" sz="2800" dirty="0" smtClean="0">
                <a:latin typeface="Arial Narrow" panose="020B0606020202030204" pitchFamily="34" charset="0"/>
              </a:rPr>
              <a:t>12.	Black Money raised by party/candidate in name of coupon 	sale.</a:t>
            </a:r>
          </a:p>
          <a:p>
            <a:pPr marL="433056" indent="-433056" eaLnBrk="1" hangingPunct="1">
              <a:lnSpc>
                <a:spcPct val="80000"/>
              </a:lnSpc>
              <a:buNone/>
            </a:pPr>
            <a:r>
              <a:rPr lang="en-IN" altLang="en-US" sz="2800" dirty="0" smtClean="0">
                <a:latin typeface="Arial Narrow" panose="020B0606020202030204" pitchFamily="34" charset="0"/>
              </a:rPr>
              <a:t>13.	Cash given to the polling agents of rivals candidates, to be silent, during counting.</a:t>
            </a:r>
          </a:p>
          <a:p>
            <a:pPr marL="433056" indent="-433056" eaLnBrk="1" hangingPunct="1">
              <a:lnSpc>
                <a:spcPct val="80000"/>
              </a:lnSpc>
              <a:buNone/>
            </a:pPr>
            <a:r>
              <a:rPr lang="en-IN" altLang="en-US" sz="2800" dirty="0" smtClean="0">
                <a:latin typeface="Arial Narrow" panose="020B0606020202030204" pitchFamily="34" charset="0"/>
              </a:rPr>
              <a:t>14.	Cash given to village headman for ensuring votes.</a:t>
            </a:r>
          </a:p>
          <a:p>
            <a:pPr marL="433056" indent="-433056" eaLnBrk="1" hangingPunct="1">
              <a:lnSpc>
                <a:spcPct val="80000"/>
              </a:lnSpc>
              <a:buNone/>
            </a:pPr>
            <a:r>
              <a:rPr lang="en-IN" altLang="en-US" sz="2800" dirty="0" smtClean="0">
                <a:latin typeface="Arial Narrow" panose="020B0606020202030204" pitchFamily="34" charset="0"/>
              </a:rPr>
              <a:t>15.	Cash given to village fund on the eve of election for construction of road or temple or school, etc.</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16.	</a:t>
            </a:r>
            <a:r>
              <a:rPr lang="en-IN" altLang="en-US" sz="2800" dirty="0" smtClean="0">
                <a:latin typeface="Arial Narrow" panose="020B0606020202030204" pitchFamily="34" charset="0"/>
              </a:rPr>
              <a:t>Distributing Cash among the Ladies who come for “</a:t>
            </a:r>
            <a:r>
              <a:rPr lang="en-IN" altLang="en-US" sz="2800" dirty="0" err="1" smtClean="0">
                <a:latin typeface="Arial Narrow" panose="020B0606020202030204" pitchFamily="34" charset="0"/>
              </a:rPr>
              <a:t>Aarti</a:t>
            </a:r>
            <a:r>
              <a:rPr lang="en-IN" altLang="en-US" sz="2800" dirty="0" smtClean="0">
                <a:latin typeface="Arial Narrow" panose="020B0606020202030204" pitchFamily="34" charset="0"/>
              </a:rPr>
              <a:t>” to candidate.</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17.	</a:t>
            </a:r>
            <a:r>
              <a:rPr lang="en-IN" altLang="en-US" sz="2800" dirty="0" smtClean="0">
                <a:latin typeface="Arial Narrow" panose="020B0606020202030204" pitchFamily="34" charset="0"/>
              </a:rPr>
              <a:t>Distributing Cash for those who come to attend public rally arranged by party or candidate.</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18.	</a:t>
            </a:r>
            <a:r>
              <a:rPr lang="en-IN" altLang="en-US" sz="2800" dirty="0" smtClean="0">
                <a:latin typeface="Arial Narrow" panose="020B0606020202030204" pitchFamily="34" charset="0"/>
              </a:rPr>
              <a:t>Making Cash payment for the vehicles or Trucks for ferrying the voters to the place of rally or to the polling booth.</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19.	</a:t>
            </a:r>
            <a:r>
              <a:rPr lang="en-IN" altLang="en-US" sz="2800" dirty="0" smtClean="0">
                <a:latin typeface="Arial Narrow" panose="020B0606020202030204" pitchFamily="34" charset="0"/>
              </a:rPr>
              <a:t>Cash given to journalists or media men to write positively about the candidate or to write pessimistic news of rivals.</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20.	Cash given to journalists/media men to blackout the news about the rivals or to publish negative news</a:t>
            </a:r>
            <a:r>
              <a:rPr lang="en-US" altLang="en-US" dirty="0" smtClean="0">
                <a:latin typeface="Arial Narrow" panose="020B0606020202030204" pitchFamily="34" charset="0"/>
              </a:rPr>
              <a:t>.</a:t>
            </a:r>
            <a:endParaRPr lang="en-IN" altLang="en-US" dirty="0" smtClean="0">
              <a:latin typeface="Arial Narrow" panose="020B0606020202030204" pitchFamily="34" charset="0"/>
            </a:endParaRPr>
          </a:p>
        </p:txBody>
      </p:sp>
    </p:spTree>
    <p:extLst>
      <p:ext uri="{BB962C8B-B14F-4D97-AF65-F5344CB8AC3E}">
        <p14:creationId xmlns:p14="http://schemas.microsoft.com/office/powerpoint/2010/main" xmlns="" val="309492345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2133600" y="457200"/>
            <a:ext cx="10896602" cy="7505700"/>
          </a:xfrm>
        </p:spPr>
        <p:txBody>
          <a:bodyPr/>
          <a:lstStyle/>
          <a:p>
            <a:pPr marL="433056" indent="-433056" eaLnBrk="1" hangingPunct="1">
              <a:lnSpc>
                <a:spcPct val="80000"/>
              </a:lnSpc>
              <a:buNone/>
            </a:pPr>
            <a:r>
              <a:rPr lang="en-US" altLang="en-US" sz="2800" dirty="0" smtClean="0">
                <a:latin typeface="Arial Narrow" panose="020B0606020202030204" pitchFamily="34" charset="0"/>
              </a:rPr>
              <a:t>21.	</a:t>
            </a:r>
            <a:r>
              <a:rPr lang="en-IN" altLang="en-US" sz="2800" dirty="0" smtClean="0">
                <a:latin typeface="Arial Narrow" panose="020B0606020202030204" pitchFamily="34" charset="0"/>
              </a:rPr>
              <a:t>Cash transferred through RTGS route of banks to the a/c’s.</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22.	</a:t>
            </a:r>
            <a:r>
              <a:rPr lang="en-IN" altLang="en-US" sz="2800" dirty="0" smtClean="0">
                <a:latin typeface="Arial Narrow" panose="020B0606020202030204" pitchFamily="34" charset="0"/>
              </a:rPr>
              <a:t>Cash given to the youth clubs on the eve of elections for 	organizing cricket match, football match.</a:t>
            </a:r>
            <a:endParaRPr lang="en-US" altLang="en-US" sz="2800" dirty="0" smtClean="0">
              <a:latin typeface="Arial Narrow" panose="020B0606020202030204" pitchFamily="34" charset="0"/>
            </a:endParaRPr>
          </a:p>
          <a:p>
            <a:pPr marL="433056" indent="-433056" eaLnBrk="1" hangingPunct="1">
              <a:lnSpc>
                <a:spcPct val="80000"/>
              </a:lnSpc>
              <a:buNone/>
            </a:pPr>
            <a:r>
              <a:rPr lang="en-US" altLang="en-US" sz="2800" dirty="0" smtClean="0">
                <a:latin typeface="Arial Narrow" panose="020B0606020202030204" pitchFamily="34" charset="0"/>
              </a:rPr>
              <a:t>23.	Cash given for charity like organizing medical camp, melody party, 	theatres etc., on the eve of elections.</a:t>
            </a:r>
          </a:p>
          <a:p>
            <a:pPr marL="433056" indent="-433056" eaLnBrk="1" hangingPunct="1">
              <a:lnSpc>
                <a:spcPct val="80000"/>
              </a:lnSpc>
              <a:buNone/>
            </a:pPr>
            <a:r>
              <a:rPr lang="en-US" altLang="en-US" sz="2800" dirty="0" smtClean="0">
                <a:latin typeface="Arial Narrow" panose="020B0606020202030204" pitchFamily="34" charset="0"/>
              </a:rPr>
              <a:t>24.	Distributing TVs, video recorders &amp; projectors to village clubs.</a:t>
            </a:r>
          </a:p>
          <a:p>
            <a:pPr marL="433056" indent="-433056" eaLnBrk="1" hangingPunct="1">
              <a:lnSpc>
                <a:spcPct val="80000"/>
              </a:lnSpc>
              <a:buNone/>
            </a:pPr>
            <a:r>
              <a:rPr lang="en-US" altLang="en-US" sz="2800" dirty="0" smtClean="0">
                <a:latin typeface="Arial Narrow" panose="020B0606020202030204" pitchFamily="34" charset="0"/>
              </a:rPr>
              <a:t>25.	Giving cash for constructing toilets, </a:t>
            </a:r>
            <a:r>
              <a:rPr lang="en-US" altLang="en-US" sz="2800" dirty="0" err="1" smtClean="0">
                <a:latin typeface="Arial Narrow" panose="020B0606020202030204" pitchFamily="34" charset="0"/>
              </a:rPr>
              <a:t>tubewells</a:t>
            </a:r>
            <a:r>
              <a:rPr lang="en-US" altLang="en-US" sz="2800" dirty="0" smtClean="0">
                <a:latin typeface="Arial Narrow" panose="020B0606020202030204" pitchFamily="34" charset="0"/>
              </a:rPr>
              <a:t> or mobile phone with top up cards or laptops to the voters or local leaders.</a:t>
            </a:r>
          </a:p>
          <a:p>
            <a:pPr marL="433056" indent="-433056" eaLnBrk="1" hangingPunct="1">
              <a:lnSpc>
                <a:spcPct val="80000"/>
              </a:lnSpc>
              <a:buNone/>
            </a:pPr>
            <a:r>
              <a:rPr lang="en-US" altLang="en-US" sz="2800" dirty="0" smtClean="0">
                <a:latin typeface="Arial Narrow" panose="020B0606020202030204" pitchFamily="34" charset="0"/>
              </a:rPr>
              <a:t>26.	Organizing mass marriage functions during election process and bearing the entire cost of marriage.</a:t>
            </a:r>
          </a:p>
          <a:p>
            <a:pPr marL="433056" indent="-433056" eaLnBrk="1" hangingPunct="1">
              <a:lnSpc>
                <a:spcPct val="80000"/>
              </a:lnSpc>
              <a:buNone/>
            </a:pPr>
            <a:r>
              <a:rPr lang="en-US" altLang="en-US" sz="2800" dirty="0" smtClean="0">
                <a:latin typeface="Arial Narrow" panose="020B0606020202030204" pitchFamily="34" charset="0"/>
              </a:rPr>
              <a:t>27.	Distributing SUVs or Luxurious vehicles to appease local party leaders.</a:t>
            </a:r>
          </a:p>
          <a:p>
            <a:pPr marL="433056" indent="-433056" eaLnBrk="1" hangingPunct="1">
              <a:lnSpc>
                <a:spcPct val="80000"/>
              </a:lnSpc>
              <a:buNone/>
            </a:pPr>
            <a:r>
              <a:rPr lang="en-US" altLang="en-US" sz="2800" dirty="0" smtClean="0">
                <a:latin typeface="Arial Narrow" panose="020B0606020202030204" pitchFamily="34" charset="0"/>
              </a:rPr>
              <a:t>28.	Reimbursing fuel bills through negotiated deals with petrol 	pumps.</a:t>
            </a:r>
          </a:p>
          <a:p>
            <a:pPr marL="433056" indent="-433056" eaLnBrk="1" hangingPunct="1">
              <a:lnSpc>
                <a:spcPct val="80000"/>
              </a:lnSpc>
              <a:buNone/>
            </a:pPr>
            <a:r>
              <a:rPr lang="en-US" altLang="en-US" sz="2800" dirty="0" smtClean="0">
                <a:latin typeface="Arial Narrow" panose="020B0606020202030204" pitchFamily="34" charset="0"/>
              </a:rPr>
              <a:t>29.	Promising jobs for the unemployed youth in the academic 	institutes or companies of the candidate.</a:t>
            </a:r>
          </a:p>
          <a:p>
            <a:pPr marL="433056" indent="-433056" eaLnBrk="1" hangingPunct="1">
              <a:lnSpc>
                <a:spcPct val="80000"/>
              </a:lnSpc>
              <a:buNone/>
            </a:pPr>
            <a:r>
              <a:rPr lang="en-US" altLang="en-US" sz="2800" dirty="0" smtClean="0">
                <a:latin typeface="Arial Narrow" panose="020B0606020202030204" pitchFamily="34" charset="0"/>
              </a:rPr>
              <a:t>30.	Organizing religious functions like “</a:t>
            </a:r>
            <a:r>
              <a:rPr lang="en-US" altLang="en-US" sz="2800" dirty="0" err="1" smtClean="0">
                <a:latin typeface="Arial Narrow" panose="020B0606020202030204" pitchFamily="34" charset="0"/>
              </a:rPr>
              <a:t>Prabachan</a:t>
            </a:r>
            <a:r>
              <a:rPr lang="en-US" altLang="en-US" sz="2800" dirty="0" smtClean="0">
                <a:latin typeface="Arial Narrow" panose="020B0606020202030204" pitchFamily="34" charset="0"/>
              </a:rPr>
              <a:t>” </a:t>
            </a:r>
            <a:r>
              <a:rPr lang="en-US" altLang="en-US" sz="2800" dirty="0" err="1" smtClean="0">
                <a:latin typeface="Arial Narrow" panose="020B0606020202030204" pitchFamily="34" charset="0"/>
              </a:rPr>
              <a:t>Ramayan</a:t>
            </a:r>
            <a:r>
              <a:rPr lang="en-US" altLang="en-US" sz="2800" dirty="0" smtClean="0">
                <a:latin typeface="Arial Narrow" panose="020B0606020202030204" pitchFamily="34" charset="0"/>
              </a:rPr>
              <a:t>” 	“Hanuman </a:t>
            </a:r>
            <a:r>
              <a:rPr lang="en-US" altLang="en-US" sz="2800" dirty="0" err="1" smtClean="0">
                <a:latin typeface="Arial Narrow" panose="020B0606020202030204" pitchFamily="34" charset="0"/>
              </a:rPr>
              <a:t>Chalisha</a:t>
            </a:r>
            <a:r>
              <a:rPr lang="en-US" altLang="en-US" sz="2800" dirty="0" smtClean="0">
                <a:latin typeface="Arial Narrow" panose="020B0606020202030204" pitchFamily="34" charset="0"/>
              </a:rPr>
              <a:t>” etc. before elections.</a:t>
            </a:r>
            <a:endParaRPr lang="en-IN" altLang="en-US" sz="2800" dirty="0" smtClean="0">
              <a:latin typeface="Arial Narrow" panose="020B0606020202030204" pitchFamily="34" charset="0"/>
            </a:endParaRPr>
          </a:p>
        </p:txBody>
      </p:sp>
    </p:spTree>
    <p:extLst>
      <p:ext uri="{BB962C8B-B14F-4D97-AF65-F5344CB8AC3E}">
        <p14:creationId xmlns:p14="http://schemas.microsoft.com/office/powerpoint/2010/main" xmlns="" val="6031830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idx="1"/>
          </p:nvPr>
        </p:nvSpPr>
        <p:spPr>
          <a:xfrm>
            <a:off x="2209800" y="228600"/>
            <a:ext cx="10820400" cy="8033386"/>
          </a:xfrm>
        </p:spPr>
        <p:txBody>
          <a:bodyPr/>
          <a:lstStyle/>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31.	Distribution of  free books to the students, just before elections.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32.	Free admission to children of influential voters of a locality in Engineering College or medical college run by the candidate.</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33.	Distributing free cows or buffalos among voters before election.</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34.	Distributing free agriculture seeds and manures among the voters.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35.	Distributing free solar lamps among the rural voters.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36.	Distributing diaries/calendars/purse/T-shirt/</a:t>
            </a:r>
            <a:r>
              <a:rPr lang="en-US" altLang="en-US" sz="2800" dirty="0" err="1" smtClean="0">
                <a:latin typeface="Arial Narrow" panose="020B0606020202030204" pitchFamily="34" charset="0"/>
              </a:rPr>
              <a:t>sarees</a:t>
            </a:r>
            <a:r>
              <a:rPr lang="en-US" altLang="en-US" sz="2800" dirty="0" smtClean="0">
                <a:latin typeface="Arial Narrow" panose="020B0606020202030204" pitchFamily="34" charset="0"/>
              </a:rPr>
              <a:t>/ vanity 	bags.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37.	Using ‘</a:t>
            </a:r>
            <a:r>
              <a:rPr lang="en-US" altLang="en-US" sz="2800" dirty="0" err="1" smtClean="0">
                <a:latin typeface="Arial Narrow" panose="020B0606020202030204" pitchFamily="34" charset="0"/>
              </a:rPr>
              <a:t>Aarthiyas</a:t>
            </a:r>
            <a:r>
              <a:rPr lang="en-US" altLang="en-US" sz="2800" dirty="0" smtClean="0">
                <a:latin typeface="Arial Narrow" panose="020B0606020202030204" pitchFamily="34" charset="0"/>
              </a:rPr>
              <a:t>’ (commission agents) for distribution of cash among farmers or waiving commission demanded form them 	</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38.	Cash given to religious leaders or leaders of a caste for ensuring votes of their followers.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39.	Distribution of liquor, drugs, poppy husks among the voters.</a:t>
            </a:r>
          </a:p>
          <a:p>
            <a:pPr eaLnBrk="1" hangingPunct="1">
              <a:lnSpc>
                <a:spcPct val="80000"/>
              </a:lnSpc>
              <a:buFont typeface="Arial" panose="020B0604020202020204" pitchFamily="34" charset="0"/>
              <a:buNone/>
            </a:pPr>
            <a:r>
              <a:rPr lang="en-US" altLang="en-US" sz="2800" dirty="0" smtClean="0">
                <a:latin typeface="Arial Narrow" panose="020B0606020202030204" pitchFamily="34" charset="0"/>
              </a:rPr>
              <a:t>40.	Organizing rallies with film stars /musicians/orchestra, important  personalities in aircrafts or helicopters to the constituency and not showing the correct expenditure.</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41.	Giving SIM Card talk time to electors</a:t>
            </a:r>
          </a:p>
          <a:p>
            <a:pPr eaLnBrk="1" hangingPunct="1">
              <a:lnSpc>
                <a:spcPct val="80000"/>
              </a:lnSpc>
              <a:buFont typeface="Arial" panose="020B0604020202020204" pitchFamily="34" charset="0"/>
              <a:buNone/>
            </a:pPr>
            <a:r>
              <a:rPr lang="en-IN" altLang="en-US" sz="2800" dirty="0" smtClean="0">
                <a:latin typeface="Arial Narrow" panose="020B0606020202030204" pitchFamily="34" charset="0"/>
              </a:rPr>
              <a:t>42. 	Giving Rs. 500 Note rolled up inside a ball pen/stem of party flag </a:t>
            </a:r>
          </a:p>
        </p:txBody>
      </p:sp>
    </p:spTree>
    <p:extLst>
      <p:ext uri="{BB962C8B-B14F-4D97-AF65-F5344CB8AC3E}">
        <p14:creationId xmlns:p14="http://schemas.microsoft.com/office/powerpoint/2010/main" xmlns="" val="10217228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971800" y="304800"/>
            <a:ext cx="10744200" cy="955675"/>
          </a:xfrm>
          <a:prstGeom prst="rect">
            <a:avLst/>
          </a:prstGeom>
        </p:spPr>
        <p:txBody>
          <a:bodyPr/>
          <a:lstStyle/>
          <a:p>
            <a:pPr algn="l" eaLnBrk="1" hangingPunct="1"/>
            <a:r>
              <a:rPr lang="en-US" sz="4500" b="1" dirty="0" smtClean="0">
                <a:solidFill>
                  <a:srgbClr val="C00000"/>
                </a:solidFill>
              </a:rPr>
              <a:t>Objective</a:t>
            </a:r>
            <a:endParaRPr lang="en-IN" sz="4500" b="1" u="sng" dirty="0" smtClean="0">
              <a:solidFill>
                <a:srgbClr val="C00000"/>
              </a:solidFill>
              <a:latin typeface="Times New Roman" panose="02020603050405020304" pitchFamily="18" charset="0"/>
            </a:endParaRPr>
          </a:p>
        </p:txBody>
      </p:sp>
      <p:sp>
        <p:nvSpPr>
          <p:cNvPr id="10243" name="Content Placeholder 2"/>
          <p:cNvSpPr>
            <a:spLocks noGrp="1"/>
          </p:cNvSpPr>
          <p:nvPr>
            <p:ph idx="4294967295"/>
          </p:nvPr>
        </p:nvSpPr>
        <p:spPr>
          <a:xfrm>
            <a:off x="2808288" y="1285875"/>
            <a:ext cx="10907712" cy="6686550"/>
          </a:xfrm>
          <a:prstGeom prst="rect">
            <a:avLst/>
          </a:prstGeom>
        </p:spPr>
        <p:txBody>
          <a:bodyPr/>
          <a:lstStyle/>
          <a:p>
            <a:pPr marL="429065" indent="-429065" eaLnBrk="1" hangingPunct="1">
              <a:lnSpc>
                <a:spcPct val="90000"/>
              </a:lnSpc>
              <a:spcBef>
                <a:spcPts val="566"/>
              </a:spcBef>
              <a:buClr>
                <a:srgbClr val="00E0A5"/>
              </a:buClr>
              <a:buSzPct val="80000"/>
              <a:buNone/>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GB" sz="3000" b="1" dirty="0" smtClean="0"/>
          </a:p>
          <a:p>
            <a:pPr marL="429065" indent="-429065" eaLnBrk="1" hangingPunct="1">
              <a:lnSpc>
                <a:spcPct val="90000"/>
              </a:lnSpc>
              <a:spcBef>
                <a:spcPts val="566"/>
              </a:spcBef>
              <a:buClr>
                <a:srgbClr val="00E0A5"/>
              </a:buClr>
              <a:buSzPct val="80000"/>
              <a:buNone/>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To reduce the  risks of Money Power as it tend to :</a:t>
            </a:r>
          </a:p>
          <a:p>
            <a:pPr marL="429065" indent="-429065" eaLnBrk="1" hangingPunct="1">
              <a:lnSpc>
                <a:spcPct val="90000"/>
              </a:lnSpc>
              <a:spcBef>
                <a:spcPts val="566"/>
              </a:spcBef>
              <a:buClr>
                <a:srgbClr val="00E0A5"/>
              </a:buClr>
              <a:buSzPct val="80000"/>
              <a:buNone/>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GB" sz="3500" b="1" dirty="0" smtClean="0">
              <a:latin typeface="Times New Roman" pitchFamily="18" charset="0"/>
              <a:cs typeface="Times New Roman" pitchFamily="18" charset="0"/>
            </a:endParaRPr>
          </a:p>
          <a:p>
            <a:pPr eaLnBrk="1" hangingPunct="1">
              <a:lnSpc>
                <a:spcPct val="90000"/>
              </a:lnSpc>
              <a:spcBef>
                <a:spcPts val="566"/>
              </a:spcBef>
              <a:buSzPct val="80000"/>
              <a:buFont typeface="Courier New" panose="02070309020205020404" pitchFamily="49" charset="0"/>
              <a:buChar char="o"/>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Uneven playing field and lack of fair competition,</a:t>
            </a:r>
          </a:p>
          <a:p>
            <a:pPr eaLnBrk="1" hangingPunct="1">
              <a:lnSpc>
                <a:spcPct val="90000"/>
              </a:lnSpc>
              <a:spcBef>
                <a:spcPts val="566"/>
              </a:spcBef>
              <a:buSzPct val="80000"/>
              <a:buFont typeface="Courier New" panose="02070309020205020404" pitchFamily="49" charset="0"/>
              <a:buChar char="o"/>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Political exclusion – Certain sectors face disadvantage,</a:t>
            </a:r>
          </a:p>
          <a:p>
            <a:pPr eaLnBrk="1" hangingPunct="1">
              <a:lnSpc>
                <a:spcPct val="90000"/>
              </a:lnSpc>
              <a:spcBef>
                <a:spcPts val="566"/>
              </a:spcBef>
              <a:buSzPct val="80000"/>
              <a:buFont typeface="Courier New" panose="02070309020205020404" pitchFamily="49" charset="0"/>
              <a:buChar char="o"/>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Co-opted politicians under campaign debts,</a:t>
            </a:r>
          </a:p>
          <a:p>
            <a:pPr eaLnBrk="1" hangingPunct="1">
              <a:lnSpc>
                <a:spcPct val="90000"/>
              </a:lnSpc>
              <a:spcBef>
                <a:spcPts val="566"/>
              </a:spcBef>
              <a:buSzPct val="80000"/>
              <a:buFont typeface="Courier New" panose="02070309020205020404" pitchFamily="49" charset="0"/>
              <a:buChar char="o"/>
              <a:tabLst>
                <a:tab pos="1145501" algn="l"/>
                <a:tab pos="2294993" algn="l"/>
                <a:tab pos="3444485" algn="l"/>
                <a:tab pos="4593978" algn="l"/>
                <a:tab pos="5743470" algn="l"/>
                <a:tab pos="6892962" algn="l"/>
                <a:tab pos="8042454" algn="l"/>
                <a:tab pos="9191947" algn="l"/>
                <a:tab pos="10341439" algn="l"/>
                <a:tab pos="11490931" algn="l"/>
                <a:tab pos="12640423" algn="l"/>
              </a:tabLst>
            </a:pPr>
            <a:r>
              <a:rPr lang="en-GB" sz="3500" b="1" dirty="0" smtClean="0">
                <a:latin typeface="Times New Roman" pitchFamily="18" charset="0"/>
                <a:cs typeface="Times New Roman" pitchFamily="18" charset="0"/>
              </a:rPr>
              <a:t>Tainted Governance and Rule of Law undermined.</a:t>
            </a:r>
          </a:p>
          <a:p>
            <a:pPr marL="429065" indent="-429065" algn="just" eaLnBrk="1" hangingPunct="1">
              <a:buNone/>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US" sz="3000" dirty="0" smtClean="0">
              <a:latin typeface="Times New Roman" pitchFamily="18" charset="0"/>
              <a:cs typeface="Times New Roman" pitchFamily="18" charset="0"/>
            </a:endParaRPr>
          </a:p>
          <a:p>
            <a:pPr marL="429065" indent="-429065" algn="just" eaLnBrk="1" hangingPunct="1">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US" sz="3000" dirty="0" smtClean="0"/>
          </a:p>
          <a:p>
            <a:pPr marL="429065" indent="-429065" algn="just" eaLnBrk="1" hangingPunct="1">
              <a:tabLst>
                <a:tab pos="1145501" algn="l"/>
                <a:tab pos="2294993" algn="l"/>
                <a:tab pos="3444485" algn="l"/>
                <a:tab pos="4593978" algn="l"/>
                <a:tab pos="5743470" algn="l"/>
                <a:tab pos="6892962" algn="l"/>
                <a:tab pos="8042454" algn="l"/>
                <a:tab pos="9191947" algn="l"/>
                <a:tab pos="10341439" algn="l"/>
                <a:tab pos="11490931" algn="l"/>
                <a:tab pos="12640423" algn="l"/>
              </a:tabLst>
            </a:pPr>
            <a:endParaRPr lang="en-IN" sz="3000" dirty="0" smtClean="0"/>
          </a:p>
        </p:txBody>
      </p:sp>
      <p:sp>
        <p:nvSpPr>
          <p:cNvPr id="10244"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FB9F81-CD3C-4BF0-A224-A3D81BFFB886}" type="slidenum">
              <a:rPr lang="en-IN" sz="1300"/>
              <a:pPr eaLnBrk="1" hangingPunct="1"/>
              <a:t>3</a:t>
            </a:fld>
            <a:endParaRPr lang="en-IN" sz="13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bwMode="auto">
          <a:xfrm>
            <a:off x="2057400" y="0"/>
            <a:ext cx="11658600" cy="12630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rmAutofit fontScale="90000"/>
          </a:bodyPr>
          <a:lstStyle/>
          <a:p>
            <a:pPr algn="ctr">
              <a:defRPr/>
            </a:pPr>
            <a:r>
              <a:rPr lang="en-US" b="1" cap="none" dirty="0" smtClean="0"/>
              <a:t>Preventive methods for curbing the use of Black Money</a:t>
            </a:r>
            <a:endParaRPr lang="en-IN" b="1" cap="none" dirty="0" smtClean="0"/>
          </a:p>
        </p:txBody>
      </p:sp>
      <p:sp>
        <p:nvSpPr>
          <p:cNvPr id="28675" name="Rectangle 3"/>
          <p:cNvSpPr>
            <a:spLocks noGrp="1"/>
          </p:cNvSpPr>
          <p:nvPr>
            <p:ph idx="1"/>
          </p:nvPr>
        </p:nvSpPr>
        <p:spPr>
          <a:xfrm>
            <a:off x="2286000" y="1676400"/>
            <a:ext cx="11065671" cy="5715000"/>
          </a:xfrm>
        </p:spPr>
        <p:txBody>
          <a:bodyPr/>
          <a:lstStyle/>
          <a:p>
            <a:pPr algn="just"/>
            <a:r>
              <a:rPr lang="en-US" altLang="en-US" sz="3500" dirty="0" smtClean="0"/>
              <a:t>Campaign for </a:t>
            </a:r>
            <a:r>
              <a:rPr lang="en-US" altLang="en-US" sz="3500" b="1" dirty="0" smtClean="0"/>
              <a:t>“Ethical voting” </a:t>
            </a:r>
            <a:r>
              <a:rPr lang="en-US" altLang="en-US" sz="3500" dirty="0" smtClean="0"/>
              <a:t>through Media </a:t>
            </a:r>
          </a:p>
          <a:p>
            <a:pPr algn="just"/>
            <a:r>
              <a:rPr lang="en-US" altLang="en-US" sz="3500" dirty="0" smtClean="0"/>
              <a:t>Involvement of school/college students and Booth level Awareness Groups(BAGs) in spreading the message against bribery during elections.</a:t>
            </a:r>
          </a:p>
          <a:p>
            <a:pPr algn="just"/>
            <a:r>
              <a:rPr lang="en-US" altLang="en-US" sz="3500" dirty="0" smtClean="0"/>
              <a:t>Involving Civil Society Organizations, RWA. NYKs etc.,</a:t>
            </a:r>
          </a:p>
          <a:p>
            <a:pPr algn="just"/>
            <a:r>
              <a:rPr lang="en-US" altLang="en-US" sz="3500" dirty="0" smtClean="0"/>
              <a:t>Announcement through Public address system fitted on the vehicles of the Flying Squads that both giving or taking bribe for casting votes is a punishable offence.</a:t>
            </a:r>
          </a:p>
          <a:p>
            <a:pPr algn="just"/>
            <a:r>
              <a:rPr lang="en-US" altLang="en-US" sz="3500" dirty="0" smtClean="0"/>
              <a:t>Separate Bank account by each candidate.</a:t>
            </a:r>
          </a:p>
          <a:p>
            <a:pPr algn="just"/>
            <a:endParaRPr lang="en-IN" altLang="en-US" sz="3500" dirty="0" smtClean="0"/>
          </a:p>
        </p:txBody>
      </p:sp>
    </p:spTree>
    <p:extLst>
      <p:ext uri="{BB962C8B-B14F-4D97-AF65-F5344CB8AC3E}">
        <p14:creationId xmlns:p14="http://schemas.microsoft.com/office/powerpoint/2010/main" xmlns="" val="34220189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2819400" y="330200"/>
            <a:ext cx="10896600" cy="673100"/>
          </a:xfrm>
          <a:prstGeom prst="rect">
            <a:avLst/>
          </a:prstGeom>
        </p:spPr>
        <p:txBody>
          <a:bodyPr rtlCol="0">
            <a:normAutofit fontScale="90000"/>
          </a:bodyPr>
          <a:lstStyle/>
          <a:p>
            <a:pPr eaLnBrk="1" hangingPunct="1">
              <a:defRPr/>
            </a:pPr>
            <a:r>
              <a:rPr lang="en-US" sz="5000" dirty="0" smtClean="0">
                <a:solidFill>
                  <a:srgbClr val="C00000"/>
                </a:solidFill>
              </a:rPr>
              <a:t>Preventive Measures</a:t>
            </a:r>
            <a:endParaRPr lang="en-IN" sz="5000" dirty="0" smtClean="0">
              <a:solidFill>
                <a:srgbClr val="C00000"/>
              </a:solidFill>
            </a:endParaRPr>
          </a:p>
        </p:txBody>
      </p:sp>
      <p:sp>
        <p:nvSpPr>
          <p:cNvPr id="25603" name="Content Placeholder 2"/>
          <p:cNvSpPr>
            <a:spLocks noGrp="1"/>
          </p:cNvSpPr>
          <p:nvPr>
            <p:ph idx="4294967295"/>
          </p:nvPr>
        </p:nvSpPr>
        <p:spPr>
          <a:xfrm>
            <a:off x="2563813" y="1066800"/>
            <a:ext cx="11152187" cy="6888163"/>
          </a:xfrm>
          <a:prstGeom prst="rect">
            <a:avLst/>
          </a:prstGeom>
        </p:spPr>
        <p:txBody>
          <a:bodyPr rtlCol="0">
            <a:normAutofit/>
          </a:bodyPr>
          <a:lstStyle/>
          <a:p>
            <a:pPr algn="just" eaLnBrk="1" hangingPunct="1">
              <a:defRPr/>
            </a:pPr>
            <a:r>
              <a:rPr lang="en-US" sz="3500" dirty="0" smtClean="0"/>
              <a:t>DEO to involve different </a:t>
            </a:r>
            <a:r>
              <a:rPr lang="en-US" sz="3500" dirty="0" err="1" smtClean="0"/>
              <a:t>organozations</a:t>
            </a:r>
            <a:r>
              <a:rPr lang="en-US" sz="3500" dirty="0" smtClean="0"/>
              <a:t> to educate the public and to advertise the tel. Number of complaint monitoring cell</a:t>
            </a:r>
          </a:p>
          <a:p>
            <a:pPr algn="just" eaLnBrk="1" hangingPunct="1">
              <a:defRPr/>
            </a:pPr>
            <a:r>
              <a:rPr lang="en-US" sz="3500" dirty="0" smtClean="0"/>
              <a:t>Creating awareness among voters through public media </a:t>
            </a:r>
            <a:r>
              <a:rPr lang="en-US" sz="3500" b="1" dirty="0" smtClean="0"/>
              <a:t>campaign for ethical voting</a:t>
            </a:r>
          </a:p>
          <a:p>
            <a:pPr algn="just" eaLnBrk="1" hangingPunct="1">
              <a:defRPr/>
            </a:pPr>
            <a:r>
              <a:rPr lang="en-US" sz="3500" dirty="0" smtClean="0"/>
              <a:t>Orientation Training for Political Parties and  candidates both by CEOs and DEOs on the laws and rules of election expenditure</a:t>
            </a:r>
          </a:p>
          <a:p>
            <a:pPr algn="just" eaLnBrk="1" hangingPunct="1">
              <a:defRPr/>
            </a:pPr>
            <a:r>
              <a:rPr lang="en-GB" sz="3500" dirty="0" smtClean="0"/>
              <a:t>Identification of Expenditure Sensitive Constituencies         (ESC) prone to high election expenditure and corrupt practices on the basis of past history, profile of the constituency and other Developments </a:t>
            </a:r>
          </a:p>
          <a:p>
            <a:pPr eaLnBrk="1" hangingPunct="1">
              <a:defRPr/>
            </a:pPr>
            <a:endParaRPr lang="en-IN" sz="3500" dirty="0" smtClean="0"/>
          </a:p>
        </p:txBody>
      </p:sp>
      <p:sp>
        <p:nvSpPr>
          <p:cNvPr id="30724"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2FD094-D4DE-42D2-9FC0-20655032BE65}" type="slidenum">
              <a:rPr lang="en-IN"/>
              <a:pPr eaLnBrk="1" hangingPunct="1"/>
              <a:t>31</a:t>
            </a:fld>
            <a:endParaRPr lang="en-IN"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2743200" y="85725"/>
            <a:ext cx="10972800" cy="955675"/>
          </a:xfrm>
          <a:prstGeom prst="rect">
            <a:avLst/>
          </a:prstGeom>
        </p:spPr>
        <p:txBody>
          <a:bodyPr/>
          <a:lstStyle/>
          <a:p>
            <a:pPr eaLnBrk="1" hangingPunct="1"/>
            <a:r>
              <a:rPr lang="en-US" sz="3500" b="1" u="sng" dirty="0" smtClean="0">
                <a:latin typeface="Times New Roman" panose="02020603050405020304" pitchFamily="18" charset="0"/>
              </a:rPr>
              <a:t>CEO &amp; DEO’s Appeal in Media in local</a:t>
            </a:r>
            <a:r>
              <a:rPr lang="en-US" sz="4500" b="1" u="sng" dirty="0" smtClean="0">
                <a:latin typeface="Times New Roman" panose="02020603050405020304" pitchFamily="18" charset="0"/>
              </a:rPr>
              <a:t> </a:t>
            </a:r>
            <a:r>
              <a:rPr lang="en-US" sz="3500" b="1" u="sng" dirty="0" smtClean="0">
                <a:latin typeface="Times New Roman" panose="02020603050405020304" pitchFamily="18" charset="0"/>
              </a:rPr>
              <a:t>language</a:t>
            </a:r>
            <a:endParaRPr lang="en-IN" sz="3500" b="1" u="sng" dirty="0" smtClean="0">
              <a:latin typeface="Times New Roman" panose="02020603050405020304" pitchFamily="18" charset="0"/>
            </a:endParaRPr>
          </a:p>
        </p:txBody>
      </p:sp>
      <p:sp>
        <p:nvSpPr>
          <p:cNvPr id="82947" name="Content Placeholder 2"/>
          <p:cNvSpPr>
            <a:spLocks noGrp="1"/>
          </p:cNvSpPr>
          <p:nvPr>
            <p:ph idx="4294967295"/>
          </p:nvPr>
        </p:nvSpPr>
        <p:spPr>
          <a:xfrm>
            <a:off x="2435225" y="1003300"/>
            <a:ext cx="11280775" cy="7226300"/>
          </a:xfrm>
          <a:prstGeom prst="rect">
            <a:avLst/>
          </a:prstGeom>
        </p:spPr>
        <p:txBody>
          <a:bodyPr/>
          <a:lstStyle/>
          <a:p>
            <a:pPr marL="109761" lvl="1" indent="-109761" algn="just" eaLnBrk="1" hangingPunct="1">
              <a:buNone/>
              <a:tabLst>
                <a:tab pos="674528" algn="l"/>
              </a:tabLst>
            </a:pPr>
            <a:r>
              <a:rPr lang="en-US" sz="3000" dirty="0" smtClean="0"/>
              <a:t>CEO &amp; DEO will </a:t>
            </a:r>
            <a:r>
              <a:rPr lang="en-US" sz="3000" b="1" dirty="0" smtClean="0"/>
              <a:t>publish the following appeal </a:t>
            </a:r>
            <a:r>
              <a:rPr lang="en-US" sz="3000" dirty="0" smtClean="0"/>
              <a:t>in the local newspapers in the language of the state :- </a:t>
            </a:r>
            <a:endParaRPr lang="en-US" sz="3000" b="1" u="sng" dirty="0" smtClean="0">
              <a:latin typeface="Andalus" panose="02020603050405020304" pitchFamily="18" charset="-78"/>
              <a:cs typeface="Andalus" panose="02020603050405020304" pitchFamily="18" charset="-78"/>
            </a:endParaRPr>
          </a:p>
          <a:p>
            <a:pPr algn="ctr" eaLnBrk="1" hangingPunct="1">
              <a:buNone/>
              <a:tabLst>
                <a:tab pos="674528" algn="l"/>
              </a:tabLst>
            </a:pPr>
            <a:r>
              <a:rPr lang="en-US" sz="3000" b="1" u="sng" dirty="0" smtClean="0">
                <a:latin typeface="Andalus" panose="02020603050405020304" pitchFamily="18" charset="-78"/>
                <a:cs typeface="Andalus" panose="02020603050405020304" pitchFamily="18" charset="-78"/>
                <a:hlinkClick r:id="rId2" action="ppaction://hlinkfile"/>
              </a:rPr>
              <a:t>Appeal for general public during elections</a:t>
            </a:r>
            <a:endParaRPr lang="en-US" sz="3000" b="1" u="sng" dirty="0" smtClean="0">
              <a:latin typeface="Andalus" panose="02020603050405020304" pitchFamily="18" charset="-78"/>
              <a:cs typeface="Andalus" panose="02020603050405020304" pitchFamily="18" charset="-78"/>
            </a:endParaRPr>
          </a:p>
          <a:p>
            <a:pPr algn="just" eaLnBrk="1" hangingPunct="1">
              <a:buNone/>
              <a:tabLst>
                <a:tab pos="674528" algn="l"/>
              </a:tabLst>
            </a:pPr>
            <a:r>
              <a:rPr lang="en-US" sz="3000" dirty="0" smtClean="0">
                <a:latin typeface="Andalus" panose="02020603050405020304" pitchFamily="18" charset="-78"/>
                <a:cs typeface="Andalus" panose="02020603050405020304" pitchFamily="18" charset="-78"/>
              </a:rPr>
              <a:t>Distribution of cash, liquor or any other item for gratification of voters is bribery and </a:t>
            </a:r>
            <a:r>
              <a:rPr lang="en-US" sz="3000" b="1" dirty="0" smtClean="0">
                <a:latin typeface="Andalus" panose="02020603050405020304" pitchFamily="18" charset="-78"/>
                <a:cs typeface="Andalus" panose="02020603050405020304" pitchFamily="18" charset="-78"/>
              </a:rPr>
              <a:t>both the giver and the receiver is a punishable under Indian Penal Code</a:t>
            </a:r>
            <a:r>
              <a:rPr lang="en-US" sz="3000" dirty="0" smtClean="0">
                <a:latin typeface="Andalus" panose="02020603050405020304" pitchFamily="18" charset="-78"/>
                <a:cs typeface="Andalus" panose="02020603050405020304" pitchFamily="18" charset="-78"/>
              </a:rPr>
              <a:t>. Flying Squads have been formed under each Police Station to keep watch over distribution of cash, liquor and other items in the constituencies during the election.</a:t>
            </a:r>
          </a:p>
          <a:p>
            <a:pPr algn="just" eaLnBrk="1" hangingPunct="1">
              <a:buNone/>
              <a:tabLst>
                <a:tab pos="674528" algn="l"/>
              </a:tabLst>
            </a:pPr>
            <a:r>
              <a:rPr lang="en-US" sz="3000" dirty="0" smtClean="0">
                <a:latin typeface="Andalus" panose="02020603050405020304" pitchFamily="18" charset="-78"/>
                <a:cs typeface="Andalus" panose="02020603050405020304" pitchFamily="18" charset="-78"/>
              </a:rPr>
              <a:t>It is </a:t>
            </a:r>
            <a:r>
              <a:rPr lang="en-US" sz="3000" b="1" dirty="0" smtClean="0">
                <a:latin typeface="Andalus" panose="02020603050405020304" pitchFamily="18" charset="-78"/>
                <a:cs typeface="Andalus" panose="02020603050405020304" pitchFamily="18" charset="-78"/>
              </a:rPr>
              <a:t>appealed</a:t>
            </a:r>
            <a:r>
              <a:rPr lang="en-US" sz="3000" dirty="0" smtClean="0">
                <a:latin typeface="Andalus" panose="02020603050405020304" pitchFamily="18" charset="-78"/>
                <a:cs typeface="Andalus" panose="02020603050405020304" pitchFamily="18" charset="-78"/>
              </a:rPr>
              <a:t> to all that anybody carrying huge amount of cash in any Constituency during the elections </a:t>
            </a:r>
            <a:r>
              <a:rPr lang="en-US" sz="3000" b="1" dirty="0" smtClean="0">
                <a:latin typeface="Andalus" panose="02020603050405020304" pitchFamily="18" charset="-78"/>
                <a:cs typeface="Andalus" panose="02020603050405020304" pitchFamily="18" charset="-78"/>
              </a:rPr>
              <a:t>should carry proper documents like bank withdrawal slip, passbook, copy of PAN, bills and vouchers etc. to show the source and documents like medical bills, marriage cards, bills and vouchers etc. to show  end-use</a:t>
            </a:r>
            <a:r>
              <a:rPr lang="en-US" sz="3000" dirty="0" smtClean="0">
                <a:latin typeface="Andalus" panose="02020603050405020304" pitchFamily="18" charset="-78"/>
                <a:cs typeface="Andalus" panose="02020603050405020304" pitchFamily="18" charset="-78"/>
              </a:rPr>
              <a:t> of such cash in order to avoid seizure by the Flying Squads.</a:t>
            </a:r>
          </a:p>
          <a:p>
            <a:pPr marL="109761" lvl="1" indent="-109761" algn="just" eaLnBrk="1" hangingPunct="1">
              <a:buNone/>
              <a:tabLst>
                <a:tab pos="674528" algn="l"/>
              </a:tabLst>
            </a:pPr>
            <a:endParaRPr lang="en-US" sz="3000" dirty="0" smtClean="0"/>
          </a:p>
          <a:p>
            <a:pPr marL="894050" lvl="2" indent="-391147" algn="just" eaLnBrk="1" hangingPunct="1">
              <a:buFont typeface="Wingdings" panose="05000000000000000000" pitchFamily="2" charset="2"/>
              <a:buChar char="§"/>
              <a:tabLst>
                <a:tab pos="674528" algn="l"/>
              </a:tabLst>
            </a:pPr>
            <a:endParaRPr lang="en-US" dirty="0" smtClean="0"/>
          </a:p>
        </p:txBody>
      </p:sp>
      <p:sp>
        <p:nvSpPr>
          <p:cNvPr id="82948"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60D1D0-689E-4213-ADDC-969196983D86}" type="slidenum">
              <a:rPr lang="en-IN" sz="1300"/>
              <a:pPr eaLnBrk="1" hangingPunct="1"/>
              <a:t>32</a:t>
            </a:fld>
            <a:endParaRPr lang="en-IN" sz="13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2438400" y="1004057"/>
            <a:ext cx="11008335" cy="492534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949" tIns="57475" rIns="114949" bIns="57475" numCol="1" anchor="ctr" anchorCtr="0" compatLnSpc="1">
            <a:prstTxWarp prst="textNoShape">
              <a:avLst/>
            </a:prstTxWarp>
          </a:bodyPr>
          <a:lstStyle>
            <a:lvl1pPr algn="ctr" rtl="0" eaLnBrk="0" fontAlgn="base" hangingPunct="0">
              <a:spcBef>
                <a:spcPct val="0"/>
              </a:spcBef>
              <a:spcAft>
                <a:spcPct val="0"/>
              </a:spcAft>
              <a:defRPr sz="4400">
                <a:solidFill>
                  <a:srgbClr val="4D5040"/>
                </a:solidFill>
                <a:latin typeface="+mj-lt"/>
                <a:ea typeface="+mj-ea"/>
                <a:cs typeface="+mj-cs"/>
              </a:defRPr>
            </a:lvl1pPr>
            <a:lvl2pPr algn="ctr" rtl="0" eaLnBrk="0" fontAlgn="base" hangingPunct="0">
              <a:spcBef>
                <a:spcPct val="0"/>
              </a:spcBef>
              <a:spcAft>
                <a:spcPct val="0"/>
              </a:spcAft>
              <a:defRPr sz="4400">
                <a:solidFill>
                  <a:srgbClr val="4D5040"/>
                </a:solidFill>
                <a:latin typeface="Arial" charset="0"/>
              </a:defRPr>
            </a:lvl2pPr>
            <a:lvl3pPr algn="ctr" rtl="0" eaLnBrk="0" fontAlgn="base" hangingPunct="0">
              <a:spcBef>
                <a:spcPct val="0"/>
              </a:spcBef>
              <a:spcAft>
                <a:spcPct val="0"/>
              </a:spcAft>
              <a:defRPr sz="4400">
                <a:solidFill>
                  <a:srgbClr val="4D5040"/>
                </a:solidFill>
                <a:latin typeface="Arial" charset="0"/>
              </a:defRPr>
            </a:lvl3pPr>
            <a:lvl4pPr algn="ctr" rtl="0" eaLnBrk="0" fontAlgn="base" hangingPunct="0">
              <a:spcBef>
                <a:spcPct val="0"/>
              </a:spcBef>
              <a:spcAft>
                <a:spcPct val="0"/>
              </a:spcAft>
              <a:defRPr sz="4400">
                <a:solidFill>
                  <a:srgbClr val="4D5040"/>
                </a:solidFill>
                <a:latin typeface="Arial" charset="0"/>
              </a:defRPr>
            </a:lvl4pPr>
            <a:lvl5pPr algn="ctr" rtl="0" eaLnBrk="0" fontAlgn="base" hangingPunct="0">
              <a:spcBef>
                <a:spcPct val="0"/>
              </a:spcBef>
              <a:spcAft>
                <a:spcPct val="0"/>
              </a:spcAft>
              <a:defRPr sz="4400">
                <a:solidFill>
                  <a:srgbClr val="4D504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b="1" kern="0" dirty="0" smtClean="0"/>
              <a:t>EXPENDITURE MONITORING MACHINARY</a:t>
            </a:r>
          </a:p>
          <a:p>
            <a:pPr>
              <a:defRPr/>
            </a:pPr>
            <a:r>
              <a:rPr lang="en-US" b="1" kern="0" dirty="0" smtClean="0"/>
              <a:t>&amp;</a:t>
            </a:r>
          </a:p>
          <a:p>
            <a:pPr>
              <a:defRPr/>
            </a:pPr>
            <a:r>
              <a:rPr lang="en-US" b="1" kern="0" dirty="0" smtClean="0"/>
              <a:t>ACTIVITIES</a:t>
            </a:r>
            <a:endParaRPr lang="en-IN" b="1" kern="0" dirty="0" smtClean="0"/>
          </a:p>
        </p:txBody>
      </p:sp>
    </p:spTree>
    <p:extLst>
      <p:ext uri="{BB962C8B-B14F-4D97-AF65-F5344CB8AC3E}">
        <p14:creationId xmlns:p14="http://schemas.microsoft.com/office/powerpoint/2010/main" xmlns="" val="129950760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bwMode="auto">
          <a:xfrm>
            <a:off x="2327275" y="257175"/>
            <a:ext cx="11388725" cy="919163"/>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eaLnBrk="1" hangingPunct="1"/>
            <a:r>
              <a:rPr lang="en-US" sz="3500" b="1" dirty="0" smtClean="0">
                <a:latin typeface="Times New Roman" pitchFamily="18" charset="0"/>
              </a:rPr>
              <a:t>EXPENDITURE MONITORING MACHINERY</a:t>
            </a:r>
            <a:endParaRPr lang="en-IN" sz="3500" b="1" dirty="0" smtClean="0">
              <a:latin typeface="Times New Roman" pitchFamily="18" charset="0"/>
            </a:endParaRPr>
          </a:p>
        </p:txBody>
      </p:sp>
      <p:sp>
        <p:nvSpPr>
          <p:cNvPr id="8195" name="Content Placeholder 2"/>
          <p:cNvSpPr>
            <a:spLocks noGrp="1"/>
          </p:cNvSpPr>
          <p:nvPr>
            <p:ph sz="quarter" idx="4294967295"/>
          </p:nvPr>
        </p:nvSpPr>
        <p:spPr>
          <a:xfrm>
            <a:off x="2471738" y="1349375"/>
            <a:ext cx="11244262" cy="6429375"/>
          </a:xfrm>
          <a:prstGeom prst="rect">
            <a:avLst/>
          </a:prstGeom>
        </p:spPr>
        <p:txBody>
          <a:bodyPr/>
          <a:lstStyle/>
          <a:p>
            <a:pPr eaLnBrk="1" hangingPunct="1">
              <a:lnSpc>
                <a:spcPct val="90000"/>
              </a:lnSpc>
            </a:pPr>
            <a:r>
              <a:rPr lang="en-US" sz="3000" b="1" dirty="0" smtClean="0"/>
              <a:t>Expenditure Observer (EO)</a:t>
            </a:r>
          </a:p>
          <a:p>
            <a:pPr eaLnBrk="1" hangingPunct="1">
              <a:lnSpc>
                <a:spcPct val="90000"/>
              </a:lnSpc>
            </a:pPr>
            <a:r>
              <a:rPr lang="en-US" sz="3000" b="1" dirty="0" smtClean="0"/>
              <a:t>Asst. Expenditure Observer (AEO)</a:t>
            </a:r>
          </a:p>
          <a:p>
            <a:pPr eaLnBrk="1" hangingPunct="1">
              <a:lnSpc>
                <a:spcPct val="90000"/>
              </a:lnSpc>
            </a:pPr>
            <a:r>
              <a:rPr lang="en-US" sz="3000" b="1" dirty="0" smtClean="0"/>
              <a:t>Flying Squad (FS)</a:t>
            </a:r>
          </a:p>
          <a:p>
            <a:pPr eaLnBrk="1" hangingPunct="1">
              <a:lnSpc>
                <a:spcPct val="90000"/>
              </a:lnSpc>
            </a:pPr>
            <a:r>
              <a:rPr lang="en-US" sz="3000" b="1" dirty="0" smtClean="0"/>
              <a:t>Static Surveillance Teams (SST)</a:t>
            </a:r>
          </a:p>
          <a:p>
            <a:pPr eaLnBrk="1" hangingPunct="1">
              <a:lnSpc>
                <a:spcPct val="90000"/>
              </a:lnSpc>
            </a:pPr>
            <a:r>
              <a:rPr lang="en-US" sz="3000" b="1" dirty="0" smtClean="0"/>
              <a:t>Video Surveillance Team (VST)</a:t>
            </a:r>
          </a:p>
          <a:p>
            <a:pPr eaLnBrk="1" hangingPunct="1">
              <a:lnSpc>
                <a:spcPct val="90000"/>
              </a:lnSpc>
            </a:pPr>
            <a:r>
              <a:rPr lang="en-US" sz="3000" b="1" dirty="0" smtClean="0"/>
              <a:t>Video Viewing Team (VVT)</a:t>
            </a:r>
          </a:p>
          <a:p>
            <a:pPr eaLnBrk="1" hangingPunct="1">
              <a:lnSpc>
                <a:spcPct val="90000"/>
              </a:lnSpc>
            </a:pPr>
            <a:r>
              <a:rPr lang="en-US" sz="3000" b="1" dirty="0" smtClean="0"/>
              <a:t>Accounting Team (AT)</a:t>
            </a:r>
          </a:p>
          <a:p>
            <a:pPr eaLnBrk="1" hangingPunct="1">
              <a:lnSpc>
                <a:spcPct val="90000"/>
              </a:lnSpc>
            </a:pPr>
            <a:r>
              <a:rPr lang="en-US" sz="3000" b="1" dirty="0" smtClean="0"/>
              <a:t>Media Certification and Monitoring Committee (MCMC) </a:t>
            </a:r>
          </a:p>
          <a:p>
            <a:pPr eaLnBrk="1" hangingPunct="1">
              <a:lnSpc>
                <a:spcPct val="90000"/>
              </a:lnSpc>
            </a:pPr>
            <a:r>
              <a:rPr lang="en-US" sz="3000" b="1" dirty="0" smtClean="0"/>
              <a:t>Expenditure Monitoring Cell</a:t>
            </a:r>
          </a:p>
          <a:p>
            <a:pPr eaLnBrk="1" hangingPunct="1">
              <a:lnSpc>
                <a:spcPct val="90000"/>
              </a:lnSpc>
            </a:pPr>
            <a:r>
              <a:rPr lang="en-US" sz="3000" b="1" dirty="0" smtClean="0"/>
              <a:t>Complaint Monitoring Cell &amp; Call centre</a:t>
            </a:r>
          </a:p>
          <a:p>
            <a:r>
              <a:rPr lang="en-US" sz="3000" b="1" dirty="0" smtClean="0">
                <a:solidFill>
                  <a:srgbClr val="000000"/>
                </a:solidFill>
              </a:rPr>
              <a:t>District Expenditure Monitoring Committee (DEMC) </a:t>
            </a:r>
          </a:p>
          <a:p>
            <a:r>
              <a:rPr lang="en-US" sz="3000" dirty="0" smtClean="0">
                <a:solidFill>
                  <a:srgbClr val="FF0000"/>
                </a:solidFill>
              </a:rPr>
              <a:t>Seized Cash Release Committee</a:t>
            </a:r>
            <a:endParaRPr lang="en-US" sz="3000" dirty="0" smtClean="0"/>
          </a:p>
          <a:p>
            <a:pPr eaLnBrk="1" hangingPunct="1">
              <a:lnSpc>
                <a:spcPct val="90000"/>
              </a:lnSpc>
            </a:pPr>
            <a:endParaRPr lang="en-IN" dirty="0" smtClean="0"/>
          </a:p>
        </p:txBody>
      </p:sp>
      <p:sp>
        <p:nvSpPr>
          <p:cNvPr id="8196" name="Slide Number Placeholder 3"/>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311EADCE-F499-45EE-A82A-D5E4C798D710}" type="slidenum">
              <a:rPr lang="en-IN" smtClean="0"/>
              <a:pPr/>
              <a:t>34</a:t>
            </a:fld>
            <a:endParaRPr lang="en-IN"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678113" y="304800"/>
            <a:ext cx="11037887" cy="723900"/>
          </a:xfrm>
          <a:prstGeom prst="rect">
            <a:avLst/>
          </a:prstGeom>
          <a:solidFill>
            <a:schemeClr val="accent3">
              <a:lumMod val="40000"/>
              <a:lumOff val="60000"/>
            </a:schemeClr>
          </a:solidFill>
        </p:spPr>
        <p:txBody>
          <a:bodyPr wrap="square" lIns="114949" tIns="57475" rIns="114949" bIns="57475" numCol="1" anchorCtr="0" compatLnSpc="1">
            <a:prstTxWarp prst="textNoShape">
              <a:avLst/>
            </a:prstTxWarp>
            <a:normAutofit fontScale="90000"/>
          </a:bodyPr>
          <a:lstStyle/>
          <a:p>
            <a:pPr algn="ctr" eaLnBrk="1" hangingPunct="1">
              <a:defRPr/>
            </a:pPr>
            <a:r>
              <a:rPr lang="en-US" sz="3600" b="1" u="sng" dirty="0" smtClean="0"/>
              <a:t>EXPENDITURE MONITORING CELL (EMC)</a:t>
            </a:r>
            <a:r>
              <a:rPr lang="en-US" sz="4400" u="sng" dirty="0" smtClean="0"/>
              <a:t/>
            </a:r>
            <a:br>
              <a:rPr lang="en-US" sz="4400" u="sng" dirty="0" smtClean="0"/>
            </a:br>
            <a:endParaRPr lang="en-IN" sz="4000" u="sng" dirty="0" smtClean="0"/>
          </a:p>
        </p:txBody>
      </p:sp>
      <p:sp>
        <p:nvSpPr>
          <p:cNvPr id="66563" name="Content Placeholder 2"/>
          <p:cNvSpPr>
            <a:spLocks noGrp="1"/>
          </p:cNvSpPr>
          <p:nvPr>
            <p:ph idx="4294967295"/>
          </p:nvPr>
        </p:nvSpPr>
        <p:spPr>
          <a:xfrm>
            <a:off x="2209800" y="1371600"/>
            <a:ext cx="11177587" cy="6858000"/>
          </a:xfrm>
          <a:prstGeom prst="rect">
            <a:avLst/>
          </a:prstGeom>
        </p:spPr>
        <p:txBody>
          <a:bodyPr/>
          <a:lstStyle/>
          <a:p>
            <a:pPr marL="365204" lvl="1" indent="-365204" algn="just" eaLnBrk="1" hangingPunct="1">
              <a:buFont typeface="Wingdings" pitchFamily="2" charset="2"/>
              <a:buChar char="§"/>
              <a:defRPr/>
            </a:pPr>
            <a:r>
              <a:rPr lang="en-US" dirty="0" smtClean="0">
                <a:latin typeface="Arial Narrow" pitchFamily="34" charset="0"/>
              </a:rPr>
              <a:t>This cell at district level will consist  of a </a:t>
            </a:r>
            <a:r>
              <a:rPr lang="en-US" b="1" dirty="0" smtClean="0">
                <a:latin typeface="Arial Narrow" pitchFamily="34" charset="0"/>
              </a:rPr>
              <a:t>Nodal Officer on behalf of DEO</a:t>
            </a:r>
            <a:r>
              <a:rPr lang="en-US" dirty="0" smtClean="0">
                <a:latin typeface="Arial Narrow" pitchFamily="34" charset="0"/>
              </a:rPr>
              <a:t>, of </a:t>
            </a:r>
            <a:r>
              <a:rPr lang="en-US" b="1" dirty="0" smtClean="0">
                <a:latin typeface="Arial Narrow" pitchFamily="34" charset="0"/>
              </a:rPr>
              <a:t>the rank of SDM/ADM </a:t>
            </a:r>
            <a:r>
              <a:rPr lang="en-US" dirty="0" smtClean="0">
                <a:latin typeface="Arial Narrow" pitchFamily="34" charset="0"/>
              </a:rPr>
              <a:t>and one or more official(s) who will be in charge of </a:t>
            </a:r>
            <a:r>
              <a:rPr lang="en-US" b="1" dirty="0" smtClean="0">
                <a:latin typeface="Arial Narrow" pitchFamily="34" charset="0"/>
              </a:rPr>
              <a:t>Expenditure monitoring training and coordination </a:t>
            </a:r>
            <a:r>
              <a:rPr lang="en-US" dirty="0" smtClean="0">
                <a:latin typeface="Arial Narrow" pitchFamily="34" charset="0"/>
              </a:rPr>
              <a:t>with all other team heads engaged in expenditure monitoring,</a:t>
            </a:r>
          </a:p>
          <a:p>
            <a:pPr marL="365204" lvl="1" indent="-365204" algn="just" eaLnBrk="1" hangingPunct="1">
              <a:buFont typeface="Wingdings" pitchFamily="2" charset="2"/>
              <a:buChar char="§"/>
              <a:defRPr/>
            </a:pPr>
            <a:r>
              <a:rPr lang="en-US" dirty="0" smtClean="0">
                <a:latin typeface="Arial Narrow" pitchFamily="34" charset="0"/>
              </a:rPr>
              <a:t>The cell will be responsible for expenditure monitoring efforts in the district, providing manpower and logistical support like space and equipments, </a:t>
            </a:r>
          </a:p>
          <a:p>
            <a:pPr marL="574746" lvl="1" indent="-574746" algn="just" eaLnBrk="1" hangingPunct="1">
              <a:buFont typeface="Arial" panose="020B0604020202020204" pitchFamily="34" charset="0"/>
              <a:buChar char="•"/>
              <a:defRPr/>
            </a:pPr>
            <a:r>
              <a:rPr lang="en-US" b="1" dirty="0" smtClean="0">
                <a:latin typeface="Arial Narrow" pitchFamily="34" charset="0"/>
              </a:rPr>
              <a:t>First training of the </a:t>
            </a:r>
            <a:r>
              <a:rPr lang="en-US" b="1" dirty="0" err="1" smtClean="0">
                <a:latin typeface="Arial Narrow" pitchFamily="34" charset="0"/>
              </a:rPr>
              <a:t>Asstt</a:t>
            </a:r>
            <a:r>
              <a:rPr lang="en-US" b="1" dirty="0" smtClean="0">
                <a:latin typeface="Arial Narrow" pitchFamily="34" charset="0"/>
              </a:rPr>
              <a:t>. Expenditure Observers (AEO’s) and all the officials engaged </a:t>
            </a:r>
            <a:r>
              <a:rPr lang="en-US" dirty="0" smtClean="0">
                <a:latin typeface="Arial Narrow" pitchFamily="34" charset="0"/>
              </a:rPr>
              <a:t>in various teams should be done by these Nodal Officers of Expenditure Monitoring Cell in the District as soon as the elections are announced, </a:t>
            </a:r>
          </a:p>
          <a:p>
            <a:pPr marL="0" lvl="1" indent="0" algn="just" eaLnBrk="1" hangingPunct="1">
              <a:buFont typeface="Wingdings" pitchFamily="2" charset="2"/>
              <a:buChar char="§"/>
              <a:defRPr/>
            </a:pPr>
            <a:endParaRPr lang="en-US" sz="2500" dirty="0" smtClean="0"/>
          </a:p>
          <a:p>
            <a:pPr marL="0" lvl="1" indent="0" algn="just" eaLnBrk="1" hangingPunct="1">
              <a:buNone/>
              <a:defRPr/>
            </a:pPr>
            <a:r>
              <a:rPr lang="en-US" sz="2500" dirty="0" smtClean="0"/>
              <a:t>      </a:t>
            </a:r>
          </a:p>
          <a:p>
            <a:pPr marL="894050" lvl="2" indent="-391147" algn="just" eaLnBrk="1" hangingPunct="1">
              <a:buFont typeface="Wingdings" pitchFamily="2" charset="2"/>
              <a:buChar char="§"/>
              <a:defRPr/>
            </a:pPr>
            <a:endParaRPr lang="en-US" sz="2500" dirty="0" smtClean="0"/>
          </a:p>
        </p:txBody>
      </p:sp>
    </p:spTree>
    <p:extLst>
      <p:ext uri="{BB962C8B-B14F-4D97-AF65-F5344CB8AC3E}">
        <p14:creationId xmlns:p14="http://schemas.microsoft.com/office/powerpoint/2010/main" xmlns="" val="44458969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362200" y="304800"/>
            <a:ext cx="11037887" cy="838200"/>
          </a:xfrm>
          <a:prstGeom prst="rect">
            <a:avLst/>
          </a:prstGeom>
        </p:spPr>
        <p:style>
          <a:lnRef idx="1">
            <a:schemeClr val="accent3"/>
          </a:lnRef>
          <a:fillRef idx="2">
            <a:schemeClr val="accent3"/>
          </a:fillRef>
          <a:effectRef idx="1">
            <a:schemeClr val="accent3"/>
          </a:effectRef>
          <a:fontRef idx="minor">
            <a:schemeClr val="dk1"/>
          </a:fontRef>
        </p:style>
        <p:txBody>
          <a:bodyPr wrap="square" lIns="114949" tIns="57475" rIns="114949" bIns="57475" numCol="1" anchorCtr="0" compatLnSpc="1">
            <a:prstTxWarp prst="textNoShape">
              <a:avLst/>
            </a:prstTxWarp>
            <a:normAutofit fontScale="90000"/>
          </a:bodyPr>
          <a:lstStyle/>
          <a:p>
            <a:pPr algn="ctr" eaLnBrk="1" hangingPunct="1">
              <a:defRPr/>
            </a:pPr>
            <a:r>
              <a:rPr lang="en-US" sz="3600" b="1" u="sng" dirty="0" smtClean="0"/>
              <a:t>EXPENDITURE MONITORING CELL (EMC)</a:t>
            </a:r>
            <a:r>
              <a:rPr lang="en-US" sz="4400" u="sng" dirty="0" smtClean="0"/>
              <a:t/>
            </a:r>
            <a:br>
              <a:rPr lang="en-US" sz="4400" u="sng" dirty="0" smtClean="0"/>
            </a:br>
            <a:endParaRPr lang="en-IN" sz="4000" u="sng" dirty="0" smtClean="0"/>
          </a:p>
        </p:txBody>
      </p:sp>
      <p:sp>
        <p:nvSpPr>
          <p:cNvPr id="66563" name="Content Placeholder 2"/>
          <p:cNvSpPr>
            <a:spLocks noGrp="1"/>
          </p:cNvSpPr>
          <p:nvPr>
            <p:ph idx="4294967295"/>
          </p:nvPr>
        </p:nvSpPr>
        <p:spPr>
          <a:xfrm>
            <a:off x="2438400" y="1219200"/>
            <a:ext cx="10633075" cy="6573838"/>
          </a:xfrm>
          <a:prstGeom prst="rect">
            <a:avLst/>
          </a:prstGeom>
        </p:spPr>
        <p:txBody>
          <a:bodyPr/>
          <a:lstStyle/>
          <a:p>
            <a:pPr marL="365204" lvl="1" indent="-365204" algn="just" eaLnBrk="1" hangingPunct="1">
              <a:buNone/>
              <a:defRPr/>
            </a:pPr>
            <a:r>
              <a:rPr lang="en-US" sz="3000" dirty="0" smtClean="0">
                <a:latin typeface="Arial Narrow" pitchFamily="34" charset="0"/>
              </a:rPr>
              <a:t>  </a:t>
            </a:r>
          </a:p>
          <a:p>
            <a:pPr marL="574746" lvl="1" indent="-574746" algn="just" eaLnBrk="1" hangingPunct="1">
              <a:buFont typeface="Arial" panose="020B0604020202020204" pitchFamily="34" charset="0"/>
              <a:buChar char="•"/>
              <a:defRPr/>
            </a:pPr>
            <a:r>
              <a:rPr lang="en-US" dirty="0" smtClean="0">
                <a:latin typeface="Arial Narrow" pitchFamily="34" charset="0"/>
              </a:rPr>
              <a:t>This cell will keep </a:t>
            </a:r>
            <a:r>
              <a:rPr lang="en-US" b="1" dirty="0" smtClean="0">
                <a:latin typeface="Arial Narrow" pitchFamily="34" charset="0"/>
              </a:rPr>
              <a:t>custody of all shadow observation registers and folders of evidence after the poll, </a:t>
            </a:r>
          </a:p>
          <a:p>
            <a:pPr marL="574746" lvl="1" indent="-574746" algn="just" eaLnBrk="1" hangingPunct="1">
              <a:buFont typeface="Arial" panose="020B0604020202020204" pitchFamily="34" charset="0"/>
              <a:buChar char="•"/>
              <a:defRPr/>
            </a:pPr>
            <a:r>
              <a:rPr lang="en-US" dirty="0" smtClean="0">
                <a:latin typeface="Arial Narrow" pitchFamily="34" charset="0"/>
              </a:rPr>
              <a:t>Nodal Officer of Expenditure Monitoring Cell s</a:t>
            </a:r>
            <a:r>
              <a:rPr lang="en-US" b="1" dirty="0" smtClean="0">
                <a:latin typeface="Arial Narrow" pitchFamily="34" charset="0"/>
              </a:rPr>
              <a:t>hall act as the link between the DEO and the EO,</a:t>
            </a:r>
          </a:p>
          <a:p>
            <a:pPr marL="574746" lvl="1" indent="-574746" algn="just" eaLnBrk="1" hangingPunct="1">
              <a:buFont typeface="Arial" panose="020B0604020202020204" pitchFamily="34" charset="0"/>
              <a:buChar char="•"/>
              <a:defRPr/>
            </a:pPr>
            <a:r>
              <a:rPr lang="en-US" dirty="0" smtClean="0">
                <a:latin typeface="Arial Narrow" pitchFamily="34" charset="0"/>
              </a:rPr>
              <a:t>EMC will </a:t>
            </a:r>
            <a:r>
              <a:rPr lang="en-US" b="1" dirty="0" smtClean="0">
                <a:latin typeface="Arial Narrow" pitchFamily="34" charset="0"/>
              </a:rPr>
              <a:t>assist the DEO and Expenditure Observer </a:t>
            </a:r>
            <a:r>
              <a:rPr lang="en-US" dirty="0" smtClean="0">
                <a:latin typeface="Arial Narrow" pitchFamily="34" charset="0"/>
              </a:rPr>
              <a:t>in finalizing the scrutiny report to be submitted after declaration of result. </a:t>
            </a:r>
          </a:p>
          <a:p>
            <a:pPr marL="0" lvl="1" indent="0" algn="just" eaLnBrk="1" hangingPunct="1">
              <a:buFont typeface="Wingdings" pitchFamily="2" charset="2"/>
              <a:buChar char="§"/>
              <a:defRPr/>
            </a:pPr>
            <a:endParaRPr lang="en-US" sz="2500" dirty="0" smtClean="0"/>
          </a:p>
          <a:p>
            <a:pPr marL="0" lvl="1" indent="0" algn="just" eaLnBrk="1" hangingPunct="1">
              <a:buNone/>
              <a:defRPr/>
            </a:pPr>
            <a:r>
              <a:rPr lang="en-US" sz="2500" dirty="0" smtClean="0"/>
              <a:t>      </a:t>
            </a:r>
          </a:p>
          <a:p>
            <a:pPr marL="894050" lvl="2" indent="-391147" algn="just" eaLnBrk="1" hangingPunct="1">
              <a:buFont typeface="Wingdings" pitchFamily="2" charset="2"/>
              <a:buChar char="§"/>
              <a:defRPr/>
            </a:pPr>
            <a:endParaRPr lang="en-US" sz="2500" dirty="0" smtClean="0"/>
          </a:p>
        </p:txBody>
      </p:sp>
    </p:spTree>
    <p:extLst>
      <p:ext uri="{BB962C8B-B14F-4D97-AF65-F5344CB8AC3E}">
        <p14:creationId xmlns:p14="http://schemas.microsoft.com/office/powerpoint/2010/main" xmlns="" val="211484120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bwMode="auto">
          <a:xfrm>
            <a:off x="2362200" y="381000"/>
            <a:ext cx="10972800" cy="917575"/>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algn="ctr" eaLnBrk="1" hangingPunct="1"/>
            <a:r>
              <a:rPr lang="en-US" sz="4500" b="1" u="sng" dirty="0" smtClean="0"/>
              <a:t>EXPENDITURE OBSERVER (EO)</a:t>
            </a:r>
            <a:endParaRPr lang="en-IN" sz="4500" b="1" u="sng" dirty="0" smtClean="0"/>
          </a:p>
        </p:txBody>
      </p:sp>
      <p:sp>
        <p:nvSpPr>
          <p:cNvPr id="10243" name="Content Placeholder 2"/>
          <p:cNvSpPr>
            <a:spLocks noGrp="1"/>
          </p:cNvSpPr>
          <p:nvPr>
            <p:ph idx="4294967295"/>
          </p:nvPr>
        </p:nvSpPr>
        <p:spPr>
          <a:xfrm>
            <a:off x="2209800" y="1447800"/>
            <a:ext cx="11285537" cy="6135688"/>
          </a:xfrm>
          <a:prstGeom prst="rect">
            <a:avLst/>
          </a:prstGeom>
        </p:spPr>
        <p:txBody>
          <a:bodyPr/>
          <a:lstStyle/>
          <a:p>
            <a:pPr marL="574746" indent="-574746" algn="just" eaLnBrk="1" hangingPunct="1">
              <a:buNone/>
              <a:tabLst>
                <a:tab pos="457004" algn="l"/>
              </a:tabLst>
            </a:pPr>
            <a:r>
              <a:rPr lang="en-US" dirty="0" smtClean="0"/>
              <a:t>	</a:t>
            </a:r>
            <a:r>
              <a:rPr lang="en-US" b="1" dirty="0" smtClean="0"/>
              <a:t>To be appointed by the Commission.</a:t>
            </a:r>
          </a:p>
          <a:p>
            <a:pPr marL="1077649" lvl="1" indent="-574746" algn="just" eaLnBrk="1" hangingPunct="1">
              <a:buFont typeface="Wingdings" pitchFamily="2" charset="2"/>
              <a:buChar char="§"/>
              <a:tabLst>
                <a:tab pos="457004" algn="l"/>
              </a:tabLst>
            </a:pPr>
            <a:r>
              <a:rPr lang="en-US" sz="3000" dirty="0" smtClean="0"/>
              <a:t>EOs are responsible for </a:t>
            </a:r>
            <a:r>
              <a:rPr lang="en-US" sz="3000" b="1" dirty="0" smtClean="0"/>
              <a:t>overall supervision of expenditure monitoring</a:t>
            </a:r>
            <a:r>
              <a:rPr lang="en-US" sz="3000" dirty="0" smtClean="0"/>
              <a:t> for five Assembly segments.</a:t>
            </a:r>
          </a:p>
          <a:p>
            <a:pPr marL="1077649" lvl="1" indent="-574746" algn="just" eaLnBrk="1" hangingPunct="1">
              <a:buFont typeface="Wingdings" pitchFamily="2" charset="2"/>
              <a:buChar char="§"/>
              <a:tabLst>
                <a:tab pos="457004" algn="l"/>
              </a:tabLst>
            </a:pPr>
            <a:r>
              <a:rPr lang="en-US" sz="3000" dirty="0" smtClean="0"/>
              <a:t>They will train the Asst. Expenditure Observers and </a:t>
            </a:r>
            <a:r>
              <a:rPr lang="en-US" sz="3000" b="1" dirty="0" smtClean="0"/>
              <a:t>inspect functioning of different teams</a:t>
            </a:r>
            <a:r>
              <a:rPr lang="en-US" sz="3000" dirty="0" smtClean="0"/>
              <a:t> engaged in expenditure monitoring in each constituency</a:t>
            </a:r>
          </a:p>
          <a:p>
            <a:pPr marL="1077649" lvl="1" indent="-574746" algn="just" eaLnBrk="1" hangingPunct="1">
              <a:buFont typeface="Wingdings" pitchFamily="2" charset="2"/>
              <a:buChar char="§"/>
              <a:tabLst>
                <a:tab pos="457004" algn="l"/>
              </a:tabLst>
            </a:pPr>
            <a:r>
              <a:rPr lang="en-US" sz="3000" dirty="0" smtClean="0"/>
              <a:t>They will </a:t>
            </a:r>
            <a:r>
              <a:rPr lang="en-US" sz="3000" b="1" dirty="0" smtClean="0"/>
              <a:t>coordinate</a:t>
            </a:r>
            <a:r>
              <a:rPr lang="en-US" sz="3000" dirty="0" smtClean="0"/>
              <a:t> with various law enforcement agencies of Income tax, Police, BSF/SSB, State Excise and  DRI</a:t>
            </a:r>
          </a:p>
          <a:p>
            <a:pPr marL="1077649" lvl="1" indent="-574746" algn="just" eaLnBrk="1" hangingPunct="1">
              <a:buFont typeface="Wingdings" pitchFamily="2" charset="2"/>
              <a:buChar char="§"/>
              <a:tabLst>
                <a:tab pos="457004" algn="l"/>
              </a:tabLst>
            </a:pPr>
            <a:r>
              <a:rPr lang="en-US" sz="3000" dirty="0" smtClean="0"/>
              <a:t>They will assist the DEO in preparation of scrutiny report</a:t>
            </a:r>
          </a:p>
        </p:txBody>
      </p:sp>
      <p:sp>
        <p:nvSpPr>
          <p:cNvPr id="10244"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7D36B745-3C16-40DA-A549-4560838CF25B}" type="slidenum">
              <a:rPr lang="en-IN" sz="1300" smtClean="0">
                <a:solidFill>
                  <a:schemeClr val="tx2"/>
                </a:solidFill>
              </a:rPr>
              <a:pPr algn="l"/>
              <a:t>37</a:t>
            </a:fld>
            <a:endParaRPr lang="en-IN" sz="13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bwMode="auto">
          <a:xfrm>
            <a:off x="2298700" y="0"/>
            <a:ext cx="11417300" cy="857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bodyPr>
          <a:lstStyle/>
          <a:p>
            <a:pPr>
              <a:defRPr/>
            </a:pPr>
            <a:r>
              <a:rPr lang="en-US" sz="4500" b="1" dirty="0" smtClean="0"/>
              <a:t>Visit of Expenditure Observer</a:t>
            </a:r>
            <a:endParaRPr lang="en-IN" b="1" cap="none" dirty="0" smtClean="0"/>
          </a:p>
        </p:txBody>
      </p:sp>
      <p:sp>
        <p:nvSpPr>
          <p:cNvPr id="29699" name="Rectangle 3"/>
          <p:cNvSpPr>
            <a:spLocks noGrp="1"/>
          </p:cNvSpPr>
          <p:nvPr>
            <p:ph type="body" idx="4294967295"/>
          </p:nvPr>
        </p:nvSpPr>
        <p:spPr>
          <a:xfrm>
            <a:off x="2133600" y="857250"/>
            <a:ext cx="11353800" cy="7372350"/>
          </a:xfrm>
          <a:prstGeom prst="rect">
            <a:avLst/>
          </a:prstGeom>
        </p:spPr>
        <p:txBody>
          <a:bodyPr>
            <a:normAutofit/>
          </a:bodyPr>
          <a:lstStyle/>
          <a:p>
            <a:pPr algn="just"/>
            <a:r>
              <a:rPr lang="en-IN" sz="3300" dirty="0" smtClean="0"/>
              <a:t>To reach the constituency on the day of notification of elections, &amp; submit his arrival report to the Commission in </a:t>
            </a:r>
            <a:r>
              <a:rPr lang="en-IN" sz="3300" dirty="0" smtClean="0">
                <a:hlinkClick r:id="rId2" action="ppaction://hlinkfile"/>
              </a:rPr>
              <a:t>Annexure-B1</a:t>
            </a:r>
            <a:endParaRPr lang="en-IN" sz="3300" dirty="0" smtClean="0"/>
          </a:p>
          <a:p>
            <a:pPr algn="just"/>
            <a:r>
              <a:rPr lang="en-IN" sz="3300" dirty="0" smtClean="0"/>
              <a:t>EO to leave the constituency after submitting the poll preparedness report-I </a:t>
            </a:r>
            <a:r>
              <a:rPr lang="en-IN" sz="3300" dirty="0" smtClean="0">
                <a:hlinkClick r:id="rId3" action="ppaction://hlinkfile"/>
              </a:rPr>
              <a:t>(</a:t>
            </a:r>
            <a:r>
              <a:rPr lang="en-IN" sz="3300" dirty="0" smtClean="0">
                <a:solidFill>
                  <a:schemeClr val="bg2"/>
                </a:solidFill>
                <a:hlinkClick r:id="rId3" action="ppaction://hlinkfile"/>
              </a:rPr>
              <a:t>Annexure-</a:t>
            </a:r>
            <a:r>
              <a:rPr lang="en-IN" sz="3300" dirty="0" smtClean="0">
                <a:hlinkClick r:id="rId3" action="ppaction://hlinkfile"/>
              </a:rPr>
              <a:t>B2),</a:t>
            </a:r>
            <a:endParaRPr lang="en-IN" sz="3300" dirty="0" smtClean="0"/>
          </a:p>
          <a:p>
            <a:pPr algn="just"/>
            <a:r>
              <a:rPr lang="en-IN" sz="3300" dirty="0" smtClean="0"/>
              <a:t>2</a:t>
            </a:r>
            <a:r>
              <a:rPr lang="en-IN" sz="3300" baseline="30000" dirty="0" smtClean="0"/>
              <a:t>nd</a:t>
            </a:r>
            <a:r>
              <a:rPr lang="en-IN" sz="3300" dirty="0" smtClean="0"/>
              <a:t> Visit on date immediately after the date of withdrawal of candidature &amp; submit report-II within 24 Hrs. </a:t>
            </a:r>
            <a:r>
              <a:rPr lang="en-IN" sz="3300" dirty="0" smtClean="0">
                <a:hlinkClick r:id="rId4" action="ppaction://hlinkfile"/>
              </a:rPr>
              <a:t>(Annexure-B3) </a:t>
            </a:r>
            <a:r>
              <a:rPr lang="en-IN" sz="3300" dirty="0" smtClean="0"/>
              <a:t>and remain in the constituency during entire campaign period and leave the constituency only after the completion of poll and sending  his Report-III </a:t>
            </a:r>
            <a:r>
              <a:rPr lang="en-IN" sz="3300" dirty="0" smtClean="0">
                <a:hlinkClick r:id="rId5" action="ppaction://hlinkfile"/>
              </a:rPr>
              <a:t>(Annexure-B4),</a:t>
            </a:r>
            <a:endParaRPr lang="en-IN" sz="3300" dirty="0" smtClean="0"/>
          </a:p>
          <a:p>
            <a:pPr algn="just"/>
            <a:r>
              <a:rPr lang="en-IN" sz="3000" dirty="0" smtClean="0"/>
              <a:t>3</a:t>
            </a:r>
            <a:r>
              <a:rPr lang="en-IN" sz="3000" baseline="30000" dirty="0" smtClean="0"/>
              <a:t>rd</a:t>
            </a:r>
            <a:r>
              <a:rPr lang="en-IN" sz="3000" dirty="0" smtClean="0"/>
              <a:t> visit after 25 days ( will stay for 8 days)  from declaration of results to assist in finalisation of scrutiny report prepared by DEO. He will send his final(IV) </a:t>
            </a:r>
            <a:r>
              <a:rPr lang="en-IN" sz="3000" dirty="0" smtClean="0">
                <a:hlinkClick r:id="rId6" action="ppaction://hlinkfile"/>
              </a:rPr>
              <a:t>(Annexure-B5) </a:t>
            </a:r>
            <a:r>
              <a:rPr lang="en-IN" sz="3000" dirty="0" smtClean="0"/>
              <a:t>Report after that.</a:t>
            </a:r>
          </a:p>
        </p:txBody>
      </p:sp>
    </p:spTree>
    <p:extLst>
      <p:ext uri="{BB962C8B-B14F-4D97-AF65-F5344CB8AC3E}">
        <p14:creationId xmlns:p14="http://schemas.microsoft.com/office/powerpoint/2010/main" xmlns="" val="122348888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a:xfrm>
            <a:off x="2438400" y="312738"/>
            <a:ext cx="10972800" cy="863600"/>
          </a:xfrm>
          <a:prstGeom prst="rect">
            <a:avLst/>
          </a:prstGeom>
        </p:spPr>
        <p:txBody>
          <a:bodyPr/>
          <a:lstStyle/>
          <a:p>
            <a:pPr eaLnBrk="1" hangingPunct="1"/>
            <a:r>
              <a:rPr lang="en-IN" sz="3500" b="1" u="sng" dirty="0" smtClean="0">
                <a:latin typeface="Times New Roman" panose="02020603050405020304" pitchFamily="18" charset="0"/>
              </a:rPr>
              <a:t>Complaint monitoring by Expenditure Observer </a:t>
            </a:r>
          </a:p>
        </p:txBody>
      </p:sp>
      <p:sp>
        <p:nvSpPr>
          <p:cNvPr id="114691" name="Content Placeholder 2"/>
          <p:cNvSpPr>
            <a:spLocks noGrp="1"/>
          </p:cNvSpPr>
          <p:nvPr>
            <p:ph idx="4294967295"/>
          </p:nvPr>
        </p:nvSpPr>
        <p:spPr>
          <a:xfrm>
            <a:off x="2286000" y="1524000"/>
            <a:ext cx="11120437" cy="6448425"/>
          </a:xfrm>
          <a:prstGeom prst="rect">
            <a:avLst/>
          </a:prstGeom>
        </p:spPr>
        <p:txBody>
          <a:bodyPr/>
          <a:lstStyle/>
          <a:p>
            <a:pPr algn="just" eaLnBrk="1" hangingPunct="1"/>
            <a:r>
              <a:rPr lang="en-US" sz="3000" b="1" dirty="0" smtClean="0">
                <a:solidFill>
                  <a:srgbClr val="0000FF"/>
                </a:solidFill>
                <a:latin typeface="Baskerville Old Face" panose="02020602080505020303" pitchFamily="18" charset="0"/>
              </a:rPr>
              <a:t>Besides the call centre, the observer shall fix one hour time for hearing of complaints every day in the office of the RO. This time will be given wide publicity.</a:t>
            </a:r>
            <a:r>
              <a:rPr lang="en-US" sz="3000" dirty="0" smtClean="0">
                <a:latin typeface="Baskerville Old Face" panose="02020602080505020303" pitchFamily="18" charset="0"/>
              </a:rPr>
              <a:t> </a:t>
            </a:r>
          </a:p>
          <a:p>
            <a:pPr algn="just" eaLnBrk="1" hangingPunct="1"/>
            <a:r>
              <a:rPr lang="en-US" sz="3000" dirty="0" smtClean="0">
                <a:latin typeface="Baskerville Old Face" panose="02020602080505020303" pitchFamily="18" charset="0"/>
              </a:rPr>
              <a:t>All complaints will be </a:t>
            </a:r>
            <a:r>
              <a:rPr lang="en-US" sz="3000" b="1" dirty="0" smtClean="0">
                <a:latin typeface="Baskerville Old Face" panose="02020602080505020303" pitchFamily="18" charset="0"/>
              </a:rPr>
              <a:t>inquired into within 24 hours</a:t>
            </a:r>
            <a:r>
              <a:rPr lang="en-US" sz="3000" dirty="0" smtClean="0">
                <a:latin typeface="Baskerville Old Face" panose="02020602080505020303" pitchFamily="18" charset="0"/>
              </a:rPr>
              <a:t>, and a </a:t>
            </a:r>
            <a:r>
              <a:rPr lang="en-US" sz="3000" b="1" dirty="0" smtClean="0">
                <a:latin typeface="Baskerville Old Face" panose="02020602080505020303" pitchFamily="18" charset="0"/>
              </a:rPr>
              <a:t>copy of the report given to the observer</a:t>
            </a:r>
            <a:r>
              <a:rPr lang="en-US" sz="3000" dirty="0" smtClean="0">
                <a:latin typeface="Baskerville Old Face" panose="02020602080505020303" pitchFamily="18" charset="0"/>
              </a:rPr>
              <a:t> and also to the accounting team.</a:t>
            </a:r>
          </a:p>
          <a:p>
            <a:pPr algn="just" eaLnBrk="1" hangingPunct="1"/>
            <a:r>
              <a:rPr lang="en-US" sz="3000" dirty="0" smtClean="0">
                <a:latin typeface="Baskerville Old Face" panose="02020602080505020303" pitchFamily="18" charset="0"/>
              </a:rPr>
              <a:t>One </a:t>
            </a:r>
            <a:r>
              <a:rPr lang="en-US" sz="3000" b="1" dirty="0" smtClean="0">
                <a:latin typeface="Baskerville Old Face" panose="02020602080505020303" pitchFamily="18" charset="0"/>
              </a:rPr>
              <a:t>counter  to operate in the office of the RO </a:t>
            </a:r>
            <a:r>
              <a:rPr lang="en-US" sz="3000" dirty="0" smtClean="0">
                <a:latin typeface="Baskerville Old Face" panose="02020602080505020303" pitchFamily="18" charset="0"/>
              </a:rPr>
              <a:t>every day from 9 AM to 5 PM to receive complaints and be reported to the Observer.</a:t>
            </a:r>
          </a:p>
          <a:p>
            <a:pPr algn="just" eaLnBrk="1" hangingPunct="1"/>
            <a:r>
              <a:rPr lang="en-US" sz="3000" dirty="0" smtClean="0">
                <a:latin typeface="Baskerville Old Face" panose="02020602080505020303" pitchFamily="18" charset="0"/>
              </a:rPr>
              <a:t>Copies of all </a:t>
            </a:r>
            <a:r>
              <a:rPr lang="en-US" sz="3000" b="1" dirty="0" smtClean="0">
                <a:latin typeface="Baskerville Old Face" panose="02020602080505020303" pitchFamily="18" charset="0"/>
              </a:rPr>
              <a:t>complaints received and reports of inquiries conducted shall be put on the notice board </a:t>
            </a:r>
            <a:r>
              <a:rPr lang="en-US" sz="3000" dirty="0" smtClean="0">
                <a:latin typeface="Baskerville Old Face" panose="02020602080505020303" pitchFamily="18" charset="0"/>
              </a:rPr>
              <a:t>of the RO for information of the Public. </a:t>
            </a:r>
          </a:p>
          <a:p>
            <a:pPr algn="just" eaLnBrk="1" hangingPunct="1"/>
            <a:r>
              <a:rPr lang="en-US" sz="3000" dirty="0" smtClean="0">
                <a:latin typeface="Baskerville Old Face" panose="02020602080505020303" pitchFamily="18" charset="0"/>
              </a:rPr>
              <a:t>Any member of the Public can obtain copies of these documents on payment of a fee of Re. 1 per page.</a:t>
            </a:r>
          </a:p>
        </p:txBody>
      </p:sp>
      <p:sp>
        <p:nvSpPr>
          <p:cNvPr id="114692" name="Slide Number Placeholder 3"/>
          <p:cNvSpPr>
            <a:spLocks noGrp="1"/>
          </p:cNvSpPr>
          <p:nvPr>
            <p:ph type="sldNum" sz="quarter" idx="4294967295"/>
          </p:nvPr>
        </p:nvSpPr>
        <p:spPr bwMode="auto">
          <a:xfrm>
            <a:off x="10515600" y="7627938"/>
            <a:ext cx="3200400" cy="438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162051-FC57-4A68-BE62-0773312897F7}" type="slidenum">
              <a:rPr lang="en-IN" sz="1300">
                <a:solidFill>
                  <a:prstClr val="white"/>
                </a:solidFill>
              </a:rPr>
              <a:pPr eaLnBrk="1" hangingPunct="1"/>
              <a:t>39</a:t>
            </a:fld>
            <a:endParaRPr lang="en-IN" sz="1300" dirty="0">
              <a:solidFill>
                <a:prstClr val="white"/>
              </a:solidFill>
            </a:endParaRPr>
          </a:p>
        </p:txBody>
      </p:sp>
    </p:spTree>
    <p:extLst>
      <p:ext uri="{BB962C8B-B14F-4D97-AF65-F5344CB8AC3E}">
        <p14:creationId xmlns:p14="http://schemas.microsoft.com/office/powerpoint/2010/main" xmlns="" val="7933595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0" y="304800"/>
            <a:ext cx="9715500" cy="690563"/>
          </a:xfrm>
          <a:prstGeom prst="rect">
            <a:avLst/>
          </a:prstGeom>
        </p:spPr>
        <p:txBody>
          <a:bodyPr>
            <a:normAutofit/>
          </a:bodyPr>
          <a:lstStyle/>
          <a:p>
            <a:pPr algn="l"/>
            <a:r>
              <a:rPr lang="en-US" sz="4000" b="1" dirty="0" smtClean="0">
                <a:solidFill>
                  <a:srgbClr val="C00000"/>
                </a:solidFill>
              </a:rPr>
              <a:t>Training of officials</a:t>
            </a:r>
            <a:endParaRPr lang="en-US" sz="4000" b="1" dirty="0">
              <a:solidFill>
                <a:srgbClr val="C0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551933707"/>
              </p:ext>
            </p:extLst>
          </p:nvPr>
        </p:nvGraphicFramePr>
        <p:xfrm>
          <a:off x="2286000" y="1143000"/>
          <a:ext cx="11103429" cy="6826357"/>
        </p:xfrm>
        <a:graphic>
          <a:graphicData uri="http://schemas.openxmlformats.org/drawingml/2006/table">
            <a:tbl>
              <a:tblPr firstRow="1" bandRow="1">
                <a:tableStyleId>{5C22544A-7EE6-4342-B048-85BDC9FD1C3A}</a:tableStyleId>
              </a:tblPr>
              <a:tblGrid>
                <a:gridCol w="881788"/>
                <a:gridCol w="3905061"/>
                <a:gridCol w="2111061"/>
                <a:gridCol w="4205519"/>
              </a:tblGrid>
              <a:tr h="1105442">
                <a:tc>
                  <a:txBody>
                    <a:bodyPr/>
                    <a:lstStyle/>
                    <a:p>
                      <a:pPr algn="ctr"/>
                      <a:r>
                        <a:rPr lang="en-US" sz="2200" dirty="0" err="1" smtClean="0"/>
                        <a:t>Sl</a:t>
                      </a:r>
                      <a:r>
                        <a:rPr lang="en-US" sz="2200" dirty="0" smtClean="0"/>
                        <a:t> No</a:t>
                      </a:r>
                      <a:endParaRPr lang="en-US" sz="2200" dirty="0"/>
                    </a:p>
                  </a:txBody>
                  <a:tcPr marL="137160" marR="137160" marT="54864" marB="54864" anchor="ctr"/>
                </a:tc>
                <a:tc>
                  <a:txBody>
                    <a:bodyPr/>
                    <a:lstStyle/>
                    <a:p>
                      <a:pPr algn="ctr"/>
                      <a:r>
                        <a:rPr lang="en-US" sz="2200" dirty="0" smtClean="0"/>
                        <a:t>Master Trainer</a:t>
                      </a:r>
                      <a:endParaRPr lang="en-US" sz="2200" dirty="0"/>
                    </a:p>
                  </a:txBody>
                  <a:tcPr marL="137160" marR="137160" marT="54864" marB="54864" anchor="ctr"/>
                </a:tc>
                <a:tc>
                  <a:txBody>
                    <a:bodyPr/>
                    <a:lstStyle/>
                    <a:p>
                      <a:pPr algn="ctr"/>
                      <a:r>
                        <a:rPr lang="en-US" sz="2200" dirty="0" smtClean="0"/>
                        <a:t>Level</a:t>
                      </a:r>
                      <a:endParaRPr lang="en-US" sz="2200" dirty="0"/>
                    </a:p>
                  </a:txBody>
                  <a:tcPr marL="137160" marR="137160" marT="54864" marB="54864" anchor="ctr"/>
                </a:tc>
                <a:tc>
                  <a:txBody>
                    <a:bodyPr/>
                    <a:lstStyle/>
                    <a:p>
                      <a:pPr algn="ctr"/>
                      <a:r>
                        <a:rPr lang="en-US" sz="2200" dirty="0" smtClean="0"/>
                        <a:t>Trainees</a:t>
                      </a:r>
                      <a:endParaRPr lang="en-US" sz="2200" dirty="0"/>
                    </a:p>
                  </a:txBody>
                  <a:tcPr marL="137160" marR="137160" marT="54864" marB="54864" anchor="ctr"/>
                </a:tc>
              </a:tr>
              <a:tr h="1238179">
                <a:tc>
                  <a:txBody>
                    <a:bodyPr/>
                    <a:lstStyle/>
                    <a:p>
                      <a:pPr algn="ctr"/>
                      <a:r>
                        <a:rPr lang="en-US" sz="2200" dirty="0" smtClean="0"/>
                        <a:t>1.</a:t>
                      </a:r>
                      <a:endParaRPr lang="en-US" sz="2200" dirty="0"/>
                    </a:p>
                  </a:txBody>
                  <a:tcPr marL="137160" marR="137160" marT="54864" marB="54864" anchor="ctr"/>
                </a:tc>
                <a:tc>
                  <a:txBody>
                    <a:bodyPr/>
                    <a:lstStyle/>
                    <a:p>
                      <a:r>
                        <a:rPr lang="en-US" sz="2200" dirty="0" err="1" smtClean="0"/>
                        <a:t>Addl</a:t>
                      </a:r>
                      <a:r>
                        <a:rPr lang="en-US" sz="2200" dirty="0" smtClean="0"/>
                        <a:t>/Joint CEO</a:t>
                      </a:r>
                      <a:endParaRPr lang="en-US" sz="2200" dirty="0"/>
                    </a:p>
                  </a:txBody>
                  <a:tcPr marL="137160" marR="137160" marT="54864" marB="54864" anchor="ctr"/>
                </a:tc>
                <a:tc>
                  <a:txBody>
                    <a:bodyPr/>
                    <a:lstStyle/>
                    <a:p>
                      <a:r>
                        <a:rPr lang="en-US" sz="2200" dirty="0" smtClean="0"/>
                        <a:t>State</a:t>
                      </a:r>
                      <a:endParaRPr lang="en-US" sz="2200" dirty="0"/>
                    </a:p>
                  </a:txBody>
                  <a:tcPr marL="137160" marR="137160" marT="54864" marB="54864" anchor="ctr"/>
                </a:tc>
                <a:tc>
                  <a:txBody>
                    <a:bodyPr/>
                    <a:lstStyle/>
                    <a:p>
                      <a:r>
                        <a:rPr lang="en-US" sz="2200" dirty="0" smtClean="0"/>
                        <a:t>DEOs, ROs, SLMTs, Nodal Officers of Police , Excise &amp; Income Tax.</a:t>
                      </a:r>
                      <a:endParaRPr lang="en-US" sz="2200" dirty="0"/>
                    </a:p>
                  </a:txBody>
                  <a:tcPr marL="137160" marR="137160" marT="54864" marB="54864" anchor="ctr"/>
                </a:tc>
              </a:tr>
              <a:tr h="852122">
                <a:tc>
                  <a:txBody>
                    <a:bodyPr/>
                    <a:lstStyle/>
                    <a:p>
                      <a:pPr algn="ctr"/>
                      <a:r>
                        <a:rPr lang="en-US" sz="2200" dirty="0" smtClean="0"/>
                        <a:t>2.</a:t>
                      </a:r>
                      <a:endParaRPr lang="en-US" sz="2200" dirty="0"/>
                    </a:p>
                  </a:txBody>
                  <a:tcPr marL="137160" marR="137160" marT="54864" marB="54864" anchor="ctr"/>
                </a:tc>
                <a:tc>
                  <a:txBody>
                    <a:bodyPr/>
                    <a:lstStyle/>
                    <a:p>
                      <a:r>
                        <a:rPr lang="en-US" sz="2200" dirty="0" smtClean="0"/>
                        <a:t>Nodal Officer of Police</a:t>
                      </a:r>
                      <a:endParaRPr lang="en-US" sz="2200" dirty="0"/>
                    </a:p>
                  </a:txBody>
                  <a:tcPr marL="137160" marR="137160" marT="54864" marB="54864" anchor="ctr"/>
                </a:tc>
                <a:tc>
                  <a:txBody>
                    <a:bodyPr/>
                    <a:lstStyle/>
                    <a:p>
                      <a:r>
                        <a:rPr lang="en-US" sz="2200" dirty="0" smtClean="0"/>
                        <a:t>State</a:t>
                      </a:r>
                      <a:endParaRPr lang="en-US" sz="2200" dirty="0"/>
                    </a:p>
                  </a:txBody>
                  <a:tcPr marL="137160" marR="137160" marT="54864" marB="54864" anchor="ctr"/>
                </a:tc>
                <a:tc>
                  <a:txBody>
                    <a:bodyPr/>
                    <a:lstStyle/>
                    <a:p>
                      <a:r>
                        <a:rPr lang="en-US" sz="2200" dirty="0" smtClean="0"/>
                        <a:t>SP, Nodal Officer of police in each district</a:t>
                      </a:r>
                      <a:endParaRPr lang="en-US" sz="2200" dirty="0"/>
                    </a:p>
                  </a:txBody>
                  <a:tcPr marL="137160" marR="137160" marT="54864" marB="54864" anchor="ctr"/>
                </a:tc>
              </a:tr>
              <a:tr h="777686">
                <a:tc>
                  <a:txBody>
                    <a:bodyPr/>
                    <a:lstStyle/>
                    <a:p>
                      <a:pPr algn="ctr"/>
                      <a:r>
                        <a:rPr lang="en-US" sz="2200" dirty="0" smtClean="0"/>
                        <a:t>3.</a:t>
                      </a:r>
                      <a:endParaRPr lang="en-US" sz="2200" dirty="0"/>
                    </a:p>
                  </a:txBody>
                  <a:tcPr marL="137160" marR="137160" marT="54864" marB="54864" anchor="ctr"/>
                </a:tc>
                <a:tc>
                  <a:txBody>
                    <a:bodyPr/>
                    <a:lstStyle/>
                    <a:p>
                      <a:r>
                        <a:rPr lang="en-US" sz="2200" dirty="0" smtClean="0"/>
                        <a:t>Nodal Officer of Income Tax</a:t>
                      </a:r>
                      <a:endParaRPr lang="en-US" sz="2200" dirty="0"/>
                    </a:p>
                  </a:txBody>
                  <a:tcPr marL="137160" marR="137160" marT="54864" marB="54864" anchor="ctr"/>
                </a:tc>
                <a:tc>
                  <a:txBody>
                    <a:bodyPr/>
                    <a:lstStyle/>
                    <a:p>
                      <a:r>
                        <a:rPr lang="en-US" sz="2200" dirty="0" smtClean="0"/>
                        <a:t>State</a:t>
                      </a:r>
                      <a:endParaRPr lang="en-US" sz="2200" dirty="0"/>
                    </a:p>
                  </a:txBody>
                  <a:tcPr marL="137160" marR="137160" marT="54864" marB="54864" anchor="ctr"/>
                </a:tc>
                <a:tc>
                  <a:txBody>
                    <a:bodyPr/>
                    <a:lstStyle/>
                    <a:p>
                      <a:r>
                        <a:rPr lang="en-US" sz="2200" dirty="0" smtClean="0"/>
                        <a:t>Officer of Investigation Directorate</a:t>
                      </a:r>
                      <a:endParaRPr lang="en-US" sz="2200" dirty="0"/>
                    </a:p>
                  </a:txBody>
                  <a:tcPr marL="137160" marR="137160" marT="54864" marB="54864" anchor="ctr"/>
                </a:tc>
              </a:tr>
              <a:tr h="768096">
                <a:tc>
                  <a:txBody>
                    <a:bodyPr/>
                    <a:lstStyle/>
                    <a:p>
                      <a:pPr algn="ctr"/>
                      <a:r>
                        <a:rPr lang="en-US" sz="2200" dirty="0" smtClean="0"/>
                        <a:t>4.</a:t>
                      </a:r>
                      <a:endParaRPr lang="en-US" sz="2200" dirty="0"/>
                    </a:p>
                  </a:txBody>
                  <a:tcPr marL="137160" marR="137160" marT="54864" marB="54864" anchor="ctr"/>
                </a:tc>
                <a:tc>
                  <a:txBody>
                    <a:bodyPr/>
                    <a:lstStyle/>
                    <a:p>
                      <a:r>
                        <a:rPr lang="en-US" sz="2200" dirty="0" smtClean="0"/>
                        <a:t>Nodal Officer of State Excise</a:t>
                      </a:r>
                      <a:endParaRPr lang="en-US" sz="2200" dirty="0"/>
                    </a:p>
                  </a:txBody>
                  <a:tcPr marL="137160" marR="137160" marT="54864" marB="54864" anchor="ctr"/>
                </a:tc>
                <a:tc>
                  <a:txBody>
                    <a:bodyPr/>
                    <a:lstStyle/>
                    <a:p>
                      <a:r>
                        <a:rPr lang="en-US" sz="2200" dirty="0" smtClean="0"/>
                        <a:t>State</a:t>
                      </a:r>
                      <a:endParaRPr lang="en-US" sz="2200" dirty="0"/>
                    </a:p>
                  </a:txBody>
                  <a:tcPr marL="137160" marR="137160" marT="54864" marB="54864" anchor="ctr"/>
                </a:tc>
                <a:tc>
                  <a:txBody>
                    <a:bodyPr/>
                    <a:lstStyle/>
                    <a:p>
                      <a:r>
                        <a:rPr lang="en-US" sz="2200" dirty="0" smtClean="0"/>
                        <a:t>Excise officers</a:t>
                      </a:r>
                      <a:endParaRPr lang="en-US" sz="2200" dirty="0"/>
                    </a:p>
                  </a:txBody>
                  <a:tcPr marL="137160" marR="137160" marT="54864" marB="54864" anchor="ctr"/>
                </a:tc>
              </a:tr>
              <a:tr h="2084832">
                <a:tc>
                  <a:txBody>
                    <a:bodyPr/>
                    <a:lstStyle/>
                    <a:p>
                      <a:pPr algn="ctr"/>
                      <a:r>
                        <a:rPr lang="en-US" sz="2200" dirty="0" smtClean="0"/>
                        <a:t>5.</a:t>
                      </a:r>
                      <a:endParaRPr lang="en-US" sz="2200" dirty="0"/>
                    </a:p>
                  </a:txBody>
                  <a:tcPr marL="137160" marR="137160" marT="54864" marB="54864" anchor="ctr"/>
                </a:tc>
                <a:tc>
                  <a:txBody>
                    <a:bodyPr/>
                    <a:lstStyle/>
                    <a:p>
                      <a:r>
                        <a:rPr lang="en-US" sz="2200" dirty="0" smtClean="0"/>
                        <a:t>Staff of  different</a:t>
                      </a:r>
                      <a:r>
                        <a:rPr lang="en-US" sz="2200" baseline="0" dirty="0" smtClean="0"/>
                        <a:t> sections of </a:t>
                      </a:r>
                      <a:r>
                        <a:rPr lang="en-US" sz="2200" dirty="0" smtClean="0"/>
                        <a:t>Expenditure Monitoring Cell  including Flying Squad and Static Surveillance Squad</a:t>
                      </a:r>
                      <a:r>
                        <a:rPr lang="en-US" sz="2200" baseline="0" dirty="0" smtClean="0"/>
                        <a:t> </a:t>
                      </a:r>
                      <a:r>
                        <a:rPr lang="en-US" sz="2200" dirty="0" smtClean="0"/>
                        <a:t>at district/RO</a:t>
                      </a:r>
                      <a:r>
                        <a:rPr lang="en-US" sz="2200" baseline="0" dirty="0" smtClean="0"/>
                        <a:t> end</a:t>
                      </a:r>
                      <a:endParaRPr lang="en-US" sz="2200" dirty="0"/>
                    </a:p>
                  </a:txBody>
                  <a:tcPr marL="137160" marR="137160" marT="54864" marB="54864" anchor="ctr"/>
                </a:tc>
                <a:tc>
                  <a:txBody>
                    <a:bodyPr/>
                    <a:lstStyle/>
                    <a:p>
                      <a:r>
                        <a:rPr lang="en-US" sz="2200" dirty="0" smtClean="0"/>
                        <a:t>District</a:t>
                      </a:r>
                      <a:endParaRPr lang="en-US" sz="2200" dirty="0"/>
                    </a:p>
                  </a:txBody>
                  <a:tcPr marL="137160" marR="137160" marT="54864" marB="54864" anchor="ctr"/>
                </a:tc>
                <a:tc>
                  <a:txBody>
                    <a:bodyPr/>
                    <a:lstStyle/>
                    <a:p>
                      <a:r>
                        <a:rPr lang="en-US" sz="2200" dirty="0" smtClean="0"/>
                        <a:t>By district Nodal Officers &amp; SLMTs</a:t>
                      </a:r>
                      <a:endParaRPr lang="en-US" sz="2200" dirty="0"/>
                    </a:p>
                  </a:txBody>
                  <a:tcPr marL="137160" marR="137160" marT="54864" marB="54864" anchor="ctr"/>
                </a:tc>
              </a:tr>
            </a:tbl>
          </a:graphicData>
        </a:graphic>
      </p:graphicFrame>
    </p:spTree>
    <p:extLst>
      <p:ext uri="{BB962C8B-B14F-4D97-AF65-F5344CB8AC3E}">
        <p14:creationId xmlns:p14="http://schemas.microsoft.com/office/powerpoint/2010/main" xmlns="" val="279002974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227013"/>
            <a:ext cx="10972800" cy="873125"/>
          </a:xfrm>
          <a:prstGeom prst="rect">
            <a:avLst/>
          </a:prstGeom>
        </p:spPr>
        <p:txBody>
          <a:bodyPr/>
          <a:lstStyle/>
          <a:p>
            <a:pPr algn="ctr"/>
            <a:r>
              <a:rPr lang="en-US" sz="4500" dirty="0" smtClean="0">
                <a:solidFill>
                  <a:srgbClr val="FF0000"/>
                </a:solidFill>
              </a:rPr>
              <a:t>Assistant Expenditure Observer</a:t>
            </a:r>
            <a:endParaRPr lang="en-US" sz="4500" dirty="0">
              <a:solidFill>
                <a:srgbClr val="FF0000"/>
              </a:solidFill>
            </a:endParaRPr>
          </a:p>
        </p:txBody>
      </p:sp>
      <p:sp>
        <p:nvSpPr>
          <p:cNvPr id="3" name="Text Placeholder 2"/>
          <p:cNvSpPr>
            <a:spLocks noGrp="1"/>
          </p:cNvSpPr>
          <p:nvPr>
            <p:ph type="body" idx="4294967295"/>
          </p:nvPr>
        </p:nvSpPr>
        <p:spPr>
          <a:xfrm>
            <a:off x="2286000" y="1219200"/>
            <a:ext cx="11201400" cy="6737350"/>
          </a:xfrm>
          <a:prstGeom prst="rect">
            <a:avLst/>
          </a:prstGeom>
        </p:spPr>
        <p:txBody>
          <a:bodyPr/>
          <a:lstStyle/>
          <a:p>
            <a:pPr algn="just">
              <a:buFont typeface="Arial" panose="020B0604020202020204" pitchFamily="34" charset="0"/>
              <a:buChar char="•"/>
            </a:pPr>
            <a:r>
              <a:rPr lang="en-US" sz="3000" dirty="0" smtClean="0"/>
              <a:t>To be appointed for each Assembly Constituency </a:t>
            </a:r>
            <a:r>
              <a:rPr lang="en-US" sz="3000" dirty="0" smtClean="0">
                <a:solidFill>
                  <a:schemeClr val="accent1"/>
                </a:solidFill>
              </a:rPr>
              <a:t>by   the DEO</a:t>
            </a:r>
            <a:r>
              <a:rPr lang="en-US" sz="3000" dirty="0" smtClean="0"/>
              <a:t> in consultation with the Expenditure Observer</a:t>
            </a:r>
          </a:p>
          <a:p>
            <a:pPr algn="just">
              <a:buFont typeface="Arial" panose="020B0604020202020204" pitchFamily="34" charset="0"/>
              <a:buChar char="•"/>
            </a:pPr>
            <a:r>
              <a:rPr lang="en-US" sz="3000" dirty="0" smtClean="0"/>
              <a:t>To belong to </a:t>
            </a:r>
            <a:r>
              <a:rPr lang="en-US" sz="3000" dirty="0" smtClean="0">
                <a:solidFill>
                  <a:schemeClr val="accent1"/>
                </a:solidFill>
              </a:rPr>
              <a:t>Group B officers </a:t>
            </a:r>
            <a:r>
              <a:rPr lang="en-US" sz="3000" dirty="0" smtClean="0"/>
              <a:t>or equivalent  in central    government services or Income Tax, Central Excise,       Audit &amp; Accounts officer or any central PSU </a:t>
            </a:r>
          </a:p>
          <a:p>
            <a:pPr algn="just">
              <a:buFont typeface="Arial" panose="020B0604020202020204" pitchFamily="34" charset="0"/>
              <a:buChar char="•"/>
            </a:pPr>
            <a:r>
              <a:rPr lang="en-US" sz="3000" dirty="0" smtClean="0"/>
              <a:t>Should preferably be a local officer, posted within the same district or nearby</a:t>
            </a:r>
          </a:p>
          <a:p>
            <a:pPr algn="just">
              <a:buFont typeface="Arial" panose="020B0604020202020204" pitchFamily="34" charset="0"/>
              <a:buChar char="•"/>
            </a:pPr>
            <a:r>
              <a:rPr lang="en-US" sz="3000" dirty="0" smtClean="0"/>
              <a:t>Shall see and supervise all actions on reports of video CDS, complaints, SOR, FE, expenditure register of candidates , actions by FS/SST and MCMC</a:t>
            </a:r>
          </a:p>
          <a:p>
            <a:pPr algn="just">
              <a:buFont typeface="Arial" panose="020B0604020202020204" pitchFamily="34" charset="0"/>
              <a:buChar char="•"/>
            </a:pPr>
            <a:r>
              <a:rPr lang="en-US" sz="3000" dirty="0" smtClean="0"/>
              <a:t>Daily report to Observer in </a:t>
            </a:r>
            <a:r>
              <a:rPr lang="en-US" sz="3000" dirty="0" smtClean="0">
                <a:hlinkClick r:id="rId2" action="ppaction://hlinkfile"/>
              </a:rPr>
              <a:t>Annexure-B6</a:t>
            </a:r>
            <a:endParaRPr lang="en-US" sz="3000" dirty="0" smtClean="0"/>
          </a:p>
          <a:p>
            <a:pPr algn="l"/>
            <a:endParaRPr lang="en-US" sz="30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10935" y="533400"/>
            <a:ext cx="11505065" cy="1024478"/>
          </a:xfrm>
          <a:prstGeom prst="rect">
            <a:avLst/>
          </a:prstGeom>
        </p:spPr>
        <p:txBody>
          <a:bodyPr>
            <a:normAutofit fontScale="25000" lnSpcReduction="20000"/>
          </a:bodyPr>
          <a:lstStyle/>
          <a:p>
            <a:pPr marL="0" marR="0" lvl="0" indent="0" algn="ctr" defTabSz="1147497" rtl="0" eaLnBrk="0" fontAlgn="base" latinLnBrk="0" hangingPunct="0">
              <a:lnSpc>
                <a:spcPct val="90000"/>
              </a:lnSpc>
              <a:spcBef>
                <a:spcPct val="0"/>
              </a:spcBef>
              <a:spcAft>
                <a:spcPct val="0"/>
              </a:spcAft>
              <a:buClrTx/>
              <a:buSzTx/>
              <a:buFontTx/>
              <a:buNone/>
              <a:tabLst/>
              <a:defRPr/>
            </a:pPr>
            <a:r>
              <a:rPr kumimoji="0" lang="en-US" sz="14400" b="1" i="0" u="none" strike="noStrike" kern="1200" cap="none" spc="-189"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STANDARD  OPERATING  PROCEDURE  FOR  SEIZURE  AND </a:t>
            </a:r>
          </a:p>
          <a:p>
            <a:pPr marL="0" marR="0" lvl="0" indent="0" algn="ctr" defTabSz="1147497" rtl="0" eaLnBrk="0" fontAlgn="base" latinLnBrk="0" hangingPunct="0">
              <a:lnSpc>
                <a:spcPct val="90000"/>
              </a:lnSpc>
              <a:spcBef>
                <a:spcPct val="0"/>
              </a:spcBef>
              <a:spcAft>
                <a:spcPct val="0"/>
              </a:spcAft>
              <a:buClrTx/>
              <a:buSzTx/>
              <a:buFontTx/>
              <a:buNone/>
              <a:tabLst/>
              <a:defRPr/>
            </a:pPr>
            <a:r>
              <a:rPr kumimoji="0" lang="en-US" sz="14400" b="1" i="0" u="none" strike="noStrike" kern="1200" cap="none" spc="-189"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RELEASE  OF  CASH  AND  OTHER  ITEMS.</a:t>
            </a:r>
            <a:r>
              <a:rPr kumimoji="0" lang="en-US" sz="6000" b="1" i="0" u="none" strike="noStrike" kern="1200" cap="none" spc="-189"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t/>
            </a:r>
            <a:br>
              <a:rPr kumimoji="0" lang="en-US" sz="6000" b="1" i="0" u="none" strike="noStrike" kern="1200" cap="none" spc="-189" normalizeH="0" baseline="0" noProof="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rPr>
            </a:br>
            <a:endParaRPr kumimoji="0" lang="en-US" sz="6000" b="1" i="0" u="none" strike="noStrike" kern="1200" cap="none" spc="-189"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3" name="Content Placeholder 2"/>
          <p:cNvSpPr txBox="1">
            <a:spLocks/>
          </p:cNvSpPr>
          <p:nvPr/>
        </p:nvSpPr>
        <p:spPr>
          <a:xfrm>
            <a:off x="2057400" y="1828800"/>
            <a:ext cx="11003830" cy="5372103"/>
          </a:xfrm>
          <a:prstGeom prst="rect">
            <a:avLst/>
          </a:prstGeom>
        </p:spPr>
        <p:txBody>
          <a:bodyPr>
            <a:normAutofit/>
          </a:bodyPr>
          <a:lstStyle/>
          <a:p>
            <a:pPr marL="498912" marR="0" lvl="0" indent="-498912" algn="l" defTabSz="1147497" rtl="0" eaLnBrk="0" fontAlgn="base" latinLnBrk="0" hangingPunct="0">
              <a:lnSpc>
                <a:spcPct val="90000"/>
              </a:lnSpc>
              <a:spcBef>
                <a:spcPct val="20000"/>
              </a:spcBef>
              <a:spcAft>
                <a:spcPct val="0"/>
              </a:spcAft>
              <a:buClrTx/>
              <a:buSzTx/>
              <a:buFontTx/>
              <a:buNone/>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ECI no.76/INSTRUCTIONS/EEPS/2015/VOL-II DATED 29</a:t>
            </a:r>
            <a:r>
              <a:rPr kumimoji="0" lang="en-US" sz="2500" b="1"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 MAY, 2015- ANNEXE-73</a:t>
            </a:r>
          </a:p>
          <a:p>
            <a:pPr marL="498912" marR="0" lvl="0" indent="-498912" algn="l" defTabSz="1147497" rtl="0" eaLnBrk="0" fontAlgn="base" latinLnBrk="0" hangingPunct="0">
              <a:lnSpc>
                <a:spcPct val="90000"/>
              </a:lnSpc>
              <a:spcBef>
                <a:spcPct val="20000"/>
              </a:spcBef>
              <a:spcAft>
                <a:spcPct val="0"/>
              </a:spcAft>
              <a:buClrTx/>
              <a:buSzTx/>
              <a:buFontTx/>
              <a:buNone/>
              <a:tabLst/>
              <a:defRPr/>
            </a:pPr>
            <a:endParaRPr kumimoji="0" lang="en-US" sz="2500" b="1" i="0" u="none" strike="noStrike" kern="1200" cap="none" spc="0" normalizeH="0" baseline="0" noProof="0" dirty="0" smtClean="0">
              <a:ln>
                <a:noFill/>
              </a:ln>
              <a:solidFill>
                <a:schemeClr val="tx1"/>
              </a:solidFill>
              <a:effectLst/>
              <a:uLnTx/>
              <a:uFillTx/>
              <a:latin typeface="+mn-lt"/>
              <a:ea typeface="+mn-ea"/>
              <a:cs typeface="+mn-cs"/>
            </a:endParaRPr>
          </a:p>
          <a:p>
            <a:pPr marL="498912" marR="0" lvl="0" indent="-498912" algn="l" defTabSz="1147497" rtl="0" eaLnBrk="0" fontAlgn="base" latinLnBrk="0" hangingPunct="0">
              <a:lnSpc>
                <a:spcPct val="90000"/>
              </a:lnSpc>
              <a:spcBef>
                <a:spcPct val="20000"/>
              </a:spcBef>
              <a:spcAft>
                <a:spcPct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 Commission has issued this order in </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suppression of its earlier order No. 76/Instructions/2015/vol. XIX dated 30</a:t>
            </a:r>
            <a:r>
              <a:rPr kumimoji="0" lang="en-US" sz="2500" b="1"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2500" b="1" i="0" u="none" strike="noStrike" kern="1200" cap="none" spc="0" normalizeH="0" baseline="0" noProof="0" dirty="0" smtClean="0">
                <a:ln>
                  <a:noFill/>
                </a:ln>
                <a:solidFill>
                  <a:schemeClr val="tx1"/>
                </a:solidFill>
                <a:effectLst/>
                <a:uLnTx/>
                <a:uFillTx/>
                <a:latin typeface="+mn-lt"/>
                <a:ea typeface="+mn-ea"/>
                <a:cs typeface="+mn-cs"/>
              </a:rPr>
              <a:t> December, 2014.</a:t>
            </a:r>
          </a:p>
          <a:p>
            <a:pPr marL="498912" marR="0" lvl="0" indent="-498912" algn="just" defTabSz="1147497" rtl="0" eaLnBrk="0" fontAlgn="base" latinLnBrk="0" hangingPunct="0">
              <a:lnSpc>
                <a:spcPct val="150000"/>
              </a:lnSpc>
              <a:spcBef>
                <a:spcPct val="20000"/>
              </a:spcBef>
              <a:spcAft>
                <a:spcPct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 detailed instructions including the Standard Operating Procedure for deployment of the Flying Squads, Static Surveillance Team, for seizure and release of cash and other items during election process including the involvement of the DEO, the Police, the other district functionaries attached to the process, the Superintendent of Excise, the nodal officer of the Income Tax department has been laid down in the Order.</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630" y="226371"/>
            <a:ext cx="5724635" cy="691277"/>
          </a:xfrm>
        </p:spPr>
        <p:txBody>
          <a:bodyPr>
            <a:normAutofit fontScale="90000"/>
          </a:bodyPr>
          <a:lstStyle/>
          <a:p>
            <a:pPr algn="ctr"/>
            <a:r>
              <a:rPr lang="en-US" b="1" dirty="0"/>
              <a:t>Flying Squad (FS) </a:t>
            </a:r>
            <a:endParaRPr lang="en-US" dirty="0"/>
          </a:p>
        </p:txBody>
      </p:sp>
      <p:sp>
        <p:nvSpPr>
          <p:cNvPr id="3" name="Content Placeholder 2"/>
          <p:cNvSpPr>
            <a:spLocks noGrp="1"/>
          </p:cNvSpPr>
          <p:nvPr>
            <p:ph type="body" sz="quarter" idx="10"/>
          </p:nvPr>
        </p:nvSpPr>
        <p:spPr>
          <a:xfrm>
            <a:off x="2133600" y="1295400"/>
            <a:ext cx="11316271" cy="6234944"/>
          </a:xfrm>
        </p:spPr>
        <p:txBody>
          <a:bodyPr>
            <a:noAutofit/>
          </a:bodyPr>
          <a:lstStyle/>
          <a:p>
            <a:pPr algn="just"/>
            <a:r>
              <a:rPr lang="en-US" sz="2400" dirty="0"/>
              <a:t>There shall be </a:t>
            </a:r>
            <a:r>
              <a:rPr lang="en-US" sz="2400" dirty="0">
                <a:solidFill>
                  <a:srgbClr val="00B0F0"/>
                </a:solidFill>
              </a:rPr>
              <a:t>three or more Flying S</a:t>
            </a:r>
            <a:r>
              <a:rPr lang="en-US" sz="2400" dirty="0"/>
              <a:t>quads (FS) in each Assembly Constituency /Segment. </a:t>
            </a:r>
          </a:p>
          <a:p>
            <a:pPr algn="just"/>
            <a:r>
              <a:rPr lang="en-US" sz="2400" b="1" dirty="0">
                <a:solidFill>
                  <a:srgbClr val="FF0000"/>
                </a:solidFill>
              </a:rPr>
              <a:t>The FS shall start functioning from the date of announcement of election and shall continue till completion of poll</a:t>
            </a:r>
            <a:r>
              <a:rPr lang="en-US" sz="2400" dirty="0"/>
              <a:t>. </a:t>
            </a:r>
          </a:p>
          <a:p>
            <a:pPr algn="just"/>
            <a:r>
              <a:rPr lang="en-US" sz="2400" dirty="0"/>
              <a:t>The Flying Squad shall </a:t>
            </a:r>
            <a:r>
              <a:rPr lang="en-US" sz="2400" dirty="0" smtClean="0"/>
              <a:t>:</a:t>
            </a:r>
          </a:p>
          <a:p>
            <a:pPr algn="just">
              <a:buNone/>
            </a:pPr>
            <a:endParaRPr lang="en-US" sz="2400" dirty="0"/>
          </a:p>
          <a:p>
            <a:pPr marL="484943" indent="-484943" algn="just">
              <a:buAutoNum type="alphaLcParenBoth"/>
            </a:pPr>
            <a:r>
              <a:rPr lang="en-US" sz="2400" dirty="0">
                <a:solidFill>
                  <a:srgbClr val="00B0F0"/>
                </a:solidFill>
              </a:rPr>
              <a:t>attend to all model code of conduct violations </a:t>
            </a:r>
            <a:r>
              <a:rPr lang="en-US" sz="2400" dirty="0"/>
              <a:t>and related complaints; </a:t>
            </a:r>
          </a:p>
          <a:p>
            <a:pPr marL="484943" indent="-484943" algn="just">
              <a:buAutoNum type="alphaLcParenBoth"/>
            </a:pPr>
            <a:r>
              <a:rPr lang="en-US" sz="2400" dirty="0"/>
              <a:t> attend to all complaints of threat, intimidation, movement of antisocial elements, liquor, arms and ammunition and large sum of cash for the purpose of bribing of electors etc.; </a:t>
            </a:r>
            <a:endParaRPr lang="en-US" sz="2400" dirty="0" smtClean="0"/>
          </a:p>
          <a:p>
            <a:pPr marL="484943" indent="-484943" algn="just">
              <a:buNone/>
            </a:pPr>
            <a:endParaRPr lang="en-US" sz="2400" dirty="0"/>
          </a:p>
          <a:p>
            <a:pPr marL="484943" indent="-484943" algn="just">
              <a:buAutoNum type="alphaLcParenBoth"/>
            </a:pPr>
            <a:r>
              <a:rPr lang="en-US" sz="2400" dirty="0" smtClean="0"/>
              <a:t>attend </a:t>
            </a:r>
            <a:r>
              <a:rPr lang="en-US" sz="2400" dirty="0"/>
              <a:t>to all complaints regarding election expenditure incurred or authorized by the candidates </a:t>
            </a:r>
            <a:r>
              <a:rPr lang="en-US" sz="2400" i="1" dirty="0"/>
              <a:t>I political party</a:t>
            </a:r>
            <a:r>
              <a:rPr lang="en-US" sz="2400" i="1" dirty="0" smtClean="0"/>
              <a:t>;</a:t>
            </a:r>
          </a:p>
          <a:p>
            <a:pPr marL="484943" indent="-484943" algn="just">
              <a:buNone/>
            </a:pPr>
            <a:endParaRPr lang="en-US" sz="2400" i="1" dirty="0"/>
          </a:p>
          <a:p>
            <a:pPr marL="484943" indent="-484943" algn="just">
              <a:buAutoNum type="alphaLcParenBoth"/>
            </a:pPr>
            <a:r>
              <a:rPr lang="en-US" sz="2400" i="1" dirty="0" err="1"/>
              <a:t>Videograph</a:t>
            </a:r>
            <a:r>
              <a:rPr lang="en-US" sz="2400" i="1" dirty="0"/>
              <a:t> </a:t>
            </a:r>
            <a:r>
              <a:rPr lang="en-US" sz="2400" dirty="0"/>
              <a:t>with the help of </a:t>
            </a:r>
            <a:r>
              <a:rPr lang="en-US" sz="2400" dirty="0">
                <a:solidFill>
                  <a:srgbClr val="00B0F0"/>
                </a:solidFill>
              </a:rPr>
              <a:t>Video Surveillance Team (VST), all major rallies, public meetings or other major expenses </a:t>
            </a:r>
            <a:r>
              <a:rPr lang="en-US" sz="2400" dirty="0"/>
              <a:t>made by political parties after the announcement of election by the Commission. </a:t>
            </a:r>
          </a:p>
        </p:txBody>
      </p:sp>
    </p:spTree>
    <p:extLst>
      <p:ext uri="{BB962C8B-B14F-4D97-AF65-F5344CB8AC3E}">
        <p14:creationId xmlns:p14="http://schemas.microsoft.com/office/powerpoint/2010/main" xmlns="" val="394103840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09800" y="831236"/>
            <a:ext cx="11020908" cy="6999176"/>
          </a:xfrm>
        </p:spPr>
        <p:txBody>
          <a:bodyPr>
            <a:normAutofit lnSpcReduction="10000"/>
          </a:bodyPr>
          <a:lstStyle/>
          <a:p>
            <a:pPr algn="just"/>
            <a:r>
              <a:rPr lang="en-US" sz="3000" dirty="0"/>
              <a:t>In Expenditure Sensitive Constituencies (ESC), there shall be more FSs,</a:t>
            </a:r>
          </a:p>
          <a:p>
            <a:pPr algn="just"/>
            <a:r>
              <a:rPr lang="en-US" sz="3000" dirty="0"/>
              <a:t>The FS shall not be given any other work </a:t>
            </a:r>
          </a:p>
          <a:p>
            <a:pPr algn="just"/>
            <a:r>
              <a:rPr lang="en-US" sz="3000" dirty="0"/>
              <a:t>The names and mobile numbers of </a:t>
            </a:r>
            <a:r>
              <a:rPr lang="en-US" sz="3000" b="1" dirty="0">
                <a:solidFill>
                  <a:schemeClr val="accent2">
                    <a:lumMod val="75000"/>
                  </a:schemeClr>
                </a:solidFill>
              </a:rPr>
              <a:t>the Magistrate as head of the FS </a:t>
            </a:r>
            <a:r>
              <a:rPr lang="en-US" sz="3000" dirty="0"/>
              <a:t>and  other officials in FS </a:t>
            </a:r>
            <a:r>
              <a:rPr lang="en-US" sz="3000" i="1" dirty="0"/>
              <a:t>shall be provided to the Complaint Monitoring Control Room and </a:t>
            </a:r>
            <a:r>
              <a:rPr lang="en-US" sz="3000" dirty="0"/>
              <a:t>Call Centre, RO, DEO, General Observer, Police Observer, Expenditure Observer and Assistant Expenditure Observer. </a:t>
            </a:r>
          </a:p>
          <a:p>
            <a:pPr algn="just"/>
            <a:r>
              <a:rPr lang="en-US" sz="3000" dirty="0"/>
              <a:t>In ESCs, CPF or State Armed Police may be mixed in the FS, depending on the situation.</a:t>
            </a:r>
          </a:p>
          <a:p>
            <a:pPr algn="just"/>
            <a:endParaRPr lang="en-US" sz="3000" dirty="0"/>
          </a:p>
          <a:p>
            <a:pPr algn="just"/>
            <a:endParaRPr lang="en-US" sz="3000" dirty="0"/>
          </a:p>
          <a:p>
            <a:pPr algn="ctr"/>
            <a:r>
              <a:rPr lang="en-US" sz="3000" b="1" dirty="0">
                <a:solidFill>
                  <a:srgbClr val="FF0000"/>
                </a:solidFill>
              </a:rPr>
              <a:t>The entire proceeding of the FS shall be video recorded</a:t>
            </a:r>
            <a:r>
              <a:rPr lang="en-US" sz="3000" dirty="0"/>
              <a:t>. </a:t>
            </a:r>
          </a:p>
          <a:p>
            <a:pPr algn="just"/>
            <a:r>
              <a:rPr lang="en-US" sz="3000" b="1" i="1" dirty="0">
                <a:solidFill>
                  <a:srgbClr val="FF0000"/>
                </a:solidFill>
              </a:rPr>
              <a:t>All the vehicles used by the Flying Squads shall be fitted with the CCTV cameras! webcams or shall have video cameras (keeping in view the availability and economic viability) for recording the interception made by the Flying Squads </a:t>
            </a:r>
            <a:endParaRPr lang="en-US" sz="3000" b="1" dirty="0">
              <a:solidFill>
                <a:srgbClr val="FF0000"/>
              </a:solidFill>
            </a:endParaRPr>
          </a:p>
          <a:p>
            <a:pPr algn="ctr"/>
            <a:endParaRPr lang="en-US" sz="1900" dirty="0"/>
          </a:p>
        </p:txBody>
      </p:sp>
    </p:spTree>
    <p:extLst>
      <p:ext uri="{BB962C8B-B14F-4D97-AF65-F5344CB8AC3E}">
        <p14:creationId xmlns:p14="http://schemas.microsoft.com/office/powerpoint/2010/main" xmlns="" val="269313119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11036054" cy="604867"/>
          </a:xfrm>
        </p:spPr>
        <p:txBody>
          <a:bodyPr>
            <a:noAutofit/>
          </a:bodyPr>
          <a:lstStyle/>
          <a:p>
            <a:pPr algn="ctr"/>
            <a:r>
              <a:rPr lang="en-US" sz="2800" b="1" dirty="0"/>
              <a:t>Responsibility of Magistrate in FS</a:t>
            </a:r>
          </a:p>
        </p:txBody>
      </p:sp>
      <p:sp>
        <p:nvSpPr>
          <p:cNvPr id="3" name="Content Placeholder 2"/>
          <p:cNvSpPr>
            <a:spLocks noGrp="1"/>
          </p:cNvSpPr>
          <p:nvPr>
            <p:ph type="body" sz="quarter" idx="10"/>
          </p:nvPr>
        </p:nvSpPr>
        <p:spPr>
          <a:xfrm>
            <a:off x="2209800" y="1219200"/>
            <a:ext cx="11020911" cy="6026764"/>
          </a:xfrm>
        </p:spPr>
        <p:txBody>
          <a:bodyPr>
            <a:noAutofit/>
          </a:bodyPr>
          <a:lstStyle/>
          <a:p>
            <a:pPr algn="just"/>
            <a:r>
              <a:rPr lang="en-US" sz="2500" dirty="0"/>
              <a:t>The Magistrate of the FS will ensure that proper procedure  is followed and there is no law and order problem</a:t>
            </a:r>
            <a:r>
              <a:rPr lang="en-US" sz="2500" dirty="0" smtClean="0"/>
              <a:t>.</a:t>
            </a:r>
          </a:p>
          <a:p>
            <a:pPr algn="just"/>
            <a:endParaRPr lang="en-US" sz="2500" dirty="0"/>
          </a:p>
          <a:p>
            <a:pPr marL="0" indent="0" algn="ctr">
              <a:buNone/>
            </a:pPr>
            <a:r>
              <a:rPr lang="en-US" sz="3000" b="1" dirty="0" smtClean="0"/>
              <a:t>Reporting of FS</a:t>
            </a:r>
            <a:endParaRPr lang="en-US" sz="3000" b="1" dirty="0"/>
          </a:p>
          <a:p>
            <a:pPr algn="just"/>
            <a:r>
              <a:rPr lang="en-US" sz="2500" dirty="0" smtClean="0"/>
              <a:t>Daily Activity report in respect of items of  seizure of bribe or cash to the D.E.O. in a format as per </a:t>
            </a:r>
            <a:r>
              <a:rPr lang="en-US" sz="2500" b="1" dirty="0" smtClean="0">
                <a:solidFill>
                  <a:schemeClr val="accent2">
                    <a:lumMod val="75000"/>
                  </a:schemeClr>
                </a:solidFill>
                <a:hlinkClick r:id="rId3" action="ppaction://hlinkfile"/>
              </a:rPr>
              <a:t>Annexure – B8 </a:t>
            </a:r>
            <a:r>
              <a:rPr lang="en-US" sz="2500" dirty="0">
                <a:hlinkClick r:id="rId3" action="ppaction://hlinkfile"/>
              </a:rPr>
              <a:t> </a:t>
            </a:r>
            <a:r>
              <a:rPr lang="en-US" sz="2500" dirty="0" smtClean="0"/>
              <a:t>to DEO, SP and EO.</a:t>
            </a:r>
          </a:p>
          <a:p>
            <a:pPr algn="just">
              <a:buNone/>
            </a:pPr>
            <a:endParaRPr lang="en-US" sz="2500" dirty="0"/>
          </a:p>
          <a:p>
            <a:pPr algn="just"/>
            <a:r>
              <a:rPr lang="en-US" sz="2500" i="1" dirty="0" smtClean="0"/>
              <a:t>Daily </a:t>
            </a:r>
            <a:r>
              <a:rPr lang="en-US" sz="2500" i="1" dirty="0"/>
              <a:t>Activity report in </a:t>
            </a:r>
            <a:r>
              <a:rPr lang="en-US" sz="2500" dirty="0"/>
              <a:t>respect of </a:t>
            </a:r>
            <a:r>
              <a:rPr lang="en-US" sz="2500" dirty="0" smtClean="0"/>
              <a:t>MCC violations </a:t>
            </a:r>
            <a:r>
              <a:rPr lang="en-US" sz="2500" dirty="0"/>
              <a:t>to RO, DEO, S. P. and General Observer in the format as given in </a:t>
            </a:r>
            <a:r>
              <a:rPr lang="en-US" sz="2500" b="1" dirty="0" smtClean="0">
                <a:solidFill>
                  <a:schemeClr val="accent2">
                    <a:lumMod val="75000"/>
                  </a:schemeClr>
                </a:solidFill>
                <a:hlinkClick r:id="rId4" action="ppaction://hlinkfile"/>
              </a:rPr>
              <a:t>Annexure-B9</a:t>
            </a:r>
            <a:r>
              <a:rPr lang="en-US" sz="2500" dirty="0" smtClean="0"/>
              <a:t>.  </a:t>
            </a:r>
          </a:p>
          <a:p>
            <a:pPr algn="just">
              <a:buNone/>
            </a:pPr>
            <a:endParaRPr lang="en-US" sz="2500" dirty="0"/>
          </a:p>
          <a:p>
            <a:r>
              <a:rPr lang="en-US" sz="2500" b="1" dirty="0"/>
              <a:t>The S. P. shall send daily activity report to Nodal Officer of Police Headquarter, who shall compile all such reports from the district and send a consolidated report in the same format ( i.e</a:t>
            </a:r>
            <a:r>
              <a:rPr lang="en-US" sz="2500" b="1" dirty="0">
                <a:solidFill>
                  <a:schemeClr val="accent4">
                    <a:lumMod val="75000"/>
                  </a:schemeClr>
                </a:solidFill>
              </a:rPr>
              <a:t>.,: Annexure </a:t>
            </a:r>
            <a:r>
              <a:rPr lang="en-US" sz="2500" b="1" dirty="0" smtClean="0">
                <a:solidFill>
                  <a:schemeClr val="accent4">
                    <a:lumMod val="75000"/>
                  </a:schemeClr>
                </a:solidFill>
              </a:rPr>
              <a:t>– B8 </a:t>
            </a:r>
            <a:r>
              <a:rPr lang="en-US" sz="2500" b="1" dirty="0">
                <a:solidFill>
                  <a:schemeClr val="accent4">
                    <a:lumMod val="75000"/>
                  </a:schemeClr>
                </a:solidFill>
              </a:rPr>
              <a:t>&amp; </a:t>
            </a:r>
            <a:r>
              <a:rPr lang="en-US" sz="2500" b="1" dirty="0" smtClean="0">
                <a:solidFill>
                  <a:schemeClr val="accent4">
                    <a:lumMod val="75000"/>
                  </a:schemeClr>
                </a:solidFill>
              </a:rPr>
              <a:t>B9</a:t>
            </a:r>
            <a:r>
              <a:rPr lang="en-US" sz="2500" b="1" dirty="0" smtClean="0"/>
              <a:t>) </a:t>
            </a:r>
            <a:r>
              <a:rPr lang="en-US" sz="2500" b="1" dirty="0"/>
              <a:t>on the next day by fax/ e-mail to the Commission with a copy to the CEO of the state.</a:t>
            </a:r>
            <a:endParaRPr lang="en-US" sz="2500" dirty="0"/>
          </a:p>
          <a:p>
            <a:pPr marL="0" indent="0">
              <a:buNone/>
            </a:pPr>
            <a:endParaRPr lang="en-US" sz="2300" dirty="0"/>
          </a:p>
        </p:txBody>
      </p:sp>
    </p:spTree>
    <p:extLst>
      <p:ext uri="{BB962C8B-B14F-4D97-AF65-F5344CB8AC3E}">
        <p14:creationId xmlns:p14="http://schemas.microsoft.com/office/powerpoint/2010/main" xmlns="" val="58744424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86000" y="381000"/>
            <a:ext cx="11268744" cy="7535822"/>
          </a:xfrm>
        </p:spPr>
        <p:txBody>
          <a:bodyPr>
            <a:normAutofit fontScale="77500" lnSpcReduction="20000"/>
          </a:bodyPr>
          <a:lstStyle/>
          <a:p>
            <a:pPr algn="ctr">
              <a:buNone/>
            </a:pPr>
            <a:r>
              <a:rPr lang="en-US" sz="3200" b="1" dirty="0"/>
              <a:t>Responsibility of in Charge of FS</a:t>
            </a:r>
            <a:endParaRPr lang="en-US" sz="3200" dirty="0"/>
          </a:p>
          <a:p>
            <a:pPr marL="0" indent="0" algn="just">
              <a:lnSpc>
                <a:spcPct val="150000"/>
              </a:lnSpc>
              <a:buNone/>
            </a:pPr>
            <a:r>
              <a:rPr lang="en-US" sz="2600" dirty="0"/>
              <a:t>In case of suspicion of commission, of any crime, the </a:t>
            </a:r>
            <a:r>
              <a:rPr lang="en-US" sz="2600" b="1" dirty="0">
                <a:solidFill>
                  <a:srgbClr val="FF0000"/>
                </a:solidFill>
              </a:rPr>
              <a:t>in charge Police Officer of FS </a:t>
            </a:r>
            <a:r>
              <a:rPr lang="en-US" sz="2600" dirty="0"/>
              <a:t>shall -</a:t>
            </a:r>
          </a:p>
          <a:p>
            <a:pPr algn="just">
              <a:lnSpc>
                <a:spcPct val="150000"/>
              </a:lnSpc>
            </a:pPr>
            <a:r>
              <a:rPr lang="en-US" sz="2600" dirty="0"/>
              <a:t>seize cash or items of bribe or other such items, and </a:t>
            </a:r>
          </a:p>
          <a:p>
            <a:pPr algn="just">
              <a:lnSpc>
                <a:spcPct val="150000"/>
              </a:lnSpc>
            </a:pPr>
            <a:r>
              <a:rPr lang="en-US" sz="2600" dirty="0"/>
              <a:t>gather evidence and record statement of the witnesses and the persons from whom the items are seized and </a:t>
            </a:r>
          </a:p>
          <a:p>
            <a:pPr algn="just">
              <a:lnSpc>
                <a:spcPct val="150000"/>
              </a:lnSpc>
            </a:pPr>
            <a:r>
              <a:rPr lang="en-US" sz="2600" dirty="0"/>
              <a:t>issue proper </a:t>
            </a:r>
            <a:r>
              <a:rPr lang="en-US" sz="2600" dirty="0" err="1"/>
              <a:t>Panchnama</a:t>
            </a:r>
            <a:r>
              <a:rPr lang="en-US" sz="2600" dirty="0"/>
              <a:t> for seizure to the person from whom such items are seized. </a:t>
            </a:r>
          </a:p>
          <a:p>
            <a:pPr algn="just">
              <a:lnSpc>
                <a:spcPct val="150000"/>
              </a:lnSpc>
            </a:pPr>
            <a:r>
              <a:rPr lang="en-US" sz="2600" b="1" dirty="0">
                <a:solidFill>
                  <a:srgbClr val="FF0000"/>
                </a:solidFill>
              </a:rPr>
              <a:t>He shall ensure that case is submitted in the Court of </a:t>
            </a:r>
            <a:r>
              <a:rPr lang="en-US" sz="2600" b="1" i="1" dirty="0">
                <a:solidFill>
                  <a:srgbClr val="FF0000"/>
                </a:solidFill>
              </a:rPr>
              <a:t>competent </a:t>
            </a:r>
            <a:r>
              <a:rPr lang="en-US" sz="2600" b="1" dirty="0">
                <a:solidFill>
                  <a:srgbClr val="FF0000"/>
                </a:solidFill>
              </a:rPr>
              <a:t>jurisdiction within 24 hrs.</a:t>
            </a:r>
          </a:p>
          <a:p>
            <a:pPr algn="just">
              <a:lnSpc>
                <a:spcPct val="150000"/>
              </a:lnSpc>
            </a:pPr>
            <a:r>
              <a:rPr lang="en-US" sz="2600" b="1" dirty="0">
                <a:solidFill>
                  <a:srgbClr val="FF0000"/>
                </a:solidFill>
              </a:rPr>
              <a:t>  </a:t>
            </a:r>
            <a:r>
              <a:rPr lang="en-US" sz="2600" dirty="0"/>
              <a:t>file complaints/</a:t>
            </a:r>
            <a:r>
              <a:rPr lang="en-US" sz="2600" dirty="0" err="1"/>
              <a:t>F.l.R</a:t>
            </a:r>
            <a:r>
              <a:rPr lang="en-US" sz="2600" dirty="0"/>
              <a:t>. immediately against </a:t>
            </a:r>
          </a:p>
          <a:p>
            <a:pPr algn="just">
              <a:lnSpc>
                <a:spcPct val="150000"/>
              </a:lnSpc>
              <a:buFont typeface="Wingdings" panose="05000000000000000000" pitchFamily="2" charset="2"/>
              <a:buChar char="ü"/>
            </a:pPr>
            <a:r>
              <a:rPr lang="en-US" sz="2600" dirty="0"/>
              <a:t>the persons, receiving and giving bribe; and </a:t>
            </a:r>
          </a:p>
          <a:p>
            <a:pPr algn="just">
              <a:lnSpc>
                <a:spcPct val="150000"/>
              </a:lnSpc>
              <a:buFont typeface="Wingdings" panose="05000000000000000000" pitchFamily="2" charset="2"/>
              <a:buChar char="ü"/>
            </a:pPr>
            <a:r>
              <a:rPr lang="en-US" sz="2600" dirty="0"/>
              <a:t>any other person from whom contraband items are seized, or</a:t>
            </a:r>
          </a:p>
          <a:p>
            <a:pPr algn="just">
              <a:lnSpc>
                <a:spcPct val="150000"/>
              </a:lnSpc>
              <a:buFont typeface="Wingdings" panose="05000000000000000000" pitchFamily="2" charset="2"/>
              <a:buChar char="ü"/>
            </a:pPr>
            <a:r>
              <a:rPr lang="en-US" sz="2600" dirty="0"/>
              <a:t>any other antisocial elements found engaged in illegal activity. </a:t>
            </a:r>
          </a:p>
          <a:p>
            <a:pPr algn="just">
              <a:lnSpc>
                <a:spcPct val="150000"/>
              </a:lnSpc>
              <a:buFont typeface="Wingdings" panose="05000000000000000000" pitchFamily="2" charset="2"/>
              <a:buChar char="v"/>
            </a:pPr>
            <a:r>
              <a:rPr lang="en-US" sz="2600" dirty="0"/>
              <a:t>The copy of the complaint/FIR shall be displayed on the notice board of the </a:t>
            </a:r>
            <a:r>
              <a:rPr lang="en-US" sz="2600" dirty="0" smtClean="0"/>
              <a:t>R.O. </a:t>
            </a:r>
            <a:r>
              <a:rPr lang="en-US" sz="2600" dirty="0"/>
              <a:t>for public information and be sent to the DEO, General Observer, Expenditure Observer and Police Observer. </a:t>
            </a:r>
          </a:p>
          <a:p>
            <a:pPr algn="just">
              <a:lnSpc>
                <a:spcPct val="150000"/>
              </a:lnSpc>
              <a:buFont typeface="Wingdings" panose="05000000000000000000" pitchFamily="2" charset="2"/>
              <a:buChar char="v"/>
            </a:pPr>
            <a:r>
              <a:rPr lang="en-US" sz="2600" dirty="0"/>
              <a:t>The Expenditure Observer shall mention it in the Shadow Observation Register, if it has links with any candidate's election expenditure.</a:t>
            </a:r>
          </a:p>
          <a:p>
            <a:pPr>
              <a:lnSpc>
                <a:spcPct val="150000"/>
              </a:lnSpc>
            </a:pPr>
            <a:endParaRPr lang="en-US" sz="2300" dirty="0"/>
          </a:p>
        </p:txBody>
      </p:sp>
    </p:spTree>
    <p:extLst>
      <p:ext uri="{BB962C8B-B14F-4D97-AF65-F5344CB8AC3E}">
        <p14:creationId xmlns:p14="http://schemas.microsoft.com/office/powerpoint/2010/main" xmlns="" val="248426056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133600" y="1556868"/>
            <a:ext cx="11097110" cy="5644032"/>
          </a:xfrm>
        </p:spPr>
        <p:txBody>
          <a:bodyPr>
            <a:normAutofit/>
          </a:bodyPr>
          <a:lstStyle/>
          <a:p>
            <a:pPr marL="0" indent="0" algn="ctr">
              <a:buNone/>
            </a:pPr>
            <a:r>
              <a:rPr lang="en-US" sz="3000" b="1" dirty="0"/>
              <a:t>SST Covering for </a:t>
            </a:r>
            <a:r>
              <a:rPr lang="en-US" sz="3000" b="1" dirty="0" smtClean="0"/>
              <a:t>FS</a:t>
            </a:r>
          </a:p>
          <a:p>
            <a:pPr marL="0" indent="0" algn="ctr">
              <a:buNone/>
            </a:pPr>
            <a:endParaRPr lang="en-US" sz="3000" b="1" dirty="0"/>
          </a:p>
          <a:p>
            <a:pPr algn="just"/>
            <a:r>
              <a:rPr lang="en-US" sz="2800" dirty="0" smtClean="0"/>
              <a:t>In </a:t>
            </a:r>
            <a:r>
              <a:rPr lang="en-US" sz="2800" dirty="0"/>
              <a:t>case, a complaint is received and </a:t>
            </a:r>
            <a:r>
              <a:rPr lang="en-US" sz="2800" dirty="0">
                <a:solidFill>
                  <a:srgbClr val="FF0000"/>
                </a:solidFill>
              </a:rPr>
              <a:t>it is not possible for the FS to reach</a:t>
            </a:r>
            <a:r>
              <a:rPr lang="en-US" sz="2800" dirty="0"/>
              <a:t> </a:t>
            </a:r>
            <a:r>
              <a:rPr lang="en-US" sz="2800" dirty="0" smtClean="0"/>
              <a:t>the spot </a:t>
            </a:r>
            <a:r>
              <a:rPr lang="en-US" sz="2800" dirty="0"/>
              <a:t>immediately, then the information shall be passed on to the </a:t>
            </a:r>
            <a:r>
              <a:rPr lang="en-US" sz="2800" dirty="0">
                <a:solidFill>
                  <a:srgbClr val="00B0F0"/>
                </a:solidFill>
              </a:rPr>
              <a:t>Static Surveillance </a:t>
            </a:r>
            <a:r>
              <a:rPr lang="en-US" sz="2800" dirty="0" smtClean="0">
                <a:solidFill>
                  <a:srgbClr val="00B0F0"/>
                </a:solidFill>
              </a:rPr>
              <a:t> Team</a:t>
            </a:r>
            <a:r>
              <a:rPr lang="en-US" sz="2800" dirty="0">
                <a:solidFill>
                  <a:srgbClr val="00B0F0"/>
                </a:solidFill>
              </a:rPr>
              <a:t>, nearest to the spot </a:t>
            </a:r>
            <a:r>
              <a:rPr lang="en-US" sz="2800" dirty="0"/>
              <a:t>or to the police station of that area, who shall rush a </a:t>
            </a:r>
            <a:r>
              <a:rPr lang="en-US" sz="2800" dirty="0" smtClean="0"/>
              <a:t>team to </a:t>
            </a:r>
            <a:r>
              <a:rPr lang="en-US" sz="2800" dirty="0"/>
              <a:t>the spot for taking necessary action on the complaint. </a:t>
            </a:r>
            <a:endParaRPr lang="en-US" sz="2800" dirty="0" smtClean="0"/>
          </a:p>
          <a:p>
            <a:pPr algn="just">
              <a:buNone/>
            </a:pPr>
            <a:endParaRPr lang="en-US" sz="2800" dirty="0" smtClean="0"/>
          </a:p>
          <a:p>
            <a:pPr algn="just"/>
            <a:r>
              <a:rPr lang="en-US" sz="2800" dirty="0" smtClean="0"/>
              <a:t>All </a:t>
            </a:r>
            <a:r>
              <a:rPr lang="en-US" sz="2800" dirty="0"/>
              <a:t>seizures made by </a:t>
            </a:r>
            <a:r>
              <a:rPr lang="en-US" sz="2800" dirty="0" smtClean="0"/>
              <a:t>the police </a:t>
            </a:r>
            <a:r>
              <a:rPr lang="en-US" sz="2800" dirty="0"/>
              <a:t>authorities either on receipt of complaints forwarded by FS or </a:t>
            </a:r>
            <a:r>
              <a:rPr lang="en-US" sz="2800" dirty="0" smtClean="0"/>
              <a:t>received independently </a:t>
            </a:r>
            <a:r>
              <a:rPr lang="en-US" sz="2800" dirty="0"/>
              <a:t>shall also be reported to the </a:t>
            </a:r>
            <a:r>
              <a:rPr lang="en-US" sz="2800" dirty="0">
                <a:solidFill>
                  <a:srgbClr val="00B0F0"/>
                </a:solidFill>
              </a:rPr>
              <a:t>FS which shall incorporate such </a:t>
            </a:r>
            <a:r>
              <a:rPr lang="en-US" sz="2800" dirty="0" smtClean="0">
                <a:solidFill>
                  <a:srgbClr val="00B0F0"/>
                </a:solidFill>
              </a:rPr>
              <a:t>seizure </a:t>
            </a:r>
            <a:r>
              <a:rPr lang="en-US" sz="2800" dirty="0">
                <a:solidFill>
                  <a:srgbClr val="00B0F0"/>
                </a:solidFill>
              </a:rPr>
              <a:t>reports </a:t>
            </a:r>
            <a:r>
              <a:rPr lang="en-US" sz="2800" dirty="0"/>
              <a:t>in its Daily Activity Reports in relevant </a:t>
            </a:r>
            <a:r>
              <a:rPr lang="en-US" sz="2800" dirty="0" smtClean="0"/>
              <a:t>rows/columns. </a:t>
            </a:r>
          </a:p>
        </p:txBody>
      </p:sp>
    </p:spTree>
    <p:extLst>
      <p:ext uri="{BB962C8B-B14F-4D97-AF65-F5344CB8AC3E}">
        <p14:creationId xmlns:p14="http://schemas.microsoft.com/office/powerpoint/2010/main" xmlns="" val="39973873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133600" y="1028700"/>
            <a:ext cx="11439099" cy="6172200"/>
          </a:xfrm>
        </p:spPr>
        <p:txBody>
          <a:bodyPr>
            <a:noAutofit/>
          </a:bodyPr>
          <a:lstStyle/>
          <a:p>
            <a:r>
              <a:rPr lang="en-US" sz="2400" dirty="0"/>
              <a:t>Each FS shall announce through </a:t>
            </a:r>
            <a:r>
              <a:rPr lang="en-US" sz="2400" b="1" dirty="0"/>
              <a:t>a Public address system, fitted onto its vehicle</a:t>
            </a:r>
            <a:r>
              <a:rPr lang="en-US" sz="2400" dirty="0"/>
              <a:t>, the following in local language in the area under its jurisdiction:    </a:t>
            </a:r>
          </a:p>
          <a:p>
            <a:pPr algn="just"/>
            <a:r>
              <a:rPr lang="en-US" sz="2400" b="1" dirty="0">
                <a:solidFill>
                  <a:srgbClr val="FF0000"/>
                </a:solidFill>
                <a:latin typeface="Century" panose="02040604050505020304" pitchFamily="18" charset="0"/>
              </a:rPr>
              <a:t>"As per section 171 B of Indian Penal Code, any person giving or accepting any gratification in cash or kind during election process, with a view to inducing the person to exercise his electoral right is punishable with imprisonment up to one year or with fine or with both. Further, as per section 171 C of Indian Penal Code, any person who threatens any candidate or elector, or any other person, with injury of any kind, is punishable with imprisonment up to one year or with fine or both. Flying Squads have been formed to register cases against both the giver and the taker of bribe and for taking action against those who are engaged in threat and intimidation of electors. All the Citizens are hereby requested to refrain from taking any bribe and in case, anybody offers any bribe or is having knowledge about the bribe or cases of threat/intimidation of electors, then he should inform on the toll free number…………………. , of the 24x7 Complaint Monitoring Cell of the district, set up for receiving the complaints". </a:t>
            </a:r>
          </a:p>
        </p:txBody>
      </p:sp>
    </p:spTree>
    <p:extLst>
      <p:ext uri="{BB962C8B-B14F-4D97-AF65-F5344CB8AC3E}">
        <p14:creationId xmlns:p14="http://schemas.microsoft.com/office/powerpoint/2010/main" xmlns="" val="427561894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485600"/>
            <a:ext cx="10563225" cy="691277"/>
          </a:xfrm>
        </p:spPr>
        <p:txBody>
          <a:bodyPr>
            <a:normAutofit/>
          </a:bodyPr>
          <a:lstStyle/>
          <a:p>
            <a:pPr algn="ctr"/>
            <a:r>
              <a:rPr lang="en-US" sz="3000" b="1" dirty="0"/>
              <a:t>Responsibility of DEO as regards functioning of the FS</a:t>
            </a:r>
          </a:p>
        </p:txBody>
      </p:sp>
      <p:sp>
        <p:nvSpPr>
          <p:cNvPr id="3" name="Content Placeholder 2"/>
          <p:cNvSpPr>
            <a:spLocks noGrp="1"/>
          </p:cNvSpPr>
          <p:nvPr>
            <p:ph type="body" sz="quarter" idx="10"/>
          </p:nvPr>
        </p:nvSpPr>
        <p:spPr>
          <a:xfrm>
            <a:off x="2133599" y="1434039"/>
            <a:ext cx="11362331" cy="6021648"/>
          </a:xfrm>
        </p:spPr>
        <p:txBody>
          <a:bodyPr/>
          <a:lstStyle/>
          <a:p>
            <a:pPr algn="just">
              <a:lnSpc>
                <a:spcPct val="150000"/>
              </a:lnSpc>
            </a:pPr>
            <a:r>
              <a:rPr lang="en-US" sz="2500" dirty="0"/>
              <a:t>The DEO shall constitute the FS with officers of proven integrity.</a:t>
            </a:r>
          </a:p>
          <a:p>
            <a:pPr algn="just">
              <a:lnSpc>
                <a:spcPct val="150000"/>
              </a:lnSpc>
            </a:pPr>
            <a:r>
              <a:rPr lang="en-US" sz="2500" dirty="0"/>
              <a:t>The DEO shall </a:t>
            </a:r>
            <a:r>
              <a:rPr lang="en-US" sz="2500" i="1" dirty="0">
                <a:solidFill>
                  <a:srgbClr val="00B050"/>
                </a:solidFill>
              </a:rPr>
              <a:t>publish pamphlets quoting the appeal to public in English or Hindi or local </a:t>
            </a:r>
            <a:r>
              <a:rPr lang="en-US" sz="2500" dirty="0">
                <a:solidFill>
                  <a:srgbClr val="00B050"/>
                </a:solidFill>
              </a:rPr>
              <a:t>language </a:t>
            </a:r>
            <a:r>
              <a:rPr lang="en-US" sz="2500" dirty="0"/>
              <a:t>and distribute through the flying squad in prominent places. </a:t>
            </a:r>
          </a:p>
          <a:p>
            <a:pPr algn="just">
              <a:lnSpc>
                <a:spcPct val="150000"/>
              </a:lnSpc>
            </a:pPr>
            <a:r>
              <a:rPr lang="en-US" sz="2500" dirty="0"/>
              <a:t>Press release should also be </a:t>
            </a:r>
            <a:r>
              <a:rPr lang="en-US" sz="2500" i="1" dirty="0"/>
              <a:t>issued by the DEO on the election expenditure monitoring measures.</a:t>
            </a:r>
          </a:p>
          <a:p>
            <a:pPr algn="just">
              <a:lnSpc>
                <a:spcPct val="150000"/>
              </a:lnSpc>
            </a:pPr>
            <a:r>
              <a:rPr lang="en-US" sz="2500" dirty="0"/>
              <a:t>after the announcement of elections, DEO shall make </a:t>
            </a:r>
            <a:r>
              <a:rPr lang="en-US" sz="2500" dirty="0">
                <a:solidFill>
                  <a:srgbClr val="00B050"/>
                </a:solidFill>
              </a:rPr>
              <a:t>an appeal </a:t>
            </a:r>
            <a:r>
              <a:rPr lang="en-US" sz="2500" dirty="0" smtClean="0">
                <a:solidFill>
                  <a:srgbClr val="00B050"/>
                </a:solidFill>
              </a:rPr>
              <a:t>in </a:t>
            </a:r>
            <a:r>
              <a:rPr lang="en-US" sz="2500" dirty="0">
                <a:solidFill>
                  <a:srgbClr val="00B050"/>
                </a:solidFill>
              </a:rPr>
              <a:t>print and. electronic media for the benefit of general public about the monitoring mechanism, </a:t>
            </a:r>
            <a:r>
              <a:rPr lang="en-US" sz="2500" dirty="0"/>
              <a:t>which is being put in place during election process.</a:t>
            </a:r>
          </a:p>
          <a:p>
            <a:pPr algn="just">
              <a:lnSpc>
                <a:spcPct val="150000"/>
              </a:lnSpc>
            </a:pPr>
            <a:endParaRPr lang="en-US" sz="1900" i="1" dirty="0"/>
          </a:p>
          <a:p>
            <a:endParaRPr lang="en-US" dirty="0"/>
          </a:p>
        </p:txBody>
      </p:sp>
    </p:spTree>
    <p:extLst>
      <p:ext uri="{BB962C8B-B14F-4D97-AF65-F5344CB8AC3E}">
        <p14:creationId xmlns:p14="http://schemas.microsoft.com/office/powerpoint/2010/main" xmlns="" val="232065038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533" y="399190"/>
            <a:ext cx="10317882" cy="820010"/>
          </a:xfrm>
        </p:spPr>
        <p:txBody>
          <a:bodyPr>
            <a:normAutofit fontScale="90000"/>
          </a:bodyPr>
          <a:lstStyle/>
          <a:p>
            <a:r>
              <a:rPr lang="en-US" dirty="0"/>
              <a:t>Static Surveillance Team (SST) </a:t>
            </a:r>
          </a:p>
        </p:txBody>
      </p:sp>
      <p:sp>
        <p:nvSpPr>
          <p:cNvPr id="3" name="Content Placeholder 2"/>
          <p:cNvSpPr>
            <a:spLocks noGrp="1"/>
          </p:cNvSpPr>
          <p:nvPr>
            <p:ph type="body" sz="quarter" idx="10"/>
          </p:nvPr>
        </p:nvSpPr>
        <p:spPr>
          <a:xfrm>
            <a:off x="2209800" y="1470888"/>
            <a:ext cx="11332193" cy="6532344"/>
          </a:xfrm>
        </p:spPr>
        <p:txBody>
          <a:bodyPr>
            <a:normAutofit fontScale="92500" lnSpcReduction="20000"/>
          </a:bodyPr>
          <a:lstStyle/>
          <a:p>
            <a:pPr algn="just">
              <a:lnSpc>
                <a:spcPct val="150000"/>
              </a:lnSpc>
            </a:pPr>
            <a:r>
              <a:rPr lang="en-US" sz="2300" dirty="0"/>
              <a:t>Checking by SST on the major roads or arterial roads shall commence </a:t>
            </a:r>
            <a:r>
              <a:rPr lang="en-US" sz="2300" b="1" dirty="0">
                <a:solidFill>
                  <a:srgbClr val="FF0000"/>
                </a:solidFill>
              </a:rPr>
              <a:t>from the date of notification of election. </a:t>
            </a:r>
          </a:p>
          <a:p>
            <a:pPr algn="just">
              <a:lnSpc>
                <a:spcPct val="150000"/>
              </a:lnSpc>
            </a:pPr>
            <a:r>
              <a:rPr lang="en-US" sz="2300" dirty="0"/>
              <a:t>There shall be </a:t>
            </a:r>
            <a:r>
              <a:rPr lang="en-US" sz="2300" dirty="0">
                <a:solidFill>
                  <a:srgbClr val="00B0F0"/>
                </a:solidFill>
              </a:rPr>
              <a:t>three or more Static Surveillance Teams </a:t>
            </a:r>
            <a:r>
              <a:rPr lang="en-US" sz="2300" dirty="0"/>
              <a:t>in each Assembly Constituency/Segment with one executive magistrate and three or four police personnel in each team who shall be manning the check post.</a:t>
            </a:r>
          </a:p>
          <a:p>
            <a:pPr algn="just">
              <a:lnSpc>
                <a:spcPct val="150000"/>
              </a:lnSpc>
            </a:pPr>
            <a:r>
              <a:rPr lang="en-US" sz="2300" dirty="0"/>
              <a:t>Depending on the sensitivity of the area, the CPF members will be mixed in the SSTs.  </a:t>
            </a:r>
          </a:p>
          <a:p>
            <a:pPr algn="just">
              <a:lnSpc>
                <a:spcPct val="150000"/>
              </a:lnSpc>
            </a:pPr>
            <a:r>
              <a:rPr lang="en-US" sz="2300" dirty="0"/>
              <a:t>This team shall put check posts at Expenditure Sensitive pockets/hamlets, and shall keep watch on movement of illicit liquor, items of bribe, or large amount of cash, arms and ammunition and also movement of antisocial elements in their area.</a:t>
            </a:r>
          </a:p>
          <a:p>
            <a:pPr algn="just">
              <a:lnSpc>
                <a:spcPct val="150000"/>
              </a:lnSpc>
            </a:pPr>
            <a:r>
              <a:rPr lang="en-US" sz="2300" b="1" dirty="0">
                <a:solidFill>
                  <a:srgbClr val="FF0000"/>
                </a:solidFill>
              </a:rPr>
              <a:t>The entire process of checking shall be </a:t>
            </a:r>
            <a:r>
              <a:rPr lang="en-US" sz="2300" b="1" i="1" dirty="0">
                <a:solidFill>
                  <a:srgbClr val="FF0000"/>
                </a:solidFill>
              </a:rPr>
              <a:t>captured in video or CCTV. </a:t>
            </a:r>
          </a:p>
          <a:p>
            <a:pPr algn="just">
              <a:lnSpc>
                <a:spcPct val="150000"/>
              </a:lnSpc>
            </a:pPr>
            <a:r>
              <a:rPr lang="en-US" sz="2300" b="1" dirty="0">
                <a:solidFill>
                  <a:schemeClr val="accent1">
                    <a:lumMod val="75000"/>
                  </a:schemeClr>
                </a:solidFill>
              </a:rPr>
              <a:t>The video/CCTV record with an  identification mark of date, place and team number shall be deposited with the R.O, on the next day who shall preserve the same for verification by the Commission at later point of time. It may also be widely advertised by the DEO that any member of the public can obtain a copy of the video/ </a:t>
            </a:r>
            <a:r>
              <a:rPr lang="en-US" sz="2300" b="1" i="1" dirty="0">
                <a:solidFill>
                  <a:schemeClr val="accent1">
                    <a:lumMod val="75000"/>
                  </a:schemeClr>
                </a:solidFill>
              </a:rPr>
              <a:t>CCTV record by depositing </a:t>
            </a:r>
            <a:r>
              <a:rPr lang="en-US" sz="2300" b="1" i="1" dirty="0" err="1">
                <a:solidFill>
                  <a:schemeClr val="accent1">
                    <a:lumMod val="75000"/>
                  </a:schemeClr>
                </a:solidFill>
              </a:rPr>
              <a:t>Rs</a:t>
            </a:r>
            <a:r>
              <a:rPr lang="en-US" sz="2300" b="1" i="1" dirty="0">
                <a:solidFill>
                  <a:schemeClr val="accent1">
                    <a:lumMod val="75000"/>
                  </a:schemeClr>
                </a:solidFill>
              </a:rPr>
              <a:t>. 300/-.</a:t>
            </a:r>
          </a:p>
          <a:p>
            <a:pPr algn="just"/>
            <a:endParaRPr lang="en-US" sz="1900" b="1" dirty="0">
              <a:solidFill>
                <a:srgbClr val="FF0000"/>
              </a:solidFill>
            </a:endParaRPr>
          </a:p>
        </p:txBody>
      </p:sp>
    </p:spTree>
    <p:extLst>
      <p:ext uri="{BB962C8B-B14F-4D97-AF65-F5344CB8AC3E}">
        <p14:creationId xmlns:p14="http://schemas.microsoft.com/office/powerpoint/2010/main" xmlns="" val="16530033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idx="4294967295"/>
          </p:nvPr>
        </p:nvSpPr>
        <p:spPr>
          <a:xfrm>
            <a:off x="2362200" y="990600"/>
            <a:ext cx="11053762" cy="7029450"/>
          </a:xfrm>
          <a:prstGeom prst="rect">
            <a:avLst/>
          </a:prstGeom>
        </p:spPr>
        <p:txBody>
          <a:bodyPr/>
          <a:lstStyle/>
          <a:p>
            <a:pPr marL="431060" lvl="1" indent="-431060" algn="just" eaLnBrk="1" hangingPunct="1">
              <a:buFont typeface="Arial" panose="020B0604020202020204" pitchFamily="34" charset="0"/>
              <a:buChar char="•"/>
            </a:pPr>
            <a:r>
              <a:rPr lang="en-US" sz="2800" b="1" dirty="0" smtClean="0">
                <a:solidFill>
                  <a:srgbClr val="7030A0"/>
                </a:solidFill>
                <a:latin typeface="Arial Narrow" pitchFamily="34" charset="0"/>
              </a:rPr>
              <a:t>First, </a:t>
            </a:r>
            <a:r>
              <a:rPr lang="en-US" sz="2800" b="1" dirty="0" smtClean="0">
                <a:latin typeface="Arial Narrow" pitchFamily="34" charset="0"/>
              </a:rPr>
              <a:t>immediately after the allotment of symbols by RO </a:t>
            </a:r>
            <a:r>
              <a:rPr lang="en-US" sz="2800" dirty="0" smtClean="0">
                <a:latin typeface="Arial Narrow" pitchFamily="34" charset="0"/>
              </a:rPr>
              <a:t>to acquaint them with the legal provisions, instructions of the Commission, procedures for filling up the forms and registers and dates of inspection of accounts etc. </a:t>
            </a:r>
            <a:r>
              <a:rPr lang="en-US" sz="2800" dirty="0" smtClean="0">
                <a:solidFill>
                  <a:schemeClr val="tx2">
                    <a:lumMod val="50000"/>
                  </a:schemeClr>
                </a:solidFill>
                <a:latin typeface="Arial Narrow" pitchFamily="34" charset="0"/>
              </a:rPr>
              <a:t>He shall give Expenditure Register duly signed and page numbered to candidate at the time of filing of nomination papers.</a:t>
            </a:r>
          </a:p>
          <a:p>
            <a:pPr marL="0" lvl="1" indent="0" algn="just" eaLnBrk="1" hangingPunct="1">
              <a:buNone/>
            </a:pPr>
            <a:endParaRPr lang="en-US" sz="2800" dirty="0" smtClean="0">
              <a:latin typeface="Arial Narrow" pitchFamily="34" charset="0"/>
            </a:endParaRPr>
          </a:p>
          <a:p>
            <a:pPr algn="just"/>
            <a:r>
              <a:rPr lang="en-US" sz="2800" b="1" dirty="0" smtClean="0">
                <a:solidFill>
                  <a:srgbClr val="7030A0"/>
                </a:solidFill>
                <a:latin typeface="Arial Narrow" pitchFamily="34" charset="0"/>
              </a:rPr>
              <a:t>Second, </a:t>
            </a:r>
            <a:r>
              <a:rPr lang="en-US" sz="2800" b="1" dirty="0" smtClean="0">
                <a:latin typeface="Arial Narrow" pitchFamily="34" charset="0"/>
              </a:rPr>
              <a:t>within a week before the final date of submission of accounts in presence of Asst. Exp. Observers by DEO </a:t>
            </a:r>
            <a:r>
              <a:rPr lang="en-US" sz="2800" b="1" dirty="0" smtClean="0">
                <a:solidFill>
                  <a:schemeClr val="accent2">
                    <a:lumMod val="60000"/>
                    <a:lumOff val="40000"/>
                  </a:schemeClr>
                </a:solidFill>
                <a:latin typeface="Arial Narrow" pitchFamily="34" charset="0"/>
              </a:rPr>
              <a:t>(i.e., after 20 days of declaration of results)</a:t>
            </a:r>
            <a:r>
              <a:rPr lang="en-US" sz="2800" dirty="0" smtClean="0">
                <a:solidFill>
                  <a:schemeClr val="accent2">
                    <a:lumMod val="60000"/>
                    <a:lumOff val="40000"/>
                  </a:schemeClr>
                </a:solidFill>
                <a:latin typeface="Arial Narrow" pitchFamily="34" charset="0"/>
              </a:rPr>
              <a:t> </a:t>
            </a:r>
            <a:r>
              <a:rPr lang="en-US" sz="2800" dirty="0" smtClean="0">
                <a:latin typeface="Arial Narrow" pitchFamily="34" charset="0"/>
              </a:rPr>
              <a:t>with all election agents/candidates/personnel engaged in his office for receiving the accounts, </a:t>
            </a:r>
            <a:r>
              <a:rPr lang="en-US" sz="2800" i="1" dirty="0" smtClean="0"/>
              <a:t>to</a:t>
            </a:r>
            <a:r>
              <a:rPr lang="en-US" sz="2800" i="1" dirty="0"/>
              <a:t> </a:t>
            </a:r>
            <a:r>
              <a:rPr lang="en-US" sz="2800" i="1" dirty="0" smtClean="0"/>
              <a:t>explain </a:t>
            </a:r>
            <a:r>
              <a:rPr lang="en-US" sz="2800" i="1" dirty="0"/>
              <a:t>the procedure of e-filing of accounts, the forms and affidavits to </a:t>
            </a:r>
            <a:r>
              <a:rPr lang="en-US" sz="2800" i="1" dirty="0" smtClean="0"/>
              <a:t>be filed </a:t>
            </a:r>
            <a:r>
              <a:rPr lang="en-US" sz="2800" i="1" dirty="0"/>
              <a:t>and frequently noticed defects.  Consequence of not filing or </a:t>
            </a:r>
            <a:r>
              <a:rPr lang="en-US" sz="2800" i="1" dirty="0" smtClean="0"/>
              <a:t>filing incomplete </a:t>
            </a:r>
            <a:r>
              <a:rPr lang="en-US" sz="2800" i="1" dirty="0"/>
              <a:t>forms or not filing in the manner prescribed or not </a:t>
            </a:r>
            <a:r>
              <a:rPr lang="en-US" sz="2800" i="1" dirty="0" smtClean="0"/>
              <a:t>showing correct </a:t>
            </a:r>
            <a:r>
              <a:rPr lang="en-US" sz="2800" i="1" dirty="0"/>
              <a:t>accounts shall also be explained to </a:t>
            </a:r>
            <a:r>
              <a:rPr lang="en-US" sz="2800" i="1" dirty="0" smtClean="0"/>
              <a:t>the candidates/agents</a:t>
            </a:r>
            <a:r>
              <a:rPr lang="en-US" sz="2800" i="1" dirty="0"/>
              <a:t>.</a:t>
            </a:r>
            <a:r>
              <a:rPr lang="en-US" sz="2800" dirty="0" smtClean="0">
                <a:latin typeface="Arial Narrow" pitchFamily="34" charset="0"/>
              </a:rPr>
              <a:t> </a:t>
            </a:r>
          </a:p>
          <a:p>
            <a:pPr marL="291364" lvl="1" indent="-291364" algn="just" eaLnBrk="1" hangingPunct="1"/>
            <a:endParaRPr lang="en-US" sz="2300" dirty="0" smtClean="0"/>
          </a:p>
        </p:txBody>
      </p:sp>
      <p:sp>
        <p:nvSpPr>
          <p:cNvPr id="2" name="Title 1"/>
          <p:cNvSpPr>
            <a:spLocks noGrp="1"/>
          </p:cNvSpPr>
          <p:nvPr>
            <p:ph type="title" idx="4294967295"/>
          </p:nvPr>
        </p:nvSpPr>
        <p:spPr>
          <a:xfrm>
            <a:off x="2895600" y="228600"/>
            <a:ext cx="9382125" cy="604838"/>
          </a:xfrm>
          <a:prstGeom prst="rect">
            <a:avLst/>
          </a:prstGeom>
          <a:ln>
            <a:solidFill>
              <a:schemeClr val="accent3">
                <a:lumMod val="75000"/>
              </a:schemeClr>
            </a:solidFill>
          </a:ln>
        </p:spPr>
        <p:txBody>
          <a:bodyPr/>
          <a:lstStyle/>
          <a:p>
            <a:r>
              <a:rPr lang="en-US" sz="3000" b="1" dirty="0" smtClean="0"/>
              <a:t>TWO TRAINING PROGRAMME WITH CANDIDATE</a:t>
            </a:r>
            <a:endParaRPr lang="en-IN" sz="3000" b="1"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09800" y="457200"/>
            <a:ext cx="11347544" cy="7286803"/>
          </a:xfrm>
        </p:spPr>
        <p:txBody>
          <a:bodyPr>
            <a:normAutofit fontScale="92500"/>
          </a:bodyPr>
          <a:lstStyle/>
          <a:p>
            <a:pPr algn="just">
              <a:lnSpc>
                <a:spcPct val="150000"/>
              </a:lnSpc>
            </a:pPr>
            <a:r>
              <a:rPr lang="en-US" sz="2400" dirty="0"/>
              <a:t>Whenever Check Posts are put at the borders of the district/State or at any other place by any agency, for any purpose, then the nearest SST shall be present there in such team, to avoid duplication of checking in the area and reporting of seizure of cash or items of bribe has to be done by the SST.</a:t>
            </a:r>
          </a:p>
          <a:p>
            <a:pPr algn="just">
              <a:lnSpc>
                <a:spcPct val="150000"/>
              </a:lnSpc>
            </a:pPr>
            <a:r>
              <a:rPr lang="en-US" sz="2400" dirty="0">
                <a:solidFill>
                  <a:srgbClr val="FF0000"/>
                </a:solidFill>
              </a:rPr>
              <a:t>The SSTs shall be controlled by the DEO and S.P. in consultation with General Observer and Expenditure Observers </a:t>
            </a:r>
            <a:r>
              <a:rPr lang="en-US" sz="2400" dirty="0"/>
              <a:t>and the mechanism shall be strengthened in last 72 Hrs. before the poll, particularly in vulnerable areas  or in Expenditure sensitive pockets </a:t>
            </a:r>
            <a:r>
              <a:rPr lang="en-US" sz="2400" i="1" dirty="0"/>
              <a:t>and during such period, ·the SST shall not be dismantled under any circumstances.</a:t>
            </a:r>
          </a:p>
          <a:p>
            <a:pPr algn="just">
              <a:lnSpc>
                <a:spcPct val="150000"/>
              </a:lnSpc>
            </a:pPr>
            <a:r>
              <a:rPr lang="en-US" sz="2400" b="1" dirty="0">
                <a:solidFill>
                  <a:srgbClr val="FF66CC"/>
                </a:solidFill>
              </a:rPr>
              <a:t>No checking shall take place without the presence of Executive Magistrate. </a:t>
            </a:r>
            <a:endParaRPr lang="en-US" sz="2400" i="1" dirty="0"/>
          </a:p>
          <a:p>
            <a:pPr algn="just">
              <a:lnSpc>
                <a:spcPct val="150000"/>
              </a:lnSpc>
            </a:pPr>
            <a:r>
              <a:rPr lang="en-US" sz="2400" dirty="0"/>
              <a:t>During checking, if any cash exceeding </a:t>
            </a:r>
            <a:r>
              <a:rPr lang="en-US" sz="2400" dirty="0" err="1"/>
              <a:t>Rs</a:t>
            </a:r>
            <a:r>
              <a:rPr lang="en-US" sz="2400" dirty="0"/>
              <a:t>. 50,000/- is. found in a vehicle carrying a candidate, his agent, or party worker or carrying posters or election materials or any drugs, liquor, arms or gift items which are valued at more than Rs.1O,O0O/-, likely to be used for inducement of electors or any other illicit articles are found in a vehicle, shall be subject to seizure. </a:t>
            </a:r>
            <a:endParaRPr lang="en-US" sz="2400" i="1" dirty="0"/>
          </a:p>
          <a:p>
            <a:pPr algn="just">
              <a:lnSpc>
                <a:spcPct val="150000"/>
              </a:lnSpc>
            </a:pPr>
            <a:endParaRPr lang="en-US" sz="2000" dirty="0"/>
          </a:p>
          <a:p>
            <a:endParaRPr lang="en-US" dirty="0"/>
          </a:p>
        </p:txBody>
      </p:sp>
    </p:spTree>
    <p:extLst>
      <p:ext uri="{BB962C8B-B14F-4D97-AF65-F5344CB8AC3E}">
        <p14:creationId xmlns:p14="http://schemas.microsoft.com/office/powerpoint/2010/main" xmlns="" val="96899311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86000" y="609600"/>
            <a:ext cx="11071748" cy="7047994"/>
          </a:xfrm>
        </p:spPr>
        <p:txBody>
          <a:bodyPr>
            <a:normAutofit/>
          </a:bodyPr>
          <a:lstStyle/>
          <a:p>
            <a:pPr algn="just">
              <a:lnSpc>
                <a:spcPct val="150000"/>
              </a:lnSpc>
            </a:pPr>
            <a:r>
              <a:rPr lang="en-US" sz="2400" dirty="0"/>
              <a:t>After seizure, the seized amount shall be deposited in such manner as directed by the Court and a copy of seizure of cash, in excess of </a:t>
            </a:r>
            <a:r>
              <a:rPr lang="en-US" sz="2400" dirty="0" err="1"/>
              <a:t>Rs</a:t>
            </a:r>
            <a:r>
              <a:rPr lang="en-US" sz="2400" dirty="0"/>
              <a:t>. 1O lacs shall be forwarded to the Income Tax authority, engaged for the purpose. </a:t>
            </a:r>
          </a:p>
          <a:p>
            <a:pPr algn="just">
              <a:lnSpc>
                <a:spcPct val="150000"/>
              </a:lnSpc>
            </a:pPr>
            <a:r>
              <a:rPr lang="en-US" sz="2400" dirty="0"/>
              <a:t>The DEO shall issue necessary instructions to the treasury units to receive the seized cash beyond office hours and on holidays also, in case it is required.</a:t>
            </a:r>
          </a:p>
          <a:p>
            <a:pPr algn="just">
              <a:lnSpc>
                <a:spcPct val="150000"/>
              </a:lnSpc>
            </a:pPr>
            <a:r>
              <a:rPr lang="en-US" sz="2400" dirty="0"/>
              <a:t>The Magistrate of the SST shall send Daily Activity </a:t>
            </a:r>
            <a:r>
              <a:rPr lang="en-US" sz="2400" dirty="0" smtClean="0"/>
              <a:t>report </a:t>
            </a:r>
            <a:r>
              <a:rPr lang="en-US" sz="2400" dirty="0" smtClean="0">
                <a:hlinkClick r:id="rId2" action="ppaction://hlinkfile"/>
              </a:rPr>
              <a:t>( Annexure-B10) </a:t>
            </a:r>
            <a:r>
              <a:rPr lang="en-US" sz="2400" dirty="0"/>
              <a:t>to the D.E.O. with copy to R.O., S.P. and Expenditure Observer, General Observer, and Police observer in a format as per Annexure -C, on the same day.</a:t>
            </a:r>
          </a:p>
          <a:p>
            <a:pPr algn="just">
              <a:lnSpc>
                <a:spcPct val="150000"/>
              </a:lnSpc>
            </a:pPr>
            <a:r>
              <a:rPr lang="en-US" sz="2400" dirty="0"/>
              <a:t>The S.P. shall send daily activity update to Nodal Officer of Police Headquarter, who shall compile all such reports from the district and send a consolidated report in the same format ( i.e., Annexure - C) on the next day by fax/ e-mail to the Commission with a copy to the CEO of the state.</a:t>
            </a:r>
          </a:p>
          <a:p>
            <a:pPr algn="just">
              <a:lnSpc>
                <a:spcPct val="150000"/>
              </a:lnSpc>
            </a:pPr>
            <a:endParaRPr lang="en-US" sz="1900" dirty="0"/>
          </a:p>
          <a:p>
            <a:pPr>
              <a:lnSpc>
                <a:spcPct val="150000"/>
              </a:lnSpc>
            </a:pPr>
            <a:endParaRPr lang="en-US" dirty="0"/>
          </a:p>
        </p:txBody>
      </p:sp>
    </p:spTree>
    <p:extLst>
      <p:ext uri="{BB962C8B-B14F-4D97-AF65-F5344CB8AC3E}">
        <p14:creationId xmlns:p14="http://schemas.microsoft.com/office/powerpoint/2010/main" xmlns="" val="224063973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10763250" cy="914400"/>
          </a:xfrm>
        </p:spPr>
        <p:txBody>
          <a:bodyPr>
            <a:normAutofit/>
          </a:bodyPr>
          <a:lstStyle/>
          <a:p>
            <a:pPr algn="ctr"/>
            <a:r>
              <a:rPr lang="en-US" dirty="0" smtClean="0"/>
              <a:t>Exemption from Seizure by SST</a:t>
            </a:r>
            <a:endParaRPr lang="en-US" dirty="0"/>
          </a:p>
        </p:txBody>
      </p:sp>
      <p:sp>
        <p:nvSpPr>
          <p:cNvPr id="3" name="Content Placeholder 2"/>
          <p:cNvSpPr>
            <a:spLocks noGrp="1"/>
          </p:cNvSpPr>
          <p:nvPr>
            <p:ph type="body" sz="quarter" idx="10"/>
          </p:nvPr>
        </p:nvSpPr>
        <p:spPr>
          <a:xfrm>
            <a:off x="2209800" y="2209800"/>
            <a:ext cx="11154204" cy="5181600"/>
          </a:xfrm>
        </p:spPr>
        <p:txBody>
          <a:bodyPr>
            <a:noAutofit/>
          </a:bodyPr>
          <a:lstStyle/>
          <a:p>
            <a:pPr algn="just">
              <a:lnSpc>
                <a:spcPct val="150000"/>
              </a:lnSpc>
            </a:pPr>
            <a:r>
              <a:rPr lang="en-US" sz="2400" dirty="0"/>
              <a:t>If any </a:t>
            </a:r>
            <a:r>
              <a:rPr lang="en-US" sz="2400" dirty="0">
                <a:solidFill>
                  <a:srgbClr val="00B050"/>
                </a:solidFill>
              </a:rPr>
              <a:t>star campaigner is carrying cash up to </a:t>
            </a:r>
            <a:r>
              <a:rPr lang="en-US" sz="2400" dirty="0" err="1">
                <a:solidFill>
                  <a:srgbClr val="00B050"/>
                </a:solidFill>
              </a:rPr>
              <a:t>Rs</a:t>
            </a:r>
            <a:r>
              <a:rPr lang="en-US" sz="2400" dirty="0">
                <a:solidFill>
                  <a:srgbClr val="00B050"/>
                </a:solidFill>
              </a:rPr>
              <a:t>. 1 Lakh</a:t>
            </a:r>
            <a:r>
              <a:rPr lang="en-US" sz="2400" dirty="0"/>
              <a:t>, exclusively for his/her personal use, or any party functionary is carrying cash with certificate from the treasurer of the party mentioning the amount and its end use, then the authorities in SST shall retain a copy of the certificate and will not seize the cash. </a:t>
            </a:r>
            <a:endParaRPr lang="en-US" sz="2400" dirty="0" smtClean="0"/>
          </a:p>
          <a:p>
            <a:pPr algn="just">
              <a:lnSpc>
                <a:spcPct val="150000"/>
              </a:lnSpc>
              <a:buNone/>
            </a:pPr>
            <a:endParaRPr lang="en-US" sz="2400" dirty="0"/>
          </a:p>
          <a:p>
            <a:pPr algn="just">
              <a:lnSpc>
                <a:spcPct val="150000"/>
              </a:lnSpc>
            </a:pPr>
            <a:r>
              <a:rPr lang="en-US" sz="2400" dirty="0"/>
              <a:t>If cash of more than </a:t>
            </a:r>
            <a:r>
              <a:rPr lang="en-US" sz="2400" dirty="0">
                <a:solidFill>
                  <a:srgbClr val="00B050"/>
                </a:solidFill>
              </a:rPr>
              <a:t>10 lakh </a:t>
            </a:r>
            <a:r>
              <a:rPr lang="en-US" sz="2400" dirty="0"/>
              <a:t>is found in a vehicle and there is </a:t>
            </a:r>
            <a:r>
              <a:rPr lang="en-US" sz="2400" dirty="0">
                <a:solidFill>
                  <a:srgbClr val="00B050"/>
                </a:solidFill>
              </a:rPr>
              <a:t>no suspicion of commission of any  crime or linkage to any candidate or agent or party functionary</a:t>
            </a:r>
            <a:r>
              <a:rPr lang="en-US" sz="2400" dirty="0"/>
              <a:t>, then the SST </a:t>
            </a:r>
            <a:r>
              <a:rPr lang="en-US" sz="2400" i="1" dirty="0"/>
              <a:t>shall not seize the cash. and pass on the information to the Income-Tax authority, for </a:t>
            </a:r>
            <a:r>
              <a:rPr lang="en-US" sz="2400" dirty="0"/>
              <a:t>necessary action under Income - Tax Laws</a:t>
            </a:r>
          </a:p>
        </p:txBody>
      </p:sp>
    </p:spTree>
    <p:extLst>
      <p:ext uri="{BB962C8B-B14F-4D97-AF65-F5344CB8AC3E}">
        <p14:creationId xmlns:p14="http://schemas.microsoft.com/office/powerpoint/2010/main" xmlns="" val="281594570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33400"/>
            <a:ext cx="11430000" cy="838200"/>
          </a:xfrm>
        </p:spPr>
        <p:txBody>
          <a:bodyPr>
            <a:normAutofit fontScale="90000"/>
          </a:bodyPr>
          <a:lstStyle/>
          <a:p>
            <a:r>
              <a:rPr lang="en-US" b="1" dirty="0" smtClean="0"/>
              <a:t>Responsibility </a:t>
            </a:r>
            <a:r>
              <a:rPr lang="en-US" b="1" dirty="0"/>
              <a:t>of in Charge of </a:t>
            </a:r>
            <a:r>
              <a:rPr lang="en-US" b="1" dirty="0" smtClean="0"/>
              <a:t>SST</a:t>
            </a:r>
            <a:endParaRPr lang="en-US" dirty="0"/>
          </a:p>
        </p:txBody>
      </p:sp>
      <p:sp>
        <p:nvSpPr>
          <p:cNvPr id="3" name="Content Placeholder 2"/>
          <p:cNvSpPr>
            <a:spLocks noGrp="1"/>
          </p:cNvSpPr>
          <p:nvPr>
            <p:ph type="body" sz="quarter" idx="10"/>
          </p:nvPr>
        </p:nvSpPr>
        <p:spPr>
          <a:xfrm>
            <a:off x="2209800" y="1507737"/>
            <a:ext cx="11393606" cy="5576474"/>
          </a:xfrm>
        </p:spPr>
        <p:txBody>
          <a:bodyPr>
            <a:normAutofit/>
          </a:bodyPr>
          <a:lstStyle/>
          <a:p>
            <a:pPr algn="just">
              <a:lnSpc>
                <a:spcPct val="150000"/>
              </a:lnSpc>
            </a:pPr>
            <a:r>
              <a:rPr lang="en-US" sz="2500" dirty="0"/>
              <a:t>the seizure of  cash or any item shall be done by the in charge Police Officer of the SST as per provision of </a:t>
            </a:r>
            <a:r>
              <a:rPr lang="en-US" sz="2500" dirty="0" err="1" smtClean="0"/>
              <a:t>Cr.P.C</a:t>
            </a:r>
            <a:r>
              <a:rPr lang="en-US" sz="2500" dirty="0" smtClean="0"/>
              <a:t>. in </a:t>
            </a:r>
            <a:r>
              <a:rPr lang="en-US" sz="2500" dirty="0"/>
              <a:t>presence of the Executive Magistrate </a:t>
            </a:r>
          </a:p>
          <a:p>
            <a:pPr algn="just">
              <a:lnSpc>
                <a:spcPct val="150000"/>
              </a:lnSpc>
            </a:pPr>
            <a:r>
              <a:rPr lang="en-US" sz="2500" dirty="0"/>
              <a:t>The Police Officer in charge of SST shall file complaint/FIR in the Court, having jurisdiction, within 24 hours. </a:t>
            </a:r>
          </a:p>
          <a:p>
            <a:pPr algn="just">
              <a:lnSpc>
                <a:spcPct val="150000"/>
              </a:lnSpc>
            </a:pPr>
            <a:endParaRPr lang="en-US" sz="2500" dirty="0"/>
          </a:p>
          <a:p>
            <a:pPr algn="just">
              <a:lnSpc>
                <a:spcPct val="150000"/>
              </a:lnSpc>
            </a:pPr>
            <a:r>
              <a:rPr lang="en-US" sz="2500" b="1" dirty="0">
                <a:solidFill>
                  <a:srgbClr val="FF0000"/>
                </a:solidFill>
              </a:rPr>
              <a:t>FS and SST shall be polite, decent and courteous, while checking the baggage or vehicle. The purse held by the ladies shall not be checked, unless there is a lady officer. </a:t>
            </a:r>
            <a:r>
              <a:rPr lang="en-US" sz="2500" b="1" dirty="0">
                <a:solidFill>
                  <a:srgbClr val="00B0F0"/>
                </a:solidFill>
              </a:rPr>
              <a:t>The FS shall also supervise the functioning and proper conduct of SSTs </a:t>
            </a:r>
            <a:r>
              <a:rPr lang="en-US" sz="2500" b="1" dirty="0">
                <a:solidFill>
                  <a:srgbClr val="FF0000"/>
                </a:solidFill>
              </a:rPr>
              <a:t>during checking in their areas. </a:t>
            </a:r>
          </a:p>
        </p:txBody>
      </p:sp>
    </p:spTree>
    <p:extLst>
      <p:ext uri="{BB962C8B-B14F-4D97-AF65-F5344CB8AC3E}">
        <p14:creationId xmlns:p14="http://schemas.microsoft.com/office/powerpoint/2010/main" xmlns="" val="23989813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12779"/>
            <a:ext cx="8229600" cy="830221"/>
          </a:xfrm>
        </p:spPr>
        <p:txBody>
          <a:bodyPr>
            <a:normAutofit fontScale="90000"/>
          </a:bodyPr>
          <a:lstStyle/>
          <a:p>
            <a:pPr algn="ctr"/>
            <a:r>
              <a:rPr lang="en-US" dirty="0" smtClean="0"/>
              <a:t>TRAINING OF FST AND SST</a:t>
            </a:r>
            <a:endParaRPr lang="en-US" dirty="0"/>
          </a:p>
        </p:txBody>
      </p:sp>
      <p:sp>
        <p:nvSpPr>
          <p:cNvPr id="3" name="Content Placeholder 2"/>
          <p:cNvSpPr>
            <a:spLocks noGrp="1"/>
          </p:cNvSpPr>
          <p:nvPr>
            <p:ph type="body" sz="quarter" idx="10"/>
          </p:nvPr>
        </p:nvSpPr>
        <p:spPr>
          <a:xfrm>
            <a:off x="2209800" y="1295400"/>
            <a:ext cx="11188860" cy="2505878"/>
          </a:xfrm>
        </p:spPr>
        <p:txBody>
          <a:bodyPr>
            <a:normAutofit fontScale="92500"/>
          </a:bodyPr>
          <a:lstStyle/>
          <a:p>
            <a:pPr algn="just">
              <a:lnSpc>
                <a:spcPct val="150000"/>
              </a:lnSpc>
            </a:pPr>
            <a:r>
              <a:rPr lang="en-US" sz="2500" dirty="0"/>
              <a:t>Advance </a:t>
            </a:r>
            <a:r>
              <a:rPr lang="en-US" sz="2600" dirty="0"/>
              <a:t>training of FSs and SSTs should be done as per direction of the Commission. The DEO and the SP of the district shall ensure that the teams are constituted and properly trained. The Nodal Officer at the Police Headquarters shall ensure that proper training- and sensitization of the police force is this regard is done. </a:t>
            </a:r>
          </a:p>
        </p:txBody>
      </p:sp>
      <p:sp>
        <p:nvSpPr>
          <p:cNvPr id="4" name="Title 1"/>
          <p:cNvSpPr txBox="1">
            <a:spLocks/>
          </p:cNvSpPr>
          <p:nvPr/>
        </p:nvSpPr>
        <p:spPr>
          <a:xfrm>
            <a:off x="2209800" y="3581400"/>
            <a:ext cx="9924528" cy="580222"/>
          </a:xfrm>
          <a:prstGeom prst="rect">
            <a:avLst/>
          </a:prstGeom>
        </p:spPr>
        <p:txBody>
          <a:bodyPr vert="horz" lIns="114949" tIns="57475" rIns="114949" bIns="57475" rtlCol="0" anchor="t">
            <a:normAutofit fontScale="97500"/>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000" dirty="0" smtClean="0"/>
              <a:t>Complaint against functioning of FST &amp; SST</a:t>
            </a:r>
            <a:endParaRPr lang="en-US" sz="3000" dirty="0"/>
          </a:p>
        </p:txBody>
      </p:sp>
      <p:sp>
        <p:nvSpPr>
          <p:cNvPr id="5" name="Content Placeholder 2"/>
          <p:cNvSpPr txBox="1">
            <a:spLocks/>
          </p:cNvSpPr>
          <p:nvPr/>
        </p:nvSpPr>
        <p:spPr>
          <a:xfrm>
            <a:off x="2209800" y="4374029"/>
            <a:ext cx="11236932" cy="2941171"/>
          </a:xfrm>
          <a:prstGeom prst="rect">
            <a:avLst/>
          </a:prstGeom>
        </p:spPr>
        <p:txBody>
          <a:bodyPr vert="horz" lIns="114949" tIns="57475" rIns="114949" bIns="57475" rtlCol="0">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algn="just" fontAlgn="auto"/>
            <a:r>
              <a:rPr lang="en-US" sz="2500" dirty="0" smtClean="0"/>
              <a:t>In case of any grievance about the conduct of the FS or SST, the Authority, whom the person can appeal for </a:t>
            </a:r>
            <a:r>
              <a:rPr lang="en-US" sz="2500" dirty="0" err="1" smtClean="0"/>
              <a:t>redressal</a:t>
            </a:r>
            <a:r>
              <a:rPr lang="en-US" sz="2500" dirty="0" smtClean="0"/>
              <a:t> of grievance </a:t>
            </a:r>
            <a:r>
              <a:rPr lang="en-US" sz="2500" i="1" dirty="0" smtClean="0"/>
              <a:t>on misconduct or harassment shall be </a:t>
            </a:r>
            <a:r>
              <a:rPr lang="en-US" sz="2500" dirty="0" smtClean="0"/>
              <a:t>the Addl. District Magistrate of the district (in charge of the Expenditure Monitoring Cell).</a:t>
            </a:r>
          </a:p>
          <a:p>
            <a:pPr algn="just" fontAlgn="auto"/>
            <a:r>
              <a:rPr lang="en-US" sz="2500" b="1" i="1" dirty="0" smtClean="0">
                <a:solidFill>
                  <a:srgbClr val="00B0F0"/>
                </a:solidFill>
              </a:rPr>
              <a:t>All the vehicles, used by SSTs and FSs may be fitted with GPRS enabled  tracking unit so that timely action by the teams can be monitored.</a:t>
            </a:r>
            <a:endParaRPr lang="en-US" sz="2500" b="1" dirty="0">
              <a:solidFill>
                <a:srgbClr val="00B0F0"/>
              </a:solidFill>
            </a:endParaRPr>
          </a:p>
        </p:txBody>
      </p:sp>
    </p:spTree>
    <p:extLst>
      <p:ext uri="{BB962C8B-B14F-4D97-AF65-F5344CB8AC3E}">
        <p14:creationId xmlns:p14="http://schemas.microsoft.com/office/powerpoint/2010/main" xmlns="" val="11853079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537590" cy="636984"/>
          </a:xfrm>
        </p:spPr>
        <p:txBody>
          <a:bodyPr>
            <a:normAutofit fontScale="90000"/>
          </a:bodyPr>
          <a:lstStyle/>
          <a:p>
            <a:pPr algn="ctr"/>
            <a:r>
              <a:rPr lang="en-US" dirty="0" smtClean="0"/>
              <a:t>Protocol for </a:t>
            </a:r>
            <a:r>
              <a:rPr lang="en-US" b="1" dirty="0"/>
              <a:t>Release of Cash </a:t>
            </a:r>
            <a:endParaRPr lang="en-US" dirty="0"/>
          </a:p>
        </p:txBody>
      </p:sp>
      <p:sp>
        <p:nvSpPr>
          <p:cNvPr id="3" name="Content Placeholder 2"/>
          <p:cNvSpPr>
            <a:spLocks noGrp="1"/>
          </p:cNvSpPr>
          <p:nvPr>
            <p:ph type="body" sz="quarter" idx="10"/>
          </p:nvPr>
        </p:nvSpPr>
        <p:spPr>
          <a:xfrm>
            <a:off x="2209800" y="1544585"/>
            <a:ext cx="11201400" cy="6458646"/>
          </a:xfrm>
        </p:spPr>
        <p:txBody>
          <a:bodyPr>
            <a:noAutofit/>
          </a:bodyPr>
          <a:lstStyle/>
          <a:p>
            <a:pPr>
              <a:lnSpc>
                <a:spcPct val="100000"/>
              </a:lnSpc>
            </a:pPr>
            <a:r>
              <a:rPr lang="en-US" sz="2300" dirty="0"/>
              <a:t>In order to avoid inconvenience to the public and genuine persons and also for redressal of their grievances, if any, a committee shall be formed comprising three officers of the District, namely, </a:t>
            </a:r>
          </a:p>
          <a:p>
            <a:pPr marL="538824" indent="-538824">
              <a:lnSpc>
                <a:spcPct val="100000"/>
              </a:lnSpc>
              <a:buAutoNum type="romanLcParenBoth"/>
            </a:pPr>
            <a:r>
              <a:rPr lang="en-US" sz="2300" b="1" dirty="0">
                <a:solidFill>
                  <a:srgbClr val="00B0F0"/>
                </a:solidFill>
              </a:rPr>
              <a:t>ADM, </a:t>
            </a:r>
            <a:r>
              <a:rPr lang="en-US" sz="2300" b="1" dirty="0" err="1">
                <a:solidFill>
                  <a:srgbClr val="00B0F0"/>
                </a:solidFill>
              </a:rPr>
              <a:t>Zila</a:t>
            </a:r>
            <a:r>
              <a:rPr lang="en-US" sz="2300" b="1" dirty="0">
                <a:solidFill>
                  <a:srgbClr val="00B0F0"/>
                </a:solidFill>
              </a:rPr>
              <a:t> </a:t>
            </a:r>
            <a:r>
              <a:rPr lang="en-US" sz="2300" b="1" dirty="0" err="1">
                <a:solidFill>
                  <a:srgbClr val="00B0F0"/>
                </a:solidFill>
              </a:rPr>
              <a:t>Parishad</a:t>
            </a:r>
            <a:r>
              <a:rPr lang="en-US" sz="2300" b="1" dirty="0">
                <a:solidFill>
                  <a:srgbClr val="00B0F0"/>
                </a:solidFill>
              </a:rPr>
              <a:t>/P.D,DRDA- </a:t>
            </a:r>
          </a:p>
          <a:p>
            <a:pPr marL="538824" indent="-538824">
              <a:lnSpc>
                <a:spcPct val="100000"/>
              </a:lnSpc>
              <a:buAutoNum type="romanLcParenBoth"/>
            </a:pPr>
            <a:r>
              <a:rPr lang="en-US" sz="2300" b="1" dirty="0">
                <a:solidFill>
                  <a:srgbClr val="00B0F0"/>
                </a:solidFill>
              </a:rPr>
              <a:t>Nodal Officer of Expenditure Monitoring in the District Election Office (Convener) and </a:t>
            </a:r>
          </a:p>
          <a:p>
            <a:pPr marL="538824" indent="-538824">
              <a:lnSpc>
                <a:spcPct val="100000"/>
              </a:lnSpc>
              <a:buAutoNum type="romanLcParenBoth"/>
            </a:pPr>
            <a:r>
              <a:rPr lang="en-US" sz="2300" b="1" dirty="0">
                <a:solidFill>
                  <a:srgbClr val="00B0F0"/>
                </a:solidFill>
              </a:rPr>
              <a:t>District Treasury Officer. </a:t>
            </a:r>
          </a:p>
          <a:p>
            <a:pPr algn="just">
              <a:lnSpc>
                <a:spcPct val="100000"/>
              </a:lnSpc>
            </a:pPr>
            <a:r>
              <a:rPr lang="en-US" sz="2300" dirty="0">
                <a:solidFill>
                  <a:srgbClr val="FF0000"/>
                </a:solidFill>
              </a:rPr>
              <a:t>All cases of seizure of cash etc., effected by FS, SST or Police authorities shall immediately be brought to the notice of the Committee formed in the District</a:t>
            </a:r>
            <a:endParaRPr lang="en-US" sz="2300" b="1" dirty="0">
              <a:solidFill>
                <a:srgbClr val="FF0000"/>
              </a:solidFill>
            </a:endParaRPr>
          </a:p>
          <a:p>
            <a:pPr marL="0" indent="0" algn="just">
              <a:lnSpc>
                <a:spcPct val="100000"/>
              </a:lnSpc>
              <a:buNone/>
            </a:pPr>
            <a:r>
              <a:rPr lang="en-US" sz="2300" dirty="0"/>
              <a:t>The Committee shall </a:t>
            </a:r>
            <a:r>
              <a:rPr lang="en-US" sz="2300" dirty="0" err="1"/>
              <a:t>suo-motu</a:t>
            </a:r>
            <a:r>
              <a:rPr lang="en-US" sz="2300" dirty="0"/>
              <a:t> examine each case of seizure made by the Police or SST or FS and where the Committee finds that </a:t>
            </a:r>
            <a:r>
              <a:rPr lang="en-US" sz="2300" dirty="0">
                <a:solidFill>
                  <a:srgbClr val="00B0F0"/>
                </a:solidFill>
              </a:rPr>
              <a:t>no FIR/Complaint has been filed against the seizure </a:t>
            </a:r>
            <a:r>
              <a:rPr lang="en-US" sz="2300" dirty="0"/>
              <a:t>or where the seizure is </a:t>
            </a:r>
            <a:r>
              <a:rPr lang="en-US" sz="2300" dirty="0">
                <a:solidFill>
                  <a:srgbClr val="00B0F0"/>
                </a:solidFill>
              </a:rPr>
              <a:t>not linked with any candidate or political party or any election campaign</a:t>
            </a:r>
            <a:r>
              <a:rPr lang="en-US" sz="2300" dirty="0"/>
              <a:t> etc., as per Standard   Operating Procedure, it shall take immediate step to order release of such cash etc. to such persons from whom the cash was seized after passing a </a:t>
            </a:r>
            <a:r>
              <a:rPr lang="en-US" sz="2300" dirty="0">
                <a:solidFill>
                  <a:srgbClr val="00B0F0"/>
                </a:solidFill>
              </a:rPr>
              <a:t>speaking order.</a:t>
            </a:r>
          </a:p>
        </p:txBody>
      </p:sp>
    </p:spTree>
    <p:extLst>
      <p:ext uri="{BB962C8B-B14F-4D97-AF65-F5344CB8AC3E}">
        <p14:creationId xmlns:p14="http://schemas.microsoft.com/office/powerpoint/2010/main" xmlns="" val="410339998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09800" y="1028700"/>
            <a:ext cx="11378254" cy="6515100"/>
          </a:xfrm>
        </p:spPr>
        <p:txBody>
          <a:bodyPr>
            <a:noAutofit/>
          </a:bodyPr>
          <a:lstStyle/>
          <a:p>
            <a:pPr algn="just">
              <a:lnSpc>
                <a:spcPct val="100000"/>
              </a:lnSpc>
            </a:pPr>
            <a:r>
              <a:rPr lang="en-US" sz="2400" dirty="0"/>
              <a:t>The procedure of appeal against seizure should be mentioned in the </a:t>
            </a:r>
            <a:r>
              <a:rPr lang="en-US" sz="2400" dirty="0">
                <a:hlinkClick r:id="rId2" action="ppaction://hlinkfile"/>
              </a:rPr>
              <a:t>seizure document </a:t>
            </a:r>
            <a:r>
              <a:rPr lang="en-US" sz="2400" dirty="0"/>
              <a:t>and it should also be informed to such persons at the time of seizure of cash. </a:t>
            </a:r>
          </a:p>
          <a:p>
            <a:pPr algn="just">
              <a:lnSpc>
                <a:spcPct val="100000"/>
              </a:lnSpc>
            </a:pPr>
            <a:r>
              <a:rPr lang="en-US" sz="2400" dirty="0"/>
              <a:t>The functioning of this committee should be given </a:t>
            </a:r>
            <a:r>
              <a:rPr lang="en-US" sz="2400" dirty="0">
                <a:solidFill>
                  <a:srgbClr val="00B0F0"/>
                </a:solidFill>
              </a:rPr>
              <a:t>wide publicity</a:t>
            </a:r>
            <a:r>
              <a:rPr lang="en-US" sz="2400" dirty="0"/>
              <a:t>, including telephone no. of the convener of the Committee.</a:t>
            </a:r>
          </a:p>
          <a:p>
            <a:pPr algn="just">
              <a:lnSpc>
                <a:spcPct val="100000"/>
              </a:lnSpc>
            </a:pPr>
            <a:r>
              <a:rPr lang="en-US" sz="2400" dirty="0"/>
              <a:t>All the information pertaining to release of cash, shall be maintained by the </a:t>
            </a:r>
            <a:r>
              <a:rPr lang="en-US" sz="2400" dirty="0">
                <a:solidFill>
                  <a:srgbClr val="00B0F0"/>
                </a:solidFill>
              </a:rPr>
              <a:t>Nodal Officer expenditure monitoring in a register</a:t>
            </a:r>
            <a:r>
              <a:rPr lang="en-US" sz="2400" dirty="0"/>
              <a:t>, serially, date wise with the details regarding amount of Cash intercepted/seized and date of release to the person(s) concerned.</a:t>
            </a:r>
          </a:p>
          <a:p>
            <a:pPr algn="just">
              <a:lnSpc>
                <a:spcPct val="100000"/>
              </a:lnSpc>
            </a:pPr>
            <a:r>
              <a:rPr lang="en-US" sz="2400" b="1" dirty="0">
                <a:solidFill>
                  <a:srgbClr val="FF0000"/>
                </a:solidFill>
              </a:rPr>
              <a:t>If the release of cash is more than </a:t>
            </a:r>
            <a:r>
              <a:rPr lang="en-US" sz="2400" b="1" dirty="0" err="1">
                <a:solidFill>
                  <a:srgbClr val="FF0000"/>
                </a:solidFill>
              </a:rPr>
              <a:t>Rs</a:t>
            </a:r>
            <a:r>
              <a:rPr lang="en-US" sz="2400" b="1" dirty="0">
                <a:solidFill>
                  <a:srgbClr val="FF0000"/>
                </a:solidFill>
              </a:rPr>
              <a:t>. 10 (Ten) Lac, the nodal officer of Income Tax shall be kept informed before the release is effected.</a:t>
            </a:r>
          </a:p>
          <a:p>
            <a:pPr algn="just">
              <a:lnSpc>
                <a:spcPct val="100000"/>
              </a:lnSpc>
            </a:pPr>
            <a:r>
              <a:rPr lang="en-US" sz="2400" dirty="0"/>
              <a:t>In no case, the matter relating to seized cash/ seized valuables shall be kept pending in </a:t>
            </a:r>
            <a:r>
              <a:rPr lang="en-US" sz="2400" dirty="0" err="1"/>
              <a:t>malkhana</a:t>
            </a:r>
            <a:r>
              <a:rPr lang="en-US" sz="2400" dirty="0"/>
              <a:t> or treasury for more than </a:t>
            </a:r>
            <a:r>
              <a:rPr lang="en-US" sz="2400" dirty="0" smtClean="0">
                <a:solidFill>
                  <a:srgbClr val="00B0F0"/>
                </a:solidFill>
              </a:rPr>
              <a:t>7(Seven</a:t>
            </a:r>
            <a:r>
              <a:rPr lang="en-US" sz="2400" dirty="0">
                <a:solidFill>
                  <a:srgbClr val="00B0F0"/>
                </a:solidFill>
              </a:rPr>
              <a:t>) days after the date of poll</a:t>
            </a:r>
            <a:r>
              <a:rPr lang="en-US" sz="2400" dirty="0"/>
              <a:t>, unless any FIR/Complaint is filed. </a:t>
            </a:r>
          </a:p>
          <a:p>
            <a:pPr algn="just">
              <a:lnSpc>
                <a:spcPct val="100000"/>
              </a:lnSpc>
            </a:pPr>
            <a:r>
              <a:rPr lang="en-US" sz="2400" dirty="0">
                <a:solidFill>
                  <a:schemeClr val="tx1"/>
                </a:solidFill>
              </a:rPr>
              <a:t>It shall be the </a:t>
            </a:r>
            <a:r>
              <a:rPr lang="en-US" sz="2400" dirty="0">
                <a:solidFill>
                  <a:srgbClr val="00B0F0"/>
                </a:solidFill>
              </a:rPr>
              <a:t>responsibility of the Returning Officer</a:t>
            </a:r>
            <a:r>
              <a:rPr lang="en-US" sz="2400" dirty="0">
                <a:solidFill>
                  <a:schemeClr val="tx1"/>
                </a:solidFill>
              </a:rPr>
              <a:t> to bring all such cases before the appellate committee and to release the cash/valuables as per order of the appellate committee.</a:t>
            </a:r>
          </a:p>
          <a:p>
            <a:endParaRPr lang="en-US" sz="2300" dirty="0"/>
          </a:p>
        </p:txBody>
      </p:sp>
    </p:spTree>
    <p:extLst>
      <p:ext uri="{BB962C8B-B14F-4D97-AF65-F5344CB8AC3E}">
        <p14:creationId xmlns:p14="http://schemas.microsoft.com/office/powerpoint/2010/main" xmlns="" val="313123511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44828"/>
            <a:ext cx="11344944" cy="1036915"/>
          </a:xfrm>
        </p:spPr>
        <p:txBody>
          <a:bodyPr>
            <a:normAutofit/>
          </a:bodyPr>
          <a:lstStyle/>
          <a:p>
            <a:r>
              <a:rPr lang="en-US" sz="2800" dirty="0" smtClean="0"/>
              <a:t>S.O.P- for Flying Squad on receipt of complaints relating to </a:t>
            </a:r>
            <a:r>
              <a:rPr lang="en-US" sz="2800" dirty="0" smtClean="0">
                <a:solidFill>
                  <a:srgbClr val="0070C0"/>
                </a:solidFill>
              </a:rPr>
              <a:t>storage of cash and other valuables in any premises</a:t>
            </a:r>
            <a:r>
              <a:rPr lang="en-US" sz="2800" dirty="0" smtClean="0"/>
              <a:t>..</a:t>
            </a:r>
            <a:endParaRPr lang="en-IN" sz="2800" dirty="0"/>
          </a:p>
        </p:txBody>
      </p:sp>
      <p:sp>
        <p:nvSpPr>
          <p:cNvPr id="3" name="Content Placeholder 2"/>
          <p:cNvSpPr>
            <a:spLocks noGrp="1"/>
          </p:cNvSpPr>
          <p:nvPr>
            <p:ph type="body" sz="quarter" idx="10"/>
          </p:nvPr>
        </p:nvSpPr>
        <p:spPr>
          <a:xfrm>
            <a:off x="2286000" y="1954560"/>
            <a:ext cx="10836696" cy="5962262"/>
          </a:xfrm>
        </p:spPr>
        <p:txBody>
          <a:bodyPr>
            <a:noAutofit/>
          </a:bodyPr>
          <a:lstStyle/>
          <a:p>
            <a:pPr>
              <a:lnSpc>
                <a:spcPct val="150000"/>
              </a:lnSpc>
            </a:pPr>
            <a:r>
              <a:rPr lang="en-US" sz="2000" dirty="0" smtClean="0"/>
              <a:t>On receipt of complaint, Expenditure Observer will be informed.</a:t>
            </a:r>
          </a:p>
          <a:p>
            <a:pPr>
              <a:lnSpc>
                <a:spcPct val="150000"/>
              </a:lnSpc>
            </a:pPr>
            <a:r>
              <a:rPr lang="en-US" sz="2000" dirty="0" smtClean="0"/>
              <a:t>EO or Nodal Officer DEMC will co-ordinate with Income Tax Team.</a:t>
            </a:r>
          </a:p>
          <a:p>
            <a:pPr>
              <a:lnSpc>
                <a:spcPct val="150000"/>
              </a:lnSpc>
            </a:pPr>
            <a:r>
              <a:rPr lang="en-US" sz="2000" dirty="0" smtClean="0"/>
              <a:t>Flying Squad will rush to the spot, deploy persons at distance from the premises till the Income Tax Team arrive. If required, videography can be made.</a:t>
            </a:r>
          </a:p>
          <a:p>
            <a:pPr>
              <a:lnSpc>
                <a:spcPct val="150000"/>
              </a:lnSpc>
            </a:pPr>
            <a:r>
              <a:rPr lang="en-US" sz="2000" dirty="0" smtClean="0">
                <a:solidFill>
                  <a:srgbClr val="FF0000"/>
                </a:solidFill>
              </a:rPr>
              <a:t>Neither Expenditure Observer nor any member of F. S. will enter into the premises before arrival of the Income Tax Team. </a:t>
            </a:r>
          </a:p>
          <a:p>
            <a:pPr>
              <a:lnSpc>
                <a:spcPct val="150000"/>
              </a:lnSpc>
            </a:pPr>
            <a:r>
              <a:rPr lang="en-US" sz="2000" dirty="0" smtClean="0">
                <a:solidFill>
                  <a:srgbClr val="FF0000"/>
                </a:solidFill>
              </a:rPr>
              <a:t>FS or Expenditure Observer will not carry out any search operation  in the premises on their own.</a:t>
            </a:r>
          </a:p>
          <a:p>
            <a:pPr>
              <a:lnSpc>
                <a:spcPct val="150000"/>
              </a:lnSpc>
            </a:pPr>
            <a:r>
              <a:rPr lang="en-US" sz="2000" dirty="0" smtClean="0">
                <a:solidFill>
                  <a:schemeClr val="tx1"/>
                </a:solidFill>
              </a:rPr>
              <a:t>Any action in this regard will be undertaken by the Income Tax Teams.</a:t>
            </a:r>
          </a:p>
          <a:p>
            <a:pPr>
              <a:lnSpc>
                <a:spcPct val="150000"/>
              </a:lnSpc>
            </a:pPr>
            <a:r>
              <a:rPr lang="en-US" sz="2000" dirty="0" smtClean="0">
                <a:solidFill>
                  <a:schemeClr val="tx1"/>
                </a:solidFill>
              </a:rPr>
              <a:t>FS team should be present in the vicinity for interception and checking of the person entering and coming out of the premises during the search. </a:t>
            </a:r>
            <a:r>
              <a:rPr lang="en-US" sz="2000" dirty="0">
                <a:solidFill>
                  <a:schemeClr val="tx1"/>
                </a:solidFill>
              </a:rPr>
              <a:t> </a:t>
            </a:r>
            <a:r>
              <a:rPr lang="en-US" sz="2000" dirty="0" smtClean="0">
                <a:solidFill>
                  <a:schemeClr val="tx1"/>
                </a:solidFill>
              </a:rPr>
              <a:t>Cash and valuable found during the search may be seized by FS.</a:t>
            </a:r>
          </a:p>
          <a:p>
            <a:pPr>
              <a:lnSpc>
                <a:spcPct val="150000"/>
              </a:lnSpc>
            </a:pPr>
            <a:r>
              <a:rPr lang="en-US" sz="2000" dirty="0" smtClean="0">
                <a:solidFill>
                  <a:schemeClr val="tx1"/>
                </a:solidFill>
              </a:rPr>
              <a:t>DEO and CP/SP will render assistance to Income Tax Team.</a:t>
            </a:r>
            <a:endParaRPr lang="en-IN" sz="2000" dirty="0">
              <a:solidFill>
                <a:schemeClr val="tx1"/>
              </a:solidFill>
            </a:endParaRPr>
          </a:p>
        </p:txBody>
      </p:sp>
    </p:spTree>
    <p:extLst>
      <p:ext uri="{BB962C8B-B14F-4D97-AF65-F5344CB8AC3E}">
        <p14:creationId xmlns:p14="http://schemas.microsoft.com/office/powerpoint/2010/main" xmlns="" val="44484090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2514600" y="381000"/>
            <a:ext cx="10210800" cy="658813"/>
          </a:xfrm>
          <a:prstGeom prst="rect">
            <a:avLst/>
          </a:prstGeom>
          <a:noFill/>
        </p:spPr>
        <p:txBody>
          <a:bodyPr/>
          <a:lstStyle/>
          <a:p>
            <a:pPr algn="ctr" eaLnBrk="1" hangingPunct="1">
              <a:defRPr/>
            </a:pPr>
            <a:r>
              <a:rPr lang="en-US" sz="3500" b="1" u="sng" dirty="0" smtClean="0">
                <a:latin typeface="Times New Roman" pitchFamily="18" charset="0"/>
              </a:rPr>
              <a:t>District Complaint Monitoring Cell</a:t>
            </a:r>
            <a:endParaRPr lang="en-IN" sz="3500" b="1" u="sng" dirty="0" smtClean="0">
              <a:latin typeface="Times New Roman" pitchFamily="18" charset="0"/>
            </a:endParaRPr>
          </a:p>
        </p:txBody>
      </p:sp>
      <p:sp>
        <p:nvSpPr>
          <p:cNvPr id="36867" name="Content Placeholder 2"/>
          <p:cNvSpPr>
            <a:spLocks noGrp="1"/>
          </p:cNvSpPr>
          <p:nvPr>
            <p:ph idx="4294967295"/>
          </p:nvPr>
        </p:nvSpPr>
        <p:spPr>
          <a:xfrm>
            <a:off x="2590800" y="1219200"/>
            <a:ext cx="10504487" cy="5486400"/>
          </a:xfrm>
          <a:prstGeom prst="rect">
            <a:avLst/>
          </a:prstGeom>
        </p:spPr>
        <p:txBody>
          <a:bodyPr/>
          <a:lstStyle/>
          <a:p>
            <a:pPr algn="just" eaLnBrk="1" hangingPunct="1">
              <a:buFont typeface="Wingdings" pitchFamily="2" charset="2"/>
              <a:buNone/>
            </a:pPr>
            <a:endParaRPr lang="en-US" dirty="0" smtClean="0">
              <a:latin typeface="Arial Narrow" pitchFamily="34" charset="0"/>
            </a:endParaRPr>
          </a:p>
          <a:p>
            <a:pPr algn="just" eaLnBrk="1" hangingPunct="1"/>
            <a:r>
              <a:rPr lang="en-US" dirty="0" smtClean="0">
                <a:latin typeface="Arial Narrow" pitchFamily="34" charset="0"/>
              </a:rPr>
              <a:t>Copies of all </a:t>
            </a:r>
            <a:r>
              <a:rPr lang="en-US" b="1" dirty="0" smtClean="0">
                <a:latin typeface="Arial Narrow" pitchFamily="34" charset="0"/>
              </a:rPr>
              <a:t>complaints received and reports of inquiries conducted shall be put on the notice board </a:t>
            </a:r>
            <a:r>
              <a:rPr lang="en-US" dirty="0" smtClean="0">
                <a:latin typeface="Arial Narrow" pitchFamily="34" charset="0"/>
              </a:rPr>
              <a:t>of the RO for information of the Public. Any member of the Public can obtain copies of these documents on payment of a fee of Re. 1 per page.</a:t>
            </a:r>
          </a:p>
          <a:p>
            <a:pPr algn="just" eaLnBrk="1" hangingPunct="1"/>
            <a:endParaRPr lang="en-US" dirty="0" smtClean="0">
              <a:latin typeface="Arial Narrow" pitchFamily="34" charset="0"/>
            </a:endParaRPr>
          </a:p>
          <a:p>
            <a:pPr algn="just" eaLnBrk="1" hangingPunct="1"/>
            <a:r>
              <a:rPr lang="en-US" dirty="0" smtClean="0">
                <a:latin typeface="Arial Narrow" pitchFamily="34" charset="0"/>
              </a:rPr>
              <a:t>All complaints filed with DISTRICT LEVEL Complaint Monitoring cell to be recorded and  investigated</a:t>
            </a:r>
          </a:p>
        </p:txBody>
      </p:sp>
      <p:sp>
        <p:nvSpPr>
          <p:cNvPr id="36868"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1B88C5C6-9E1B-4803-9161-25F262B0DEAB}" type="slidenum">
              <a:rPr lang="en-IN" sz="1300" smtClean="0">
                <a:solidFill>
                  <a:schemeClr val="tx2"/>
                </a:solidFill>
              </a:rPr>
              <a:pPr algn="l"/>
              <a:t>58</a:t>
            </a:fld>
            <a:endParaRPr lang="en-IN" sz="13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3429000" y="304800"/>
            <a:ext cx="9372600" cy="685800"/>
          </a:xfrm>
          <a:prstGeom prst="rect">
            <a:avLst/>
          </a:prstGeom>
        </p:spPr>
        <p:txBody>
          <a:bodyPr/>
          <a:lstStyle/>
          <a:p>
            <a:pPr algn="ctr" eaLnBrk="1" hangingPunct="1"/>
            <a:r>
              <a:rPr lang="en-US" sz="3000" b="1" u="sng" dirty="0" smtClean="0"/>
              <a:t>Expenditure Monitoring Control Room and Call Centre</a:t>
            </a:r>
            <a:endParaRPr lang="en-IN" sz="3000" b="1" u="sng" dirty="0" smtClean="0"/>
          </a:p>
        </p:txBody>
      </p:sp>
      <p:sp>
        <p:nvSpPr>
          <p:cNvPr id="64515" name="Content Placeholder 2"/>
          <p:cNvSpPr>
            <a:spLocks noGrp="1"/>
          </p:cNvSpPr>
          <p:nvPr>
            <p:ph idx="4294967295"/>
          </p:nvPr>
        </p:nvSpPr>
        <p:spPr>
          <a:xfrm>
            <a:off x="2209800" y="1066800"/>
            <a:ext cx="11277600" cy="6942138"/>
          </a:xfrm>
          <a:prstGeom prst="rect">
            <a:avLst/>
          </a:prstGeom>
        </p:spPr>
        <p:txBody>
          <a:bodyPr rtlCol="0">
            <a:normAutofit/>
          </a:bodyPr>
          <a:lstStyle/>
          <a:p>
            <a:pPr marL="0" lvl="1" indent="0" algn="just" eaLnBrk="1" hangingPunct="1">
              <a:buFont typeface="Wingdings" pitchFamily="2" charset="2"/>
              <a:buChar char="§"/>
              <a:defRPr/>
            </a:pPr>
            <a:r>
              <a:rPr lang="en-US" sz="3000" dirty="0" smtClean="0">
                <a:latin typeface="Baskerville Old Face" panose="02020602080505020303" pitchFamily="18" charset="0"/>
              </a:rPr>
              <a:t>It will function </a:t>
            </a:r>
            <a:r>
              <a:rPr lang="en-US" sz="3000" b="1" dirty="0" smtClean="0">
                <a:latin typeface="Baskerville Old Face" panose="02020602080505020303" pitchFamily="18" charset="0"/>
              </a:rPr>
              <a:t>24/7 Toll Free Call Centre </a:t>
            </a:r>
            <a:r>
              <a:rPr lang="en-US" sz="3000" dirty="0" smtClean="0">
                <a:latin typeface="Baskerville Old Face" panose="02020602080505020303" pitchFamily="18" charset="0"/>
              </a:rPr>
              <a:t>to receive complaints at DEO’s end and telephone number would be </a:t>
            </a:r>
            <a:r>
              <a:rPr lang="en-US" sz="3000" b="1" dirty="0" smtClean="0">
                <a:latin typeface="Baskerville Old Face" panose="02020602080505020303" pitchFamily="18" charset="0"/>
              </a:rPr>
              <a:t>widely publicized </a:t>
            </a:r>
          </a:p>
          <a:p>
            <a:pPr marL="0" lvl="1" indent="0" algn="just" eaLnBrk="1" hangingPunct="1">
              <a:buFont typeface="Wingdings" pitchFamily="2" charset="2"/>
              <a:buChar char="§"/>
              <a:defRPr/>
            </a:pPr>
            <a:r>
              <a:rPr lang="en-US" sz="3000" dirty="0" smtClean="0">
                <a:latin typeface="Baskerville Old Face" panose="02020602080505020303" pitchFamily="18" charset="0"/>
              </a:rPr>
              <a:t>Complaint monitoring center </a:t>
            </a:r>
            <a:r>
              <a:rPr lang="en-US" sz="3000" b="1" dirty="0" smtClean="0">
                <a:latin typeface="Baskerville Old Face" panose="02020602080505020303" pitchFamily="18" charset="0"/>
              </a:rPr>
              <a:t>for communication with various teams to operate from the  date of press notification</a:t>
            </a:r>
            <a:r>
              <a:rPr lang="en-US" sz="3000" dirty="0" smtClean="0">
                <a:latin typeface="Baskerville Old Face" panose="02020602080505020303" pitchFamily="18" charset="0"/>
              </a:rPr>
              <a:t>. A senior officer will be put in charge of the call center and there will be sufficient staff to man the  telephone lines.</a:t>
            </a:r>
          </a:p>
          <a:p>
            <a:pPr marL="0" lvl="1" indent="0" algn="just" eaLnBrk="1" hangingPunct="1">
              <a:buFont typeface="Wingdings" pitchFamily="2" charset="2"/>
              <a:buChar char="§"/>
              <a:defRPr/>
            </a:pPr>
            <a:r>
              <a:rPr lang="en-US" sz="3000" dirty="0" smtClean="0">
                <a:latin typeface="Baskerville Old Face" panose="02020602080505020303" pitchFamily="18" charset="0"/>
              </a:rPr>
              <a:t>All expenditure related complaints will be  immediately forwarded to </a:t>
            </a:r>
            <a:r>
              <a:rPr lang="en-US" sz="3000" b="1" dirty="0" smtClean="0">
                <a:latin typeface="Baskerville Old Face" panose="02020602080505020303" pitchFamily="18" charset="0"/>
              </a:rPr>
              <a:t>Flying Squad or officer concerned with SMS to RO, Asst. Exp. Observer and Expenditure Observer </a:t>
            </a:r>
          </a:p>
          <a:p>
            <a:pPr marL="0" lvl="1" indent="0" algn="just" eaLnBrk="1" hangingPunct="1">
              <a:buFont typeface="Wingdings" pitchFamily="2" charset="2"/>
              <a:buChar char="§"/>
              <a:defRPr/>
            </a:pPr>
            <a:r>
              <a:rPr lang="en-US" sz="3000" dirty="0" smtClean="0">
                <a:latin typeface="Baskerville Old Face" panose="02020602080505020303" pitchFamily="18" charset="0"/>
              </a:rPr>
              <a:t>In all MCC related complaints will be forwarded to RO with </a:t>
            </a:r>
            <a:r>
              <a:rPr lang="en-US" sz="3000" b="1" dirty="0" smtClean="0">
                <a:latin typeface="Baskerville Old Face" panose="02020602080505020303" pitchFamily="18" charset="0"/>
              </a:rPr>
              <a:t>copy to General Observer. </a:t>
            </a:r>
          </a:p>
          <a:p>
            <a:pPr marL="0" lvl="1" indent="0" algn="just" eaLnBrk="1" hangingPunct="1">
              <a:buFont typeface="Wingdings" pitchFamily="2" charset="2"/>
              <a:buChar char="§"/>
              <a:defRPr/>
            </a:pPr>
            <a:r>
              <a:rPr lang="en-US" sz="3000" dirty="0" smtClean="0">
                <a:latin typeface="Baskerville Old Face" panose="02020602080505020303" pitchFamily="18" charset="0"/>
              </a:rPr>
              <a:t>A </a:t>
            </a:r>
            <a:r>
              <a:rPr lang="en-US" sz="3000" dirty="0">
                <a:latin typeface="Baskerville Old Face" panose="02020602080505020303" pitchFamily="18" charset="0"/>
              </a:rPr>
              <a:t>register should also be maintained in </a:t>
            </a:r>
            <a:r>
              <a:rPr lang="en-US" sz="3000" dirty="0" smtClean="0">
                <a:latin typeface="Baskerville Old Face" panose="02020602080505020303" pitchFamily="18" charset="0"/>
              </a:rPr>
              <a:t>the format </a:t>
            </a:r>
            <a:r>
              <a:rPr lang="en-US" sz="3000" dirty="0">
                <a:latin typeface="Baskerville Old Face" panose="02020602080505020303" pitchFamily="18" charset="0"/>
              </a:rPr>
              <a:t>given in </a:t>
            </a:r>
            <a:r>
              <a:rPr lang="en-US" sz="3000" b="1" dirty="0" smtClean="0">
                <a:latin typeface="Baskerville Old Face" panose="02020602080505020303" pitchFamily="18" charset="0"/>
                <a:hlinkClick r:id="rId2" action="ppaction://hlinkfile"/>
              </a:rPr>
              <a:t>Annexure-B13</a:t>
            </a:r>
            <a:r>
              <a:rPr lang="en-US" sz="3000" b="1" dirty="0">
                <a:latin typeface="Baskerville Old Face" panose="02020602080505020303" pitchFamily="18" charset="0"/>
              </a:rPr>
              <a:t>, with the name and address of the complainant, nature of </a:t>
            </a:r>
            <a:r>
              <a:rPr lang="en-US" sz="3000" dirty="0" smtClean="0">
                <a:latin typeface="Baskerville Old Face" panose="02020602080505020303" pitchFamily="18" charset="0"/>
              </a:rPr>
              <a:t>complaint</a:t>
            </a:r>
            <a:r>
              <a:rPr lang="en-US" sz="3000" dirty="0">
                <a:latin typeface="Baskerville Old Face" panose="02020602080505020303" pitchFamily="18" charset="0"/>
              </a:rPr>
              <a:t>, timing of complaint and action taken on the complaint by the Control Room. </a:t>
            </a:r>
            <a:r>
              <a:rPr lang="en-US" sz="3000" dirty="0" smtClean="0">
                <a:latin typeface="Baskerville Old Face" panose="02020602080505020303" pitchFamily="18" charset="0"/>
              </a:rPr>
              <a:t>All the calls would be </a:t>
            </a:r>
            <a:r>
              <a:rPr lang="en-US" sz="3000" b="1" dirty="0" smtClean="0">
                <a:latin typeface="Baskerville Old Face" panose="02020602080505020303" pitchFamily="18" charset="0"/>
              </a:rPr>
              <a:t>recorded for future confirmation</a:t>
            </a:r>
            <a:r>
              <a:rPr lang="en-US" sz="3000" dirty="0" smtClean="0">
                <a:latin typeface="Baskerville Old Face" panose="02020602080505020303" pitchFamily="18" charset="0"/>
              </a:rPr>
              <a:t>.   </a:t>
            </a:r>
          </a:p>
          <a:p>
            <a:pPr marL="0" lvl="1" indent="0" algn="just" eaLnBrk="1" hangingPunct="1">
              <a:buFont typeface="Wingdings" pitchFamily="2" charset="2"/>
              <a:buChar char="§"/>
              <a:defRPr/>
            </a:pPr>
            <a:endParaRPr lang="en-US" sz="2500" dirty="0" smtClean="0">
              <a:solidFill>
                <a:schemeClr val="accent4">
                  <a:lumMod val="50000"/>
                </a:schemeClr>
              </a:solidFill>
            </a:endParaRPr>
          </a:p>
          <a:p>
            <a:pPr marL="894050" lvl="2" indent="-391147" algn="just" eaLnBrk="1" hangingPunct="1">
              <a:buFont typeface="Wingdings" pitchFamily="2" charset="2"/>
              <a:buChar char="§"/>
              <a:defRPr/>
            </a:pPr>
            <a:endParaRPr lang="en-US" sz="2500" dirty="0" smtClean="0">
              <a:solidFill>
                <a:schemeClr val="accent4">
                  <a:lumMod val="50000"/>
                </a:schemeClr>
              </a:solidFill>
            </a:endParaRPr>
          </a:p>
        </p:txBody>
      </p:sp>
      <p:sp>
        <p:nvSpPr>
          <p:cNvPr id="83972" name="Slide Number Placeholder 3"/>
          <p:cNvSpPr>
            <a:spLocks noGrp="1"/>
          </p:cNvSpPr>
          <p:nvPr>
            <p:ph type="sldNum" sz="quarter" idx="4294967295"/>
          </p:nvPr>
        </p:nvSpPr>
        <p:spPr bwMode="auto">
          <a:xfrm>
            <a:off x="12582525" y="7627938"/>
            <a:ext cx="1133475" cy="438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93756C-E1C7-48DD-AE4F-7852D8E949AF}" type="slidenum">
              <a:rPr lang="en-IN" sz="1300"/>
              <a:pPr eaLnBrk="1" hangingPunct="1"/>
              <a:t>59</a:t>
            </a:fld>
            <a:endParaRPr lang="en-IN" sz="13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4600" y="2057400"/>
            <a:ext cx="10841037" cy="5029200"/>
          </a:xfrm>
          <a:prstGeom prst="rect">
            <a:avLst/>
          </a:prstGeom>
        </p:spPr>
        <p:txBody>
          <a:bodyPr/>
          <a:lstStyle/>
          <a:p>
            <a:pPr algn="just">
              <a:lnSpc>
                <a:spcPct val="150000"/>
              </a:lnSpc>
            </a:pPr>
            <a:r>
              <a:rPr lang="en-US" sz="3000" i="1" dirty="0"/>
              <a:t>In </a:t>
            </a:r>
            <a:r>
              <a:rPr lang="en-US" sz="3000" i="1" dirty="0" smtClean="0"/>
              <a:t>2nd </a:t>
            </a:r>
            <a:r>
              <a:rPr lang="en-US" sz="3000" i="1" dirty="0"/>
              <a:t>training </a:t>
            </a:r>
            <a:r>
              <a:rPr lang="en-US" sz="3000" i="1" dirty="0" smtClean="0"/>
              <a:t>they </a:t>
            </a:r>
            <a:r>
              <a:rPr lang="en-US" sz="3000" i="1" dirty="0"/>
              <a:t>will also be apprised about the </a:t>
            </a:r>
            <a:r>
              <a:rPr lang="en-US" sz="3000" i="1" dirty="0" smtClean="0">
                <a:solidFill>
                  <a:srgbClr val="00B0F0"/>
                </a:solidFill>
              </a:rPr>
              <a:t>Account Reconciliation </a:t>
            </a:r>
            <a:r>
              <a:rPr lang="en-US" sz="3000" i="1" dirty="0">
                <a:solidFill>
                  <a:srgbClr val="00B0F0"/>
                </a:solidFill>
              </a:rPr>
              <a:t>meeting, </a:t>
            </a:r>
            <a:r>
              <a:rPr lang="en-US" sz="3000" i="1" dirty="0"/>
              <a:t>in which they should come prepared with all </a:t>
            </a:r>
            <a:r>
              <a:rPr lang="en-US" sz="3000" i="1" dirty="0" smtClean="0"/>
              <a:t>final accounts </a:t>
            </a:r>
            <a:r>
              <a:rPr lang="en-US" sz="3000" i="1" dirty="0"/>
              <a:t>and registers. </a:t>
            </a:r>
          </a:p>
          <a:p>
            <a:pPr algn="just">
              <a:lnSpc>
                <a:spcPct val="150000"/>
              </a:lnSpc>
            </a:pPr>
            <a:r>
              <a:rPr lang="en-US" sz="3000" i="1" dirty="0" smtClean="0"/>
              <a:t>The </a:t>
            </a:r>
            <a:r>
              <a:rPr lang="en-US" sz="3000" i="1" dirty="0"/>
              <a:t>DEO shall notify the date and venue of training on procedure </a:t>
            </a:r>
            <a:r>
              <a:rPr lang="en-US" sz="3000" i="1" dirty="0" smtClean="0"/>
              <a:t>of lodging </a:t>
            </a:r>
            <a:r>
              <a:rPr lang="en-US" sz="3000" i="1" dirty="0"/>
              <a:t>the final accounts and also about the date of Account </a:t>
            </a:r>
            <a:r>
              <a:rPr lang="en-US" sz="3000" i="1" dirty="0" smtClean="0"/>
              <a:t>Reconciliation meeting</a:t>
            </a:r>
            <a:r>
              <a:rPr lang="en-US" sz="3000" i="1" dirty="0"/>
              <a:t>, </a:t>
            </a:r>
            <a:r>
              <a:rPr lang="en-US" sz="3000" b="1" u="sng" dirty="0">
                <a:solidFill>
                  <a:srgbClr val="FF0000"/>
                </a:solidFill>
              </a:rPr>
              <a:t>positively on or by the date of declaration of result. </a:t>
            </a:r>
          </a:p>
        </p:txBody>
      </p:sp>
      <p:sp>
        <p:nvSpPr>
          <p:cNvPr id="2" name="Title 1"/>
          <p:cNvSpPr>
            <a:spLocks noGrp="1"/>
          </p:cNvSpPr>
          <p:nvPr>
            <p:ph type="title" idx="4294967295"/>
          </p:nvPr>
        </p:nvSpPr>
        <p:spPr>
          <a:xfrm>
            <a:off x="2514600" y="762000"/>
            <a:ext cx="10593387" cy="1019175"/>
          </a:xfrm>
          <a:prstGeom prst="rect">
            <a:avLst/>
          </a:prstGeom>
        </p:spPr>
        <p:txBody>
          <a:bodyPr/>
          <a:lstStyle/>
          <a:p>
            <a:r>
              <a:rPr lang="en-US" sz="3000" b="1" dirty="0" smtClean="0">
                <a:solidFill>
                  <a:schemeClr val="accent4">
                    <a:lumMod val="50000"/>
                  </a:schemeClr>
                </a:solidFill>
              </a:rPr>
              <a:t>…TWO TRAINING PROGRAMME WITH CANDIDATE</a:t>
            </a:r>
            <a:endParaRPr lang="en-IN" sz="3000" b="1" dirty="0">
              <a:solidFill>
                <a:schemeClr val="accent4">
                  <a:lumMod val="50000"/>
                </a:schemeClr>
              </a:solidFill>
            </a:endParaRPr>
          </a:p>
        </p:txBody>
      </p:sp>
    </p:spTree>
    <p:extLst>
      <p:ext uri="{BB962C8B-B14F-4D97-AF65-F5344CB8AC3E}">
        <p14:creationId xmlns:p14="http://schemas.microsoft.com/office/powerpoint/2010/main" xmlns="" val="103360196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46400" y="227013"/>
            <a:ext cx="10769600" cy="79375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eaLnBrk="1" fontAlgn="auto" hangingPunct="1">
              <a:spcAft>
                <a:spcPts val="0"/>
              </a:spcAft>
              <a:defRPr/>
            </a:pPr>
            <a:r>
              <a:rPr lang="en-US" sz="3500" b="1" dirty="0" smtClean="0">
                <a:solidFill>
                  <a:srgbClr val="000000"/>
                </a:solidFill>
              </a:rPr>
              <a:t>Video Surveillance </a:t>
            </a:r>
            <a:r>
              <a:rPr lang="en-US" sz="3500" b="1" dirty="0">
                <a:solidFill>
                  <a:srgbClr val="000000"/>
                </a:solidFill>
              </a:rPr>
              <a:t>T</a:t>
            </a:r>
            <a:r>
              <a:rPr lang="en-US" sz="3500" b="1" dirty="0" smtClean="0">
                <a:solidFill>
                  <a:srgbClr val="000000"/>
                </a:solidFill>
              </a:rPr>
              <a:t>eam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4085525236"/>
              </p:ext>
            </p:extLst>
          </p:nvPr>
        </p:nvGraphicFramePr>
        <p:xfrm>
          <a:off x="2286000" y="914400"/>
          <a:ext cx="11430000" cy="715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txBox="1">
            <a:spLocks noGrp="1"/>
          </p:cNvSpPr>
          <p:nvPr/>
        </p:nvSpPr>
        <p:spPr>
          <a:xfrm>
            <a:off x="10263189" y="7791451"/>
            <a:ext cx="3200400" cy="438150"/>
          </a:xfrm>
          <a:prstGeom prst="rect">
            <a:avLst/>
          </a:prstGeom>
          <a:noFill/>
        </p:spPr>
        <p:txBody>
          <a:bodyPr lIns="114949" tIns="57475" rIns="114949" bIns="57475" anchor="ctr"/>
          <a:lstStyle/>
          <a:p>
            <a:pPr algn="r" defTabSz="574746" fontAlgn="auto">
              <a:spcBef>
                <a:spcPts val="0"/>
              </a:spcBef>
              <a:spcAft>
                <a:spcPts val="0"/>
              </a:spcAft>
              <a:defRPr/>
            </a:pPr>
            <a:fld id="{7FFDE54C-4EF3-48C8-B867-2385A23BDE57}" type="slidenum">
              <a:rPr lang="en-US" sz="1500">
                <a:solidFill>
                  <a:schemeClr val="tx1">
                    <a:tint val="75000"/>
                  </a:schemeClr>
                </a:solidFill>
                <a:latin typeface="+mn-lt"/>
                <a:cs typeface="+mn-cs"/>
              </a:rPr>
              <a:pPr algn="r" defTabSz="574746" fontAlgn="auto">
                <a:spcBef>
                  <a:spcPts val="0"/>
                </a:spcBef>
                <a:spcAft>
                  <a:spcPts val="0"/>
                </a:spcAft>
                <a:defRPr/>
              </a:pPr>
              <a:t>60</a:t>
            </a:fld>
            <a:endParaRPr lang="en-US" sz="1500" dirty="0">
              <a:solidFill>
                <a:schemeClr val="tx1">
                  <a:tint val="75000"/>
                </a:schemeClr>
              </a:solidFill>
              <a:latin typeface="+mn-lt"/>
              <a:cs typeface="+mn-cs"/>
            </a:endParaRPr>
          </a:p>
        </p:txBody>
      </p:sp>
    </p:spTree>
  </p:cSld>
  <p:clrMapOvr>
    <a:masterClrMapping/>
  </p:clrMapOvr>
  <p:transition spd="slow" advClick="0">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304800"/>
            <a:ext cx="10541000" cy="1020763"/>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eaLnBrk="1" fontAlgn="auto" hangingPunct="1">
              <a:spcAft>
                <a:spcPts val="0"/>
              </a:spcAft>
              <a:defRPr/>
            </a:pPr>
            <a:r>
              <a:rPr lang="en-US" sz="4000" b="1" dirty="0" smtClean="0">
                <a:solidFill>
                  <a:srgbClr val="000000"/>
                </a:solidFill>
              </a:rPr>
              <a:t>Video Viewing Team</a:t>
            </a:r>
          </a:p>
        </p:txBody>
      </p:sp>
      <p:graphicFrame>
        <p:nvGraphicFramePr>
          <p:cNvPr id="4" name="Content Placeholder 3"/>
          <p:cNvGraphicFramePr>
            <a:graphicFrameLocks noGrp="1"/>
          </p:cNvGraphicFramePr>
          <p:nvPr>
            <p:ph idx="4294967295"/>
          </p:nvPr>
        </p:nvGraphicFramePr>
        <p:xfrm>
          <a:off x="2209800" y="1298575"/>
          <a:ext cx="11125200" cy="6910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txBox="1">
            <a:spLocks noGrp="1"/>
          </p:cNvSpPr>
          <p:nvPr/>
        </p:nvSpPr>
        <p:spPr>
          <a:xfrm>
            <a:off x="10263189" y="7791451"/>
            <a:ext cx="3200400" cy="438150"/>
          </a:xfrm>
          <a:prstGeom prst="rect">
            <a:avLst/>
          </a:prstGeom>
          <a:noFill/>
        </p:spPr>
        <p:txBody>
          <a:bodyPr lIns="114949" tIns="57475" rIns="114949" bIns="57475" anchor="ctr"/>
          <a:lstStyle/>
          <a:p>
            <a:pPr algn="r" defTabSz="574746" fontAlgn="auto">
              <a:spcBef>
                <a:spcPts val="0"/>
              </a:spcBef>
              <a:spcAft>
                <a:spcPts val="0"/>
              </a:spcAft>
              <a:defRPr/>
            </a:pPr>
            <a:fld id="{2896848B-4307-4643-9EC1-EB9076845284}" type="slidenum">
              <a:rPr lang="en-US" sz="1500">
                <a:solidFill>
                  <a:schemeClr val="tx1">
                    <a:tint val="75000"/>
                  </a:schemeClr>
                </a:solidFill>
                <a:latin typeface="+mn-lt"/>
                <a:cs typeface="+mn-cs"/>
              </a:rPr>
              <a:pPr algn="r" defTabSz="574746" fontAlgn="auto">
                <a:spcBef>
                  <a:spcPts val="0"/>
                </a:spcBef>
                <a:spcAft>
                  <a:spcPts val="0"/>
                </a:spcAft>
                <a:defRPr/>
              </a:pPr>
              <a:t>61</a:t>
            </a:fld>
            <a:endParaRPr lang="en-US" sz="1500" dirty="0">
              <a:solidFill>
                <a:schemeClr val="tx1">
                  <a:tint val="75000"/>
                </a:schemeClr>
              </a:solidFill>
              <a:latin typeface="+mn-lt"/>
              <a:cs typeface="+mn-cs"/>
            </a:endParaRPr>
          </a:p>
        </p:txBody>
      </p:sp>
    </p:spTree>
  </p:cSld>
  <p:clrMapOvr>
    <a:masterClrMapping/>
  </p:clrMapOvr>
  <p:transition spd="slow" advClick="0">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227013"/>
            <a:ext cx="10312400" cy="1058862"/>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eaLnBrk="1" fontAlgn="auto" hangingPunct="1">
              <a:spcAft>
                <a:spcPts val="0"/>
              </a:spcAft>
              <a:defRPr/>
            </a:pPr>
            <a:r>
              <a:rPr lang="en-US" sz="3500" b="1" dirty="0" smtClean="0">
                <a:solidFill>
                  <a:srgbClr val="000000"/>
                </a:solidFill>
              </a:rPr>
              <a:t>Accounting Team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812469443"/>
              </p:ext>
            </p:extLst>
          </p:nvPr>
        </p:nvGraphicFramePr>
        <p:xfrm>
          <a:off x="2209800" y="1211263"/>
          <a:ext cx="10858500" cy="689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txBox="1">
            <a:spLocks noGrp="1"/>
          </p:cNvSpPr>
          <p:nvPr/>
        </p:nvSpPr>
        <p:spPr>
          <a:xfrm>
            <a:off x="10263189" y="7839076"/>
            <a:ext cx="3200400" cy="438150"/>
          </a:xfrm>
          <a:prstGeom prst="rect">
            <a:avLst/>
          </a:prstGeom>
          <a:noFill/>
        </p:spPr>
        <p:txBody>
          <a:bodyPr lIns="114949" tIns="57475" rIns="114949" bIns="57475" anchor="ctr"/>
          <a:lstStyle/>
          <a:p>
            <a:pPr algn="r" defTabSz="574746" fontAlgn="auto">
              <a:spcBef>
                <a:spcPts val="0"/>
              </a:spcBef>
              <a:spcAft>
                <a:spcPts val="0"/>
              </a:spcAft>
              <a:defRPr/>
            </a:pPr>
            <a:fld id="{674B3047-6547-4907-864C-AC9EFDE9FDEF}" type="slidenum">
              <a:rPr lang="en-US" sz="1500">
                <a:solidFill>
                  <a:schemeClr val="tx1">
                    <a:tint val="75000"/>
                  </a:schemeClr>
                </a:solidFill>
                <a:latin typeface="+mn-lt"/>
                <a:cs typeface="+mn-cs"/>
              </a:rPr>
              <a:pPr algn="r" defTabSz="574746" fontAlgn="auto">
                <a:spcBef>
                  <a:spcPts val="0"/>
                </a:spcBef>
                <a:spcAft>
                  <a:spcPts val="0"/>
                </a:spcAft>
                <a:defRPr/>
              </a:pPr>
              <a:t>62</a:t>
            </a:fld>
            <a:endParaRPr lang="en-US" sz="1500" dirty="0">
              <a:solidFill>
                <a:schemeClr val="tx1">
                  <a:tint val="75000"/>
                </a:schemeClr>
              </a:solidFill>
              <a:latin typeface="+mn-lt"/>
              <a:cs typeface="+mn-cs"/>
            </a:endParaRPr>
          </a:p>
        </p:txBody>
      </p:sp>
    </p:spTree>
  </p:cSld>
  <p:clrMapOvr>
    <a:masterClrMapping/>
  </p:clrMapOvr>
  <p:transition spd="slow" advClick="0">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2286000" y="381000"/>
            <a:ext cx="10591800" cy="685800"/>
          </a:xfrm>
          <a:prstGeom prst="rect">
            <a:avLst/>
          </a:prstGeom>
        </p:spPr>
        <p:txBody>
          <a:bodyPr>
            <a:normAutofit fontScale="90000"/>
          </a:bodyPr>
          <a:lstStyle/>
          <a:p>
            <a:pPr algn="ctr">
              <a:defRPr/>
            </a:pPr>
            <a:r>
              <a:rPr lang="en-US" sz="4500" b="1" u="sng" dirty="0" smtClean="0">
                <a:latin typeface="Times New Roman" pitchFamily="18" charset="0"/>
              </a:rPr>
              <a:t>Separate Bank Account </a:t>
            </a:r>
            <a:endParaRPr lang="en-IN" sz="4500" b="1" u="sng" dirty="0" smtClean="0">
              <a:latin typeface="Times New Roman" pitchFamily="18" charset="0"/>
            </a:endParaRPr>
          </a:p>
        </p:txBody>
      </p:sp>
      <p:sp>
        <p:nvSpPr>
          <p:cNvPr id="20483" name="Content Placeholder 2"/>
          <p:cNvSpPr>
            <a:spLocks noGrp="1"/>
          </p:cNvSpPr>
          <p:nvPr>
            <p:ph idx="4294967295"/>
          </p:nvPr>
        </p:nvSpPr>
        <p:spPr>
          <a:xfrm>
            <a:off x="2133600" y="1349375"/>
            <a:ext cx="10394950" cy="6567488"/>
          </a:xfrm>
          <a:prstGeom prst="rect">
            <a:avLst/>
          </a:prstGeom>
        </p:spPr>
        <p:txBody>
          <a:bodyPr/>
          <a:lstStyle/>
          <a:p>
            <a:pPr marL="780298" lvl="1" indent="-670537" algn="just">
              <a:buFont typeface="Arial" charset="0"/>
              <a:buAutoNum type="arabicPeriod"/>
            </a:pPr>
            <a:r>
              <a:rPr lang="en-US" sz="2500" dirty="0" smtClean="0"/>
              <a:t>The candidate is to open a separate bank account for election expenditure, at least one day prior to filing of his nomination papers. </a:t>
            </a:r>
          </a:p>
          <a:p>
            <a:pPr marL="780298" lvl="1" indent="-670537" algn="just">
              <a:buFont typeface="Arial" charset="0"/>
              <a:buAutoNum type="arabicPeriod"/>
            </a:pPr>
            <a:r>
              <a:rPr lang="en-US" sz="2500" dirty="0" smtClean="0"/>
              <a:t>It can be opened in joint name of the candidate and his election agent, anywhere in the state.</a:t>
            </a:r>
          </a:p>
          <a:p>
            <a:pPr marL="780298" lvl="1" indent="-670537" algn="just">
              <a:buFont typeface="Arial" charset="0"/>
              <a:buAutoNum type="arabicPeriod"/>
            </a:pPr>
            <a:r>
              <a:rPr lang="en-US" sz="2500" dirty="0" smtClean="0"/>
              <a:t>This Bank account can not be opened jointly by the candidate with spouse or other relatives, if they are not the election agent of the candidate.</a:t>
            </a:r>
          </a:p>
          <a:p>
            <a:pPr marL="780298" lvl="1" indent="-670537" algn="just">
              <a:buFont typeface="Arial" charset="0"/>
              <a:buAutoNum type="arabicPeriod"/>
            </a:pPr>
            <a:r>
              <a:rPr lang="en-US" sz="2500" dirty="0" smtClean="0"/>
              <a:t>The account can be opened in any bank, including co-operative banks and Post Office.</a:t>
            </a:r>
          </a:p>
          <a:p>
            <a:pPr marL="780298" lvl="1" indent="-670537" algn="just">
              <a:buFont typeface="Arial" charset="0"/>
              <a:buAutoNum type="arabicPeriod"/>
            </a:pPr>
            <a:r>
              <a:rPr lang="en-US" sz="2500" dirty="0" smtClean="0"/>
              <a:t>At the time of filing the nomination the candidate will communicate the account number of this bank account to the RO in writing.</a:t>
            </a:r>
          </a:p>
          <a:p>
            <a:pPr marL="780298" lvl="1" indent="-670537" algn="just">
              <a:buFont typeface="Arial" charset="0"/>
              <a:buAutoNum type="arabicPeriod"/>
            </a:pPr>
            <a:r>
              <a:rPr lang="en-US" sz="2500" dirty="0" smtClean="0"/>
              <a:t>All the election expenses of the candidate should be met from this bank account. The candidate shall also submit a certified copy of the account statement after the poll.  </a:t>
            </a:r>
          </a:p>
          <a:p>
            <a:pPr marL="780298" lvl="1" indent="-670537" algn="just">
              <a:buNone/>
            </a:pPr>
            <a:endParaRPr lang="en-US" sz="2800" dirty="0" smtClean="0"/>
          </a:p>
          <a:p>
            <a:pPr marL="780298" lvl="1" indent="-670537" algn="just">
              <a:buFont typeface="Arial" charset="0"/>
              <a:buAutoNum type="arabicPeriod"/>
            </a:pPr>
            <a:endParaRPr lang="en-US" sz="3000" dirty="0" smtClean="0"/>
          </a:p>
          <a:p>
            <a:pPr marL="780298" lvl="1" indent="-670537" algn="just">
              <a:buFont typeface="Wingdings" pitchFamily="2" charset="2"/>
              <a:buChar char="§"/>
            </a:pPr>
            <a:endParaRPr lang="en-US" sz="2500" dirty="0" smtClean="0"/>
          </a:p>
          <a:p>
            <a:pPr marL="1077649" lvl="2" indent="-574746" algn="just">
              <a:buFont typeface="Wingdings" pitchFamily="2" charset="2"/>
              <a:buChar char="§"/>
            </a:pPr>
            <a:endParaRPr lang="en-US" sz="2500" dirty="0" smtClean="0"/>
          </a:p>
        </p:txBody>
      </p:sp>
      <p:sp>
        <p:nvSpPr>
          <p:cNvPr id="20484"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1C6584A5-A881-4695-8F34-418A8B557C11}" type="slidenum">
              <a:rPr lang="en-IN" sz="1300" smtClean="0">
                <a:solidFill>
                  <a:schemeClr val="tx2"/>
                </a:solidFill>
              </a:rPr>
              <a:pPr algn="l"/>
              <a:t>63</a:t>
            </a:fld>
            <a:endParaRPr lang="en-IN" sz="13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10744200" cy="990600"/>
          </a:xfrm>
          <a:solidFill>
            <a:schemeClr val="tx2">
              <a:lumMod val="20000"/>
              <a:lumOff val="80000"/>
            </a:schemeClr>
          </a:solidFill>
        </p:spPr>
        <p:txBody>
          <a:bodyPr>
            <a:noAutofit/>
          </a:bodyPr>
          <a:lstStyle/>
          <a:p>
            <a:pPr algn="ctr"/>
            <a:r>
              <a:rPr lang="en-US" sz="3600" spc="0" dirty="0" smtClean="0">
                <a:ln>
                  <a:noFill/>
                </a:ln>
                <a:solidFill>
                  <a:srgbClr val="002060"/>
                </a:solidFill>
                <a:effectLst/>
              </a:rPr>
              <a:t>RECEIPT  </a:t>
            </a:r>
            <a:r>
              <a:rPr lang="en-US" sz="3600" spc="0" dirty="0">
                <a:ln>
                  <a:noFill/>
                </a:ln>
                <a:solidFill>
                  <a:srgbClr val="002060"/>
                </a:solidFill>
                <a:effectLst/>
              </a:rPr>
              <a:t>OF </a:t>
            </a:r>
            <a:r>
              <a:rPr lang="en-US" sz="3600" spc="0" dirty="0" smtClean="0">
                <a:ln>
                  <a:noFill/>
                </a:ln>
                <a:solidFill>
                  <a:srgbClr val="002060"/>
                </a:solidFill>
                <a:effectLst/>
              </a:rPr>
              <a:t>  DONATION   OR   INCURRING EXPENDITURE BY </a:t>
            </a:r>
            <a:r>
              <a:rPr lang="en-US" sz="3600" spc="0" dirty="0">
                <a:ln>
                  <a:noFill/>
                </a:ln>
                <a:solidFill>
                  <a:srgbClr val="002060"/>
                </a:solidFill>
                <a:effectLst/>
              </a:rPr>
              <a:t>CANDIDATE</a:t>
            </a:r>
          </a:p>
        </p:txBody>
      </p:sp>
      <p:sp>
        <p:nvSpPr>
          <p:cNvPr id="3" name="Content Placeholder 2"/>
          <p:cNvSpPr>
            <a:spLocks noGrp="1"/>
          </p:cNvSpPr>
          <p:nvPr>
            <p:ph idx="1"/>
          </p:nvPr>
        </p:nvSpPr>
        <p:spPr>
          <a:xfrm>
            <a:off x="2209799" y="2081010"/>
            <a:ext cx="11236933" cy="5592784"/>
          </a:xfrm>
        </p:spPr>
        <p:txBody>
          <a:bodyPr>
            <a:normAutofit/>
          </a:bodyPr>
          <a:lstStyle/>
          <a:p>
            <a:pPr>
              <a:buNone/>
            </a:pPr>
            <a:r>
              <a:rPr lang="en-US" sz="2500" b="1" dirty="0" smtClean="0">
                <a:solidFill>
                  <a:srgbClr val="00B0F0"/>
                </a:solidFill>
              </a:rPr>
              <a:t>ECI No.76/Instructions/2018/EEPS </a:t>
            </a:r>
            <a:r>
              <a:rPr lang="en-US" sz="2500" b="1" dirty="0">
                <a:solidFill>
                  <a:srgbClr val="00B0F0"/>
                </a:solidFill>
              </a:rPr>
              <a:t>dated </a:t>
            </a:r>
            <a:r>
              <a:rPr lang="en-US" sz="2500" b="1" dirty="0" smtClean="0">
                <a:solidFill>
                  <a:srgbClr val="00B0F0"/>
                </a:solidFill>
              </a:rPr>
              <a:t>12.11.2018</a:t>
            </a:r>
          </a:p>
          <a:p>
            <a:pPr algn="just"/>
            <a:r>
              <a:rPr lang="en-US" sz="2500" dirty="0" smtClean="0"/>
              <a:t>All election expenditure/donation either by/to candidate(s) or Political Parties exceeding </a:t>
            </a:r>
            <a:r>
              <a:rPr lang="en-US" sz="2500" b="1" dirty="0" err="1" smtClean="0">
                <a:solidFill>
                  <a:srgbClr val="00B0F0"/>
                </a:solidFill>
              </a:rPr>
              <a:t>Rs</a:t>
            </a:r>
            <a:r>
              <a:rPr lang="en-US" sz="2500" b="1" dirty="0" smtClean="0">
                <a:solidFill>
                  <a:srgbClr val="00B0F0"/>
                </a:solidFill>
              </a:rPr>
              <a:t>. 10000.00 ( Ten Thousand) </a:t>
            </a:r>
            <a:r>
              <a:rPr lang="en-US" sz="2500" dirty="0" smtClean="0"/>
              <a:t>shall be incurred by cross </a:t>
            </a:r>
            <a:r>
              <a:rPr lang="en-US" sz="2500" dirty="0" smtClean="0">
                <a:solidFill>
                  <a:srgbClr val="00B0F0"/>
                </a:solidFill>
              </a:rPr>
              <a:t>account payee </a:t>
            </a:r>
            <a:r>
              <a:rPr lang="en-US" sz="2500" dirty="0" err="1" smtClean="0">
                <a:solidFill>
                  <a:srgbClr val="00B0F0"/>
                </a:solidFill>
              </a:rPr>
              <a:t>cheque</a:t>
            </a:r>
            <a:r>
              <a:rPr lang="en-US" sz="2500" dirty="0" smtClean="0">
                <a:solidFill>
                  <a:srgbClr val="00B0F0"/>
                </a:solidFill>
              </a:rPr>
              <a:t> or draft or RTGS/NEFT or any other electronic mode</a:t>
            </a:r>
            <a:r>
              <a:rPr lang="en-US" sz="2500" dirty="0" smtClean="0"/>
              <a:t> linked with bank account of the candidate opened for election purpose or by Political Parties.</a:t>
            </a:r>
          </a:p>
          <a:p>
            <a:pPr algn="just">
              <a:buNone/>
            </a:pPr>
            <a:endParaRPr lang="en-US" sz="2500" dirty="0" smtClean="0"/>
          </a:p>
          <a:p>
            <a:pPr algn="just"/>
            <a:r>
              <a:rPr lang="en-US" sz="2500" dirty="0" smtClean="0"/>
              <a:t> Candidate(s) shall maintain the full name and address of such persons/entities, which shall be mentioned in relevant columns of day to day accounts and the abstract statement of election expenditure</a:t>
            </a:r>
            <a:r>
              <a:rPr lang="en-US" sz="2500" cap="all" dirty="0" smtClean="0"/>
              <a:t>.</a:t>
            </a:r>
            <a:endParaRPr lang="en-US" sz="2500" dirty="0"/>
          </a:p>
        </p:txBody>
      </p:sp>
    </p:spTree>
    <p:extLst>
      <p:ext uri="{BB962C8B-B14F-4D97-AF65-F5344CB8AC3E}">
        <p14:creationId xmlns:p14="http://schemas.microsoft.com/office/powerpoint/2010/main" xmlns="" val="112658246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381000"/>
            <a:ext cx="11506201" cy="1373832"/>
          </a:xfrm>
        </p:spPr>
        <p:txBody>
          <a:bodyPr>
            <a:normAutofit/>
          </a:bodyPr>
          <a:lstStyle/>
          <a:p>
            <a:pPr algn="ctr"/>
            <a:r>
              <a:rPr lang="en-US" sz="4400" b="1" spc="-142" dirty="0">
                <a:solidFill>
                  <a:srgbClr val="FF0000"/>
                </a:solidFill>
              </a:rPr>
              <a:t>Restrictions on the printing of pamphlets, </a:t>
            </a:r>
            <a:r>
              <a:rPr lang="en-US" sz="3600" b="1" spc="-142" dirty="0">
                <a:solidFill>
                  <a:srgbClr val="FF0000"/>
                </a:solidFill>
              </a:rPr>
              <a:t>posters etc. and for proper record keeping by MCMC</a:t>
            </a:r>
            <a:endParaRPr lang="en-US" sz="4400" b="1" spc="-142" dirty="0">
              <a:solidFill>
                <a:srgbClr val="FF0000"/>
              </a:solidFill>
            </a:endParaRPr>
          </a:p>
        </p:txBody>
      </p:sp>
      <p:sp>
        <p:nvSpPr>
          <p:cNvPr id="3" name="Content Placeholder 2"/>
          <p:cNvSpPr>
            <a:spLocks noGrp="1"/>
          </p:cNvSpPr>
          <p:nvPr>
            <p:ph idx="1"/>
          </p:nvPr>
        </p:nvSpPr>
        <p:spPr>
          <a:xfrm>
            <a:off x="2286000" y="1828800"/>
            <a:ext cx="11201400" cy="5181600"/>
          </a:xfrm>
        </p:spPr>
        <p:txBody>
          <a:bodyPr>
            <a:noAutofit/>
          </a:bodyPr>
          <a:lstStyle/>
          <a:p>
            <a:pPr marL="0" indent="0">
              <a:lnSpc>
                <a:spcPct val="100000"/>
              </a:lnSpc>
              <a:buNone/>
            </a:pPr>
            <a:r>
              <a:rPr lang="en-US" sz="2000" b="1" dirty="0" smtClean="0">
                <a:solidFill>
                  <a:srgbClr val="FF0000"/>
                </a:solidFill>
              </a:rPr>
              <a:t>(3/9/2015/SAR dated 9.10.2015 &amp; </a:t>
            </a:r>
            <a:r>
              <a:rPr lang="en-US" sz="2000" b="1" dirty="0" smtClean="0">
                <a:solidFill>
                  <a:srgbClr val="00B0F0"/>
                </a:solidFill>
              </a:rPr>
              <a:t>4/LET/ECI/FUNC/JUD/SDR/2016 dated 25.07.2016</a:t>
            </a:r>
            <a:r>
              <a:rPr lang="en-US" sz="2000" b="1" dirty="0" smtClean="0">
                <a:solidFill>
                  <a:srgbClr val="FF0000"/>
                </a:solidFill>
              </a:rPr>
              <a:t>)</a:t>
            </a:r>
          </a:p>
          <a:p>
            <a:pPr algn="just">
              <a:lnSpc>
                <a:spcPct val="100000"/>
              </a:lnSpc>
              <a:buFont typeface="Wingdings" pitchFamily="2" charset="2"/>
              <a:buChar char="Ø"/>
            </a:pPr>
            <a:r>
              <a:rPr lang="en-US" sz="2500" b="0" spc="-142" dirty="0">
                <a:latin typeface="+mn-lt"/>
              </a:rPr>
              <a:t>In terms of circular no. 3/9/2004/</a:t>
            </a:r>
            <a:r>
              <a:rPr lang="en-US" sz="2500" b="0" spc="-142" dirty="0" err="1">
                <a:latin typeface="+mn-lt"/>
              </a:rPr>
              <a:t>js</a:t>
            </a:r>
            <a:r>
              <a:rPr lang="en-US" sz="2500" b="0" spc="-142" dirty="0">
                <a:latin typeface="+mn-lt"/>
              </a:rPr>
              <a:t>-ii, dated 24.8.2004 regarding provisions of law on printing of pamphlets, posters etc. in connection with elections all political advertisements in print media during the period of election should  contain the name and address of the publisher</a:t>
            </a:r>
            <a:r>
              <a:rPr lang="en-US" sz="2500" b="0" spc="-142" dirty="0" smtClean="0">
                <a:latin typeface="+mn-lt"/>
              </a:rPr>
              <a:t>.</a:t>
            </a:r>
            <a:endParaRPr lang="en-US" sz="2500" b="0" spc="-142" dirty="0">
              <a:latin typeface="+mn-lt"/>
            </a:endParaRPr>
          </a:p>
          <a:p>
            <a:pPr algn="just">
              <a:lnSpc>
                <a:spcPct val="100000"/>
              </a:lnSpc>
              <a:buFont typeface="Wingdings" pitchFamily="2" charset="2"/>
              <a:buChar char="Ø"/>
            </a:pPr>
            <a:r>
              <a:rPr lang="en-US" sz="2500" b="0" spc="-142" dirty="0">
                <a:latin typeface="+mn-lt"/>
              </a:rPr>
              <a:t> </a:t>
            </a:r>
            <a:r>
              <a:rPr lang="en-US" sz="2500" b="0" spc="-142" dirty="0">
                <a:solidFill>
                  <a:srgbClr val="00B0F0"/>
                </a:solidFill>
                <a:latin typeface="+mn-lt"/>
              </a:rPr>
              <a:t>DEOs  to  hold meeting with the printers in this regard</a:t>
            </a:r>
            <a:r>
              <a:rPr lang="en-US" sz="2500" b="0" spc="-142" dirty="0" smtClean="0">
                <a:solidFill>
                  <a:srgbClr val="00B0F0"/>
                </a:solidFill>
                <a:latin typeface="+mn-lt"/>
              </a:rPr>
              <a:t>.</a:t>
            </a:r>
            <a:endParaRPr lang="en-US" sz="2500" b="0" spc="-142" dirty="0">
              <a:solidFill>
                <a:srgbClr val="00B0F0"/>
              </a:solidFill>
              <a:latin typeface="+mn-lt"/>
            </a:endParaRPr>
          </a:p>
          <a:p>
            <a:pPr algn="just">
              <a:lnSpc>
                <a:spcPct val="100000"/>
              </a:lnSpc>
              <a:buFont typeface="Wingdings" pitchFamily="2" charset="2"/>
              <a:buChar char="Ø"/>
            </a:pPr>
            <a:r>
              <a:rPr lang="en-US" sz="2500" b="0" spc="-142" dirty="0">
                <a:latin typeface="+mn-lt"/>
              </a:rPr>
              <a:t>Record should be kept of all advertisements in print media as these have to be included in the account of election expenses of candidate(s). </a:t>
            </a:r>
            <a:endParaRPr lang="en-US" sz="2500" b="0" spc="-142" dirty="0" smtClean="0">
              <a:latin typeface="+mn-lt"/>
            </a:endParaRPr>
          </a:p>
          <a:p>
            <a:pPr algn="just">
              <a:lnSpc>
                <a:spcPct val="100000"/>
              </a:lnSpc>
              <a:buFont typeface="Wingdings" pitchFamily="2" charset="2"/>
              <a:buChar char="Ø"/>
            </a:pPr>
            <a:r>
              <a:rPr lang="en-US" sz="2500" b="0" spc="-142" dirty="0" smtClean="0">
                <a:latin typeface="+mn-lt"/>
              </a:rPr>
              <a:t>Job </a:t>
            </a:r>
            <a:r>
              <a:rPr lang="en-US" sz="2500" b="0" spc="-142" dirty="0">
                <a:latin typeface="+mn-lt"/>
              </a:rPr>
              <a:t>of record keeping has to be performed by the expenditure monitoring team. All such material should be taken into account during verification of account of election expenses of a candidate</a:t>
            </a:r>
            <a:r>
              <a:rPr lang="en-US" sz="2500" b="0" cap="all" spc="-142" dirty="0" smtClean="0">
                <a:latin typeface="+mn-lt"/>
              </a:rPr>
              <a:t>.</a:t>
            </a:r>
          </a:p>
          <a:p>
            <a:pPr algn="just">
              <a:lnSpc>
                <a:spcPct val="100000"/>
              </a:lnSpc>
              <a:buFont typeface="Wingdings" pitchFamily="2" charset="2"/>
              <a:buChar char="Ø"/>
            </a:pPr>
            <a:r>
              <a:rPr lang="en-US" sz="2500" spc="-142" dirty="0">
                <a:solidFill>
                  <a:srgbClr val="00B0F0"/>
                </a:solidFill>
                <a:latin typeface="Baskerville Old Face" panose="02020602080505020303" pitchFamily="18" charset="0"/>
              </a:rPr>
              <a:t>Hoarding, Flex boards containing election advertisement be treated as poster under 127A of RP Act and expenditure to be included to candidates’ account</a:t>
            </a:r>
            <a:r>
              <a:rPr lang="en-US" sz="2500" spc="-142" dirty="0" smtClean="0">
                <a:solidFill>
                  <a:srgbClr val="00B0F0"/>
                </a:solidFill>
                <a:latin typeface="Baskerville Old Face" panose="02020602080505020303" pitchFamily="18" charset="0"/>
              </a:rPr>
              <a:t>.</a:t>
            </a:r>
            <a:endParaRPr lang="en-US" sz="2500" b="1" cap="all" spc="-142" dirty="0" smtClean="0"/>
          </a:p>
        </p:txBody>
      </p:sp>
    </p:spTree>
    <p:extLst>
      <p:ext uri="{BB962C8B-B14F-4D97-AF65-F5344CB8AC3E}">
        <p14:creationId xmlns:p14="http://schemas.microsoft.com/office/powerpoint/2010/main" xmlns="" val="287433711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a:xfrm>
            <a:off x="2438400" y="330200"/>
            <a:ext cx="9906000" cy="812800"/>
          </a:xfrm>
          <a:prstGeom prst="rect">
            <a:avLst/>
          </a:prstGeom>
        </p:spPr>
        <p:txBody>
          <a:bodyPr>
            <a:normAutofit/>
          </a:bodyPr>
          <a:lstStyle/>
          <a:p>
            <a:r>
              <a:rPr lang="en-US" sz="5000" dirty="0" smtClean="0">
                <a:solidFill>
                  <a:srgbClr val="FF0000"/>
                </a:solidFill>
              </a:rPr>
              <a:t>Star Campaigners</a:t>
            </a:r>
            <a:endParaRPr lang="en-IN" sz="5000" dirty="0" smtClean="0">
              <a:solidFill>
                <a:srgbClr val="FF0000"/>
              </a:solidFill>
            </a:endParaRPr>
          </a:p>
        </p:txBody>
      </p:sp>
      <p:sp>
        <p:nvSpPr>
          <p:cNvPr id="78851" name="Rectangle 3"/>
          <p:cNvSpPr>
            <a:spLocks noGrp="1"/>
          </p:cNvSpPr>
          <p:nvPr>
            <p:ph idx="4294967295"/>
          </p:nvPr>
        </p:nvSpPr>
        <p:spPr>
          <a:xfrm>
            <a:off x="2209800" y="1371600"/>
            <a:ext cx="10972800" cy="6199188"/>
          </a:xfrm>
          <a:prstGeom prst="rect">
            <a:avLst/>
          </a:prstGeom>
        </p:spPr>
        <p:txBody>
          <a:bodyPr>
            <a:normAutofit/>
          </a:bodyPr>
          <a:lstStyle/>
          <a:p>
            <a:pPr algn="just">
              <a:lnSpc>
                <a:spcPct val="80000"/>
              </a:lnSpc>
            </a:pPr>
            <a:r>
              <a:rPr lang="en-US" sz="3500" dirty="0" smtClean="0">
                <a:latin typeface="Baskerville Old Face" panose="02020602080505020303" pitchFamily="18" charset="0"/>
              </a:rPr>
              <a:t>List of Star campaigners to be submitted to CEO or the Commission </a:t>
            </a:r>
            <a:r>
              <a:rPr lang="en-US" sz="3500" b="1" dirty="0" smtClean="0">
                <a:latin typeface="Baskerville Old Face" panose="02020602080505020303" pitchFamily="18" charset="0"/>
              </a:rPr>
              <a:t>within 7 days of the </a:t>
            </a:r>
            <a:r>
              <a:rPr lang="en-US" sz="2500" b="1" dirty="0">
                <a:latin typeface="Baskerville Old Face" panose="02020602080505020303" pitchFamily="18" charset="0"/>
              </a:rPr>
              <a:t>notification(U/S 77(I) EXPLANATION 2  OF RP </a:t>
            </a:r>
            <a:r>
              <a:rPr lang="en-US" sz="2500" b="1" dirty="0" smtClean="0">
                <a:latin typeface="Baskerville Old Face" panose="02020602080505020303" pitchFamily="18" charset="0"/>
              </a:rPr>
              <a:t>ACT,1951) </a:t>
            </a:r>
            <a:endParaRPr lang="en-US" sz="3500" dirty="0" smtClean="0">
              <a:latin typeface="Baskerville Old Face" panose="02020602080505020303" pitchFamily="18" charset="0"/>
            </a:endParaRPr>
          </a:p>
          <a:p>
            <a:pPr algn="just">
              <a:lnSpc>
                <a:spcPct val="80000"/>
              </a:lnSpc>
            </a:pPr>
            <a:r>
              <a:rPr lang="en-US" sz="3500" dirty="0" smtClean="0">
                <a:latin typeface="Baskerville Old Face" panose="02020602080505020303" pitchFamily="18" charset="0"/>
              </a:rPr>
              <a:t> Travel expense of </a:t>
            </a:r>
            <a:r>
              <a:rPr lang="en-US" sz="3500" b="1" dirty="0" smtClean="0">
                <a:latin typeface="Baskerville Old Face" panose="02020602080505020303" pitchFamily="18" charset="0"/>
              </a:rPr>
              <a:t>star campaigners of allied party </a:t>
            </a:r>
            <a:r>
              <a:rPr lang="en-US" sz="3500" dirty="0" smtClean="0">
                <a:latin typeface="Baskerville Old Face" panose="02020602080505020303" pitchFamily="18" charset="0"/>
              </a:rPr>
              <a:t>are not exempt</a:t>
            </a:r>
          </a:p>
          <a:p>
            <a:pPr algn="just">
              <a:lnSpc>
                <a:spcPct val="80000"/>
              </a:lnSpc>
            </a:pPr>
            <a:r>
              <a:rPr lang="en-US" sz="3500" dirty="0" smtClean="0">
                <a:solidFill>
                  <a:srgbClr val="FF0000"/>
                </a:solidFill>
                <a:latin typeface="Baskerville Old Face" panose="02020602080505020303" pitchFamily="18" charset="0"/>
              </a:rPr>
              <a:t>CEILING- </a:t>
            </a:r>
            <a:r>
              <a:rPr lang="en-US" sz="3500" dirty="0">
                <a:solidFill>
                  <a:srgbClr val="FF0000"/>
                </a:solidFill>
                <a:latin typeface="Baskerville Old Face" panose="02020602080505020303" pitchFamily="18" charset="0"/>
              </a:rPr>
              <a:t>40 CAMPAIGNERS FOR RECOGNIZED PARTY &amp; 20 FOR REGISTERED PARTY.</a:t>
            </a:r>
            <a:endParaRPr lang="en-US" sz="3500" dirty="0" smtClean="0">
              <a:solidFill>
                <a:srgbClr val="FF0000"/>
              </a:solidFill>
              <a:latin typeface="Baskerville Old Face" panose="02020602080505020303" pitchFamily="18" charset="0"/>
            </a:endParaRPr>
          </a:p>
          <a:p>
            <a:pPr algn="just">
              <a:lnSpc>
                <a:spcPct val="80000"/>
              </a:lnSpc>
            </a:pPr>
            <a:r>
              <a:rPr lang="en-US" sz="3500" dirty="0" smtClean="0">
                <a:latin typeface="Baskerville Old Face" panose="02020602080505020303" pitchFamily="18" charset="0"/>
              </a:rPr>
              <a:t>If the Star campaigner travels </a:t>
            </a:r>
            <a:r>
              <a:rPr lang="en-US" sz="3500" b="1" dirty="0" smtClean="0">
                <a:latin typeface="Baskerville Old Face" panose="02020602080505020303" pitchFamily="18" charset="0"/>
              </a:rPr>
              <a:t>with candidate, then 50% of the travel expense </a:t>
            </a:r>
            <a:r>
              <a:rPr lang="en-US" sz="3500" dirty="0" smtClean="0">
                <a:latin typeface="Baskerville Old Face" panose="02020602080505020303" pitchFamily="18" charset="0"/>
              </a:rPr>
              <a:t>will be added to the candidate</a:t>
            </a:r>
          </a:p>
          <a:p>
            <a:pPr algn="just">
              <a:lnSpc>
                <a:spcPct val="80000"/>
              </a:lnSpc>
            </a:pPr>
            <a:r>
              <a:rPr lang="en-US" sz="3500" dirty="0" smtClean="0">
                <a:latin typeface="Baskerville Old Face" panose="02020602080505020303" pitchFamily="18" charset="0"/>
              </a:rPr>
              <a:t>If the candidate </a:t>
            </a:r>
            <a:r>
              <a:rPr lang="en-US" sz="3500" b="1" dirty="0" smtClean="0">
                <a:latin typeface="Baskerville Old Face" panose="02020602080505020303" pitchFamily="18" charset="0"/>
              </a:rPr>
              <a:t>shares the </a:t>
            </a:r>
            <a:r>
              <a:rPr lang="en-US" sz="3500" b="1" dirty="0" err="1" smtClean="0">
                <a:latin typeface="Baskerville Old Face" panose="02020602080505020303" pitchFamily="18" charset="0"/>
              </a:rPr>
              <a:t>Pandal</a:t>
            </a:r>
            <a:r>
              <a:rPr lang="en-US" sz="3500" b="1" dirty="0" smtClean="0">
                <a:latin typeface="Baskerville Old Face" panose="02020602080505020303" pitchFamily="18" charset="0"/>
              </a:rPr>
              <a:t> with the Star Campaigner or his photo or poster with his name </a:t>
            </a:r>
            <a:r>
              <a:rPr lang="en-US" sz="3500" dirty="0" smtClean="0">
                <a:latin typeface="Baskerville Old Face" panose="02020602080505020303" pitchFamily="18" charset="0"/>
              </a:rPr>
              <a:t>is exhibited in the meeting, then the meeting expense will be added to his account.</a:t>
            </a:r>
            <a:endParaRPr lang="en-IN" sz="3500" dirty="0" smtClean="0">
              <a:latin typeface="Baskerville Old Face" panose="02020602080505020303" pitchFamily="18" charset="0"/>
            </a:endParaRPr>
          </a:p>
          <a:p>
            <a:pPr>
              <a:lnSpc>
                <a:spcPct val="80000"/>
              </a:lnSpc>
            </a:pPr>
            <a:endParaRPr lang="en-IN" sz="3500" dirty="0" smtClean="0">
              <a:latin typeface="Baskerville Old Face" panose="02020602080505020303" pitchFamily="18"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228600"/>
            <a:ext cx="9715500" cy="658813"/>
          </a:xfrm>
          <a:prstGeom prst="rect">
            <a:avLst/>
          </a:prstGeom>
        </p:spPr>
        <p:txBody>
          <a:bodyPr>
            <a:normAutofit/>
          </a:bodyPr>
          <a:lstStyle/>
          <a:p>
            <a:r>
              <a:rPr lang="en-US" sz="4000" dirty="0">
                <a:solidFill>
                  <a:srgbClr val="FF0000"/>
                </a:solidFill>
                <a:latin typeface="Baskerville Old Face" panose="02020602080505020303" pitchFamily="18" charset="0"/>
              </a:rPr>
              <a:t>Star Campaigners</a:t>
            </a:r>
          </a:p>
        </p:txBody>
      </p:sp>
      <p:sp>
        <p:nvSpPr>
          <p:cNvPr id="3" name="Content Placeholder 2"/>
          <p:cNvSpPr>
            <a:spLocks noGrp="1"/>
          </p:cNvSpPr>
          <p:nvPr>
            <p:ph idx="4294967295"/>
          </p:nvPr>
        </p:nvSpPr>
        <p:spPr>
          <a:xfrm>
            <a:off x="2286000" y="971550"/>
            <a:ext cx="11430000" cy="7258050"/>
          </a:xfrm>
          <a:prstGeom prst="rect">
            <a:avLst/>
          </a:prstGeom>
        </p:spPr>
        <p:txBody>
          <a:bodyPr>
            <a:noAutofit/>
          </a:bodyPr>
          <a:lstStyle/>
          <a:p>
            <a:pPr algn="just"/>
            <a:r>
              <a:rPr lang="en-US" sz="3500" dirty="0">
                <a:latin typeface="Baskerville Old Face" panose="02020602080505020303" pitchFamily="18" charset="0"/>
              </a:rPr>
              <a:t>All expenditure including lodging/boarding expenses of star campaigners in the </a:t>
            </a:r>
            <a:r>
              <a:rPr lang="en-US" sz="3500" dirty="0" smtClean="0">
                <a:latin typeface="Baskerville Old Face" panose="02020602080505020303" pitchFamily="18" charset="0"/>
              </a:rPr>
              <a:t>constituency where </a:t>
            </a:r>
            <a:r>
              <a:rPr lang="en-US" sz="3500" dirty="0">
                <a:latin typeface="Baskerville Old Face" panose="02020602080505020303" pitchFamily="18" charset="0"/>
              </a:rPr>
              <a:t>they campaign for any candidate shall be included in the expenditure account of </a:t>
            </a:r>
            <a:r>
              <a:rPr lang="en-US" sz="3500" dirty="0" smtClean="0">
                <a:latin typeface="Baskerville Old Face" panose="02020602080505020303" pitchFamily="18" charset="0"/>
              </a:rPr>
              <a:t>that particular </a:t>
            </a:r>
            <a:r>
              <a:rPr lang="en-US" sz="3500" dirty="0">
                <a:latin typeface="Baskerville Old Face" panose="02020602080505020303" pitchFamily="18" charset="0"/>
              </a:rPr>
              <a:t>candidate, provided that  - </a:t>
            </a:r>
          </a:p>
          <a:p>
            <a:pPr algn="just">
              <a:buNone/>
            </a:pPr>
            <a:r>
              <a:rPr lang="en-US" sz="3500" dirty="0" smtClean="0">
                <a:latin typeface="Baskerville Old Face" panose="02020602080505020303" pitchFamily="18" charset="0"/>
              </a:rPr>
              <a:t>a. The </a:t>
            </a:r>
            <a:r>
              <a:rPr lang="en-US" sz="3500" dirty="0">
                <a:latin typeface="Baskerville Old Face" panose="02020602080505020303" pitchFamily="18" charset="0"/>
              </a:rPr>
              <a:t>Star Campaigners/Campaigners have actually campaigned for the candidate, and </a:t>
            </a:r>
          </a:p>
          <a:p>
            <a:pPr algn="just">
              <a:buNone/>
            </a:pPr>
            <a:r>
              <a:rPr lang="en-US" sz="3500" dirty="0" smtClean="0">
                <a:latin typeface="Baskerville Old Face" panose="02020602080505020303" pitchFamily="18" charset="0"/>
              </a:rPr>
              <a:t>b. The </a:t>
            </a:r>
            <a:r>
              <a:rPr lang="en-US" sz="3500" dirty="0">
                <a:latin typeface="Baskerville Old Face" panose="02020602080505020303" pitchFamily="18" charset="0"/>
              </a:rPr>
              <a:t>Star Campaigners/Campaigners have incurred such boarding and lodging </a:t>
            </a:r>
            <a:r>
              <a:rPr lang="en-US" sz="3500" dirty="0" smtClean="0">
                <a:latin typeface="Baskerville Old Face" panose="02020602080505020303" pitchFamily="18" charset="0"/>
              </a:rPr>
              <a:t> expenditure </a:t>
            </a:r>
            <a:r>
              <a:rPr lang="en-US" sz="3500" dirty="0">
                <a:latin typeface="Baskerville Old Face" panose="02020602080505020303" pitchFamily="18" charset="0"/>
              </a:rPr>
              <a:t>while remaining in a commercial hotel or lodge for the purpose of </a:t>
            </a:r>
            <a:r>
              <a:rPr lang="en-US" sz="3500" dirty="0" smtClean="0">
                <a:latin typeface="Baskerville Old Face" panose="02020602080505020303" pitchFamily="18" charset="0"/>
              </a:rPr>
              <a:t>election campaign  </a:t>
            </a:r>
            <a:r>
              <a:rPr lang="en-US" sz="3500" dirty="0">
                <a:latin typeface="Baskerville Old Face" panose="02020602080505020303" pitchFamily="18" charset="0"/>
              </a:rPr>
              <a:t>of the candidate irrespective of the fact whether the payment is made </a:t>
            </a:r>
            <a:r>
              <a:rPr lang="en-US" sz="3500" dirty="0" smtClean="0">
                <a:latin typeface="Baskerville Old Face" panose="02020602080505020303" pitchFamily="18" charset="0"/>
              </a:rPr>
              <a:t>by such </a:t>
            </a:r>
            <a:r>
              <a:rPr lang="en-US" sz="3500" dirty="0">
                <a:latin typeface="Baskerville Old Face" panose="02020602080505020303" pitchFamily="18" charset="0"/>
              </a:rPr>
              <a:t>candidate or not. </a:t>
            </a:r>
            <a:endParaRPr lang="en-US" sz="3500" dirty="0" smtClean="0">
              <a:latin typeface="Baskerville Old Face" panose="02020602080505020303" pitchFamily="18" charset="0"/>
            </a:endParaRPr>
          </a:p>
        </p:txBody>
      </p:sp>
    </p:spTree>
    <p:extLst>
      <p:ext uri="{BB962C8B-B14F-4D97-AF65-F5344CB8AC3E}">
        <p14:creationId xmlns:p14="http://schemas.microsoft.com/office/powerpoint/2010/main" xmlns="" val="935537424"/>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0" y="917575"/>
            <a:ext cx="10820400" cy="6434138"/>
          </a:xfrm>
          <a:prstGeom prst="rect">
            <a:avLst/>
          </a:prstGeom>
        </p:spPr>
        <p:txBody>
          <a:bodyPr/>
          <a:lstStyle/>
          <a:p>
            <a:pPr algn="just"/>
            <a:r>
              <a:rPr lang="en-US" sz="3500" dirty="0" smtClean="0">
                <a:latin typeface="Baskerville Old Face" panose="02020602080505020303" pitchFamily="18" charset="0"/>
              </a:rPr>
              <a:t>If any attendant including </a:t>
            </a:r>
            <a:r>
              <a:rPr lang="en-US" sz="3500" b="1" dirty="0" smtClean="0">
                <a:solidFill>
                  <a:srgbClr val="FF0000"/>
                </a:solidFill>
                <a:latin typeface="Baskerville Old Face" panose="02020602080505020303" pitchFamily="18" charset="0"/>
              </a:rPr>
              <a:t>security guard, medical attendant, or any person including any member of the party, who is not a candidate in the constituency concerned, </a:t>
            </a:r>
            <a:r>
              <a:rPr lang="en-US" sz="3500" dirty="0" smtClean="0">
                <a:latin typeface="Baskerville Old Face" panose="02020602080505020303" pitchFamily="18" charset="0"/>
              </a:rPr>
              <a:t>travels with leader ( star campaigner) of the political party, in his vehicle/aircraft/helicopter etc, the travel expenses of such leader shall be wholly booked to the account of the political party.</a:t>
            </a:r>
          </a:p>
          <a:p>
            <a:pPr algn="just"/>
            <a:r>
              <a:rPr lang="en-US" sz="3500" dirty="0" smtClean="0">
                <a:latin typeface="Baskerville Old Face" panose="02020602080505020303" pitchFamily="18" charset="0"/>
              </a:rPr>
              <a:t>The travel expenses of a leader nominated as star campaigner will be accounted for in the election expenditure of the candidate where such leader happens to be himself a candidate.</a:t>
            </a:r>
          </a:p>
          <a:p>
            <a:endParaRPr lang="en-US" sz="35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4294967295"/>
          </p:nvPr>
        </p:nvSpPr>
        <p:spPr>
          <a:xfrm>
            <a:off x="2286000" y="1177925"/>
            <a:ext cx="11049000" cy="6878638"/>
          </a:xfrm>
          <a:prstGeom prst="rect">
            <a:avLst/>
          </a:prstGeom>
        </p:spPr>
        <p:txBody>
          <a:bodyPr/>
          <a:lstStyle/>
          <a:p>
            <a:pPr marL="584725" lvl="2" indent="-433056" algn="just"/>
            <a:r>
              <a:rPr lang="en-US" dirty="0" smtClean="0">
                <a:latin typeface="Baskerville Old Face" panose="02020602080505020303" pitchFamily="18" charset="0"/>
              </a:rPr>
              <a:t>If </a:t>
            </a:r>
            <a:r>
              <a:rPr lang="en-US" b="1" dirty="0" smtClean="0">
                <a:latin typeface="Baskerville Old Face" panose="02020602080505020303" pitchFamily="18" charset="0"/>
              </a:rPr>
              <a:t>star campaigner campaigns for a candidate of another party, the expenditure incurred on his travel </a:t>
            </a:r>
            <a:r>
              <a:rPr lang="en-US" dirty="0" smtClean="0">
                <a:latin typeface="Baskerville Old Face" panose="02020602080505020303" pitchFamily="18" charset="0"/>
              </a:rPr>
              <a:t>would be included in the candidate’s account.</a:t>
            </a:r>
          </a:p>
          <a:p>
            <a:pPr marL="584725" lvl="2" indent="-433056" algn="just"/>
            <a:r>
              <a:rPr lang="en-US" dirty="0" smtClean="0">
                <a:latin typeface="Baskerville Old Face" panose="02020602080505020303" pitchFamily="18" charset="0"/>
              </a:rPr>
              <a:t>If candidates of two or more parties are present in a campaign/meeting addressed by a star campaigner of one party, his </a:t>
            </a:r>
            <a:r>
              <a:rPr lang="en-US" b="1" dirty="0" smtClean="0">
                <a:latin typeface="Baskerville Old Face" panose="02020602080505020303" pitchFamily="18" charset="0"/>
              </a:rPr>
              <a:t>travel expense will be apportioned equally </a:t>
            </a:r>
            <a:r>
              <a:rPr lang="en-US" dirty="0" smtClean="0">
                <a:latin typeface="Baskerville Old Face" panose="02020602080505020303" pitchFamily="18" charset="0"/>
              </a:rPr>
              <a:t>among the candidates of other parties but exempting the share of the candidate of the same party.</a:t>
            </a:r>
          </a:p>
          <a:p>
            <a:pPr marL="584725" lvl="2" indent="-433056" algn="just"/>
            <a:r>
              <a:rPr lang="en-US" dirty="0" smtClean="0">
                <a:latin typeface="Baskerville Old Face" panose="02020602080505020303" pitchFamily="18" charset="0"/>
              </a:rPr>
              <a:t>The </a:t>
            </a:r>
            <a:r>
              <a:rPr lang="en-US" b="1" dirty="0" smtClean="0">
                <a:latin typeface="Baskerville Old Face" panose="02020602080505020303" pitchFamily="18" charset="0"/>
              </a:rPr>
              <a:t>hotel expense of the star campaigner </a:t>
            </a:r>
            <a:r>
              <a:rPr lang="en-US" dirty="0" smtClean="0">
                <a:latin typeface="Baskerville Old Face" panose="02020602080505020303" pitchFamily="18" charset="0"/>
              </a:rPr>
              <a:t>is not exempt</a:t>
            </a:r>
          </a:p>
          <a:p>
            <a:pPr marL="584725" lvl="2" indent="-433056" algn="just"/>
            <a:r>
              <a:rPr lang="en-US" dirty="0" smtClean="0">
                <a:latin typeface="Baskerville Old Face" panose="02020602080505020303" pitchFamily="18" charset="0"/>
              </a:rPr>
              <a:t> Expenditure claimed to have been made </a:t>
            </a:r>
            <a:r>
              <a:rPr lang="en-US" b="1" dirty="0" smtClean="0">
                <a:latin typeface="Baskerville Old Face" panose="02020602080505020303" pitchFamily="18" charset="0"/>
              </a:rPr>
              <a:t>by the Political Party should be reported separately by the DEO to the CEO </a:t>
            </a:r>
            <a:r>
              <a:rPr lang="en-US" dirty="0" smtClean="0">
                <a:latin typeface="Baskerville Old Face" panose="02020602080505020303" pitchFamily="18" charset="0"/>
              </a:rPr>
              <a:t>in the prescribed format.</a:t>
            </a:r>
          </a:p>
        </p:txBody>
      </p:sp>
      <p:sp>
        <p:nvSpPr>
          <p:cNvPr id="90116" name="Slide Number Placeholder 3"/>
          <p:cNvSpPr>
            <a:spLocks noGrp="1"/>
          </p:cNvSpPr>
          <p:nvPr>
            <p:ph type="sldNum" sz="quarter" idx="4294967295"/>
          </p:nvPr>
        </p:nvSpPr>
        <p:spPr bwMode="auto">
          <a:xfrm>
            <a:off x="10515600" y="7627938"/>
            <a:ext cx="3200400" cy="438150"/>
          </a:xfrm>
          <a:prstGeom prst="rect">
            <a:avLst/>
          </a:prstGeom>
          <a:noFill/>
          <a:ln>
            <a:miter lim="800000"/>
            <a:headEnd/>
            <a:tailEnd/>
          </a:ln>
        </p:spPr>
        <p:txBody>
          <a:bodyPr lIns="114949" tIns="57475" rIns="114949" bIns="57475"/>
          <a:lstStyle/>
          <a:p>
            <a:fld id="{37A2272E-5BC9-4CDE-BFE0-B7342F6A02FA}" type="slidenum">
              <a:rPr lang="en-IN" sz="1300"/>
              <a:pPr/>
              <a:t>69</a:t>
            </a:fld>
            <a:endParaRPr lang="en-IN" sz="1300" dirty="0"/>
          </a:p>
        </p:txBody>
      </p:sp>
    </p:spTree>
    <p:extLst>
      <p:ext uri="{BB962C8B-B14F-4D97-AF65-F5344CB8AC3E}">
        <p14:creationId xmlns:p14="http://schemas.microsoft.com/office/powerpoint/2010/main" xmlns="" val="24967759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a:xfrm>
            <a:off x="2366963" y="330200"/>
            <a:ext cx="10358437" cy="58737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olidFill>
          </a:ln>
        </p:spPr>
        <p:txBody>
          <a:bodyPr wrap="square" lIns="114949" tIns="57475" rIns="114949" bIns="57475" numCol="1" anchorCtr="0" compatLnSpc="1">
            <a:prstTxWarp prst="textNoShape">
              <a:avLst/>
            </a:prstTxWarp>
            <a:normAutofit/>
          </a:bodyPr>
          <a:lstStyle/>
          <a:p>
            <a:pPr algn="ctr" eaLnBrk="1" hangingPunct="1">
              <a:defRPr/>
            </a:pPr>
            <a:r>
              <a:rPr lang="en-US" sz="2400" dirty="0" smtClean="0">
                <a:solidFill>
                  <a:srgbClr val="7030A0"/>
                </a:solidFill>
              </a:rPr>
              <a:t>MEETING WITH POLITICAL PARTIES…notification of rates of items</a:t>
            </a:r>
            <a:endParaRPr lang="en-IN" sz="2400" dirty="0" smtClean="0">
              <a:solidFill>
                <a:srgbClr val="7030A0"/>
              </a:solidFill>
            </a:endParaRPr>
          </a:p>
        </p:txBody>
      </p:sp>
      <p:sp>
        <p:nvSpPr>
          <p:cNvPr id="4099" name="Rectangle 3"/>
          <p:cNvSpPr>
            <a:spLocks noGrp="1"/>
          </p:cNvSpPr>
          <p:nvPr>
            <p:ph type="body" idx="4294967295"/>
          </p:nvPr>
        </p:nvSpPr>
        <p:spPr>
          <a:xfrm>
            <a:off x="2286000" y="1295400"/>
            <a:ext cx="11001375" cy="6591300"/>
          </a:xfrm>
          <a:prstGeom prst="rect">
            <a:avLst/>
          </a:prstGeom>
        </p:spPr>
        <p:txBody>
          <a:bodyPr/>
          <a:lstStyle/>
          <a:p>
            <a:pPr algn="just" eaLnBrk="1" hangingPunct="1">
              <a:lnSpc>
                <a:spcPct val="90000"/>
              </a:lnSpc>
            </a:pPr>
            <a:r>
              <a:rPr lang="en-US" sz="3800" dirty="0" smtClean="0">
                <a:latin typeface="Arial Narrow" pitchFamily="34" charset="0"/>
              </a:rPr>
              <a:t>DEO will have a meeting with all recognized Political Parties within </a:t>
            </a:r>
            <a:r>
              <a:rPr lang="en-US" sz="3800" b="1" dirty="0" smtClean="0">
                <a:latin typeface="Arial Narrow" pitchFamily="34" charset="0"/>
              </a:rPr>
              <a:t>3 days of announcement </a:t>
            </a:r>
            <a:r>
              <a:rPr lang="en-US" sz="3800" dirty="0" smtClean="0">
                <a:latin typeface="Arial Narrow" pitchFamily="34" charset="0"/>
              </a:rPr>
              <a:t>of election about the </a:t>
            </a:r>
            <a:r>
              <a:rPr lang="en-US" sz="3800" b="1" dirty="0" smtClean="0">
                <a:latin typeface="Arial Narrow" pitchFamily="34" charset="0"/>
              </a:rPr>
              <a:t>Instructions of the Commission </a:t>
            </a:r>
            <a:r>
              <a:rPr lang="en-US" sz="3800" dirty="0" smtClean="0">
                <a:latin typeface="Arial Narrow" pitchFamily="34" charset="0"/>
              </a:rPr>
              <a:t>and explain the legal provisions and give a copy of the compendium of instructions,</a:t>
            </a:r>
          </a:p>
          <a:p>
            <a:pPr algn="just" eaLnBrk="1" hangingPunct="1">
              <a:lnSpc>
                <a:spcPct val="90000"/>
              </a:lnSpc>
            </a:pPr>
            <a:r>
              <a:rPr lang="en-US" sz="3800" dirty="0" smtClean="0">
                <a:latin typeface="Arial Narrow" pitchFamily="34" charset="0"/>
              </a:rPr>
              <a:t>He will discuss the </a:t>
            </a:r>
            <a:r>
              <a:rPr lang="en-US" sz="3800" b="1" dirty="0" smtClean="0">
                <a:latin typeface="Arial Narrow" pitchFamily="34" charset="0"/>
                <a:hlinkClick r:id="rId2" action="ppaction://hlinkfile"/>
              </a:rPr>
              <a:t>various rates of expenditure </a:t>
            </a:r>
            <a:r>
              <a:rPr lang="en-US" sz="3800" dirty="0" smtClean="0">
                <a:latin typeface="Arial Narrow" pitchFamily="34" charset="0"/>
              </a:rPr>
              <a:t>and </a:t>
            </a:r>
            <a:r>
              <a:rPr lang="en-US" sz="3800" b="1" dirty="0" smtClean="0">
                <a:latin typeface="Arial Narrow" pitchFamily="34" charset="0"/>
              </a:rPr>
              <a:t>consider their suggestions </a:t>
            </a:r>
            <a:r>
              <a:rPr lang="en-US" sz="3800" dirty="0" smtClean="0">
                <a:latin typeface="Arial Narrow" pitchFamily="34" charset="0"/>
              </a:rPr>
              <a:t>before notification of rates</a:t>
            </a:r>
          </a:p>
          <a:p>
            <a:pPr marL="0" indent="0" algn="just" eaLnBrk="1" hangingPunct="1">
              <a:lnSpc>
                <a:spcPct val="90000"/>
              </a:lnSpc>
              <a:buNone/>
            </a:pPr>
            <a:endParaRPr lang="en-US" sz="3800" dirty="0" smtClean="0">
              <a:latin typeface="Arial Narrow" pitchFamily="34" charset="0"/>
            </a:endParaRPr>
          </a:p>
          <a:p>
            <a:pPr marL="431060" lvl="1" indent="-431060" algn="just" eaLnBrk="1" hangingPunct="1">
              <a:lnSpc>
                <a:spcPct val="90000"/>
              </a:lnSpc>
              <a:buFontTx/>
              <a:buChar char="•"/>
            </a:pPr>
            <a:r>
              <a:rPr lang="en-US" dirty="0">
                <a:latin typeface="Arial Narrow" pitchFamily="34" charset="0"/>
              </a:rPr>
              <a:t>The list of these rates would be given by the RO to </a:t>
            </a:r>
            <a:r>
              <a:rPr lang="en-US" b="1" dirty="0">
                <a:latin typeface="Arial Narrow" pitchFamily="34" charset="0"/>
              </a:rPr>
              <a:t>the candidates at the time of filing of nomination papers,</a:t>
            </a:r>
          </a:p>
          <a:p>
            <a:pPr algn="just" eaLnBrk="1" hangingPunct="1">
              <a:lnSpc>
                <a:spcPct val="90000"/>
              </a:lnSpc>
            </a:pPr>
            <a:endParaRPr lang="en-US" sz="3800" dirty="0" smtClean="0">
              <a:latin typeface="Arial Narrow" pitchFamily="34" charset="0"/>
            </a:endParaRPr>
          </a:p>
          <a:p>
            <a:pPr marL="0" indent="0" eaLnBrk="1" hangingPunct="1">
              <a:lnSpc>
                <a:spcPct val="90000"/>
              </a:lnSpc>
              <a:buNone/>
            </a:pPr>
            <a:endParaRPr lang="en-IN" sz="3500" dirty="0" smtClean="0"/>
          </a:p>
        </p:txBody>
      </p:sp>
    </p:spTree>
    <p:extLst>
      <p:ext uri="{BB962C8B-B14F-4D97-AF65-F5344CB8AC3E}">
        <p14:creationId xmlns:p14="http://schemas.microsoft.com/office/powerpoint/2010/main" xmlns="" val="74346403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10937246" cy="1538740"/>
          </a:xfrm>
        </p:spPr>
        <p:txBody>
          <a:bodyPr>
            <a:noAutofit/>
          </a:bodyPr>
          <a:lstStyle/>
          <a:p>
            <a:pPr>
              <a:lnSpc>
                <a:spcPct val="100000"/>
              </a:lnSpc>
            </a:pPr>
            <a:r>
              <a:rPr lang="en-US" sz="3600" b="1" dirty="0">
                <a:solidFill>
                  <a:srgbClr val="FF0000"/>
                </a:solidFill>
              </a:rPr>
              <a:t>Expenditure on security cover to </a:t>
            </a:r>
            <a:r>
              <a:rPr lang="en-US" sz="3600" b="1" dirty="0" smtClean="0">
                <a:solidFill>
                  <a:srgbClr val="FF0000"/>
                </a:solidFill>
              </a:rPr>
              <a:t>Ministers/Candidates/Star Campaigners </a:t>
            </a:r>
            <a:r>
              <a:rPr lang="en-US" sz="3600" b="1" dirty="0">
                <a:solidFill>
                  <a:srgbClr val="FF0000"/>
                </a:solidFill>
              </a:rPr>
              <a:t>having Z+ Security</a:t>
            </a:r>
            <a:r>
              <a:rPr lang="en-US" sz="7200" dirty="0" smtClean="0"/>
              <a:t>.</a:t>
            </a:r>
            <a:endParaRPr lang="en-US" sz="7200" dirty="0"/>
          </a:p>
        </p:txBody>
      </p:sp>
      <p:sp>
        <p:nvSpPr>
          <p:cNvPr id="3" name="Content Placeholder 2"/>
          <p:cNvSpPr>
            <a:spLocks noGrp="1"/>
          </p:cNvSpPr>
          <p:nvPr>
            <p:ph idx="1"/>
          </p:nvPr>
        </p:nvSpPr>
        <p:spPr>
          <a:xfrm>
            <a:off x="2971799" y="2364324"/>
            <a:ext cx="9801225" cy="1140876"/>
          </a:xfrm>
        </p:spPr>
        <p:txBody>
          <a:bodyPr>
            <a:normAutofit fontScale="77500" lnSpcReduction="20000"/>
          </a:bodyPr>
          <a:lstStyle/>
          <a:p>
            <a:pPr>
              <a:buNone/>
            </a:pPr>
            <a:r>
              <a:rPr lang="en-US" sz="3300" dirty="0" smtClean="0"/>
              <a:t>ECI No. 76/Instructions/2014/EEPS dated 9.4.2014</a:t>
            </a:r>
          </a:p>
          <a:p>
            <a:pPr>
              <a:buNone/>
            </a:pPr>
            <a:endParaRPr lang="en-US" sz="2500" dirty="0" smtClean="0"/>
          </a:p>
          <a:p>
            <a:r>
              <a:rPr lang="en-US" sz="2800" dirty="0" smtClean="0"/>
              <a:t>As per the Commission’s instruction the following shall be applicable on above:</a:t>
            </a:r>
          </a:p>
          <a:p>
            <a:endParaRPr lang="en-US" sz="2500" dirty="0"/>
          </a:p>
        </p:txBody>
      </p:sp>
      <p:graphicFrame>
        <p:nvGraphicFramePr>
          <p:cNvPr id="4" name="Table 3"/>
          <p:cNvGraphicFramePr>
            <a:graphicFrameLocks noGrp="1"/>
          </p:cNvGraphicFramePr>
          <p:nvPr>
            <p:extLst>
              <p:ext uri="{D42A27DB-BD31-4B8C-83A1-F6EECF244321}">
                <p14:modId xmlns:p14="http://schemas.microsoft.com/office/powerpoint/2010/main" xmlns="" val="3196185155"/>
              </p:ext>
            </p:extLst>
          </p:nvPr>
        </p:nvGraphicFramePr>
        <p:xfrm>
          <a:off x="2209799" y="3887337"/>
          <a:ext cx="11344945" cy="4248910"/>
        </p:xfrm>
        <a:graphic>
          <a:graphicData uri="http://schemas.openxmlformats.org/drawingml/2006/table">
            <a:tbl>
              <a:tblPr firstRow="1" bandRow="1">
                <a:tableStyleId>{5C22544A-7EE6-4342-B048-85BDC9FD1C3A}</a:tableStyleId>
              </a:tblPr>
              <a:tblGrid>
                <a:gridCol w="5741360"/>
                <a:gridCol w="5603585"/>
              </a:tblGrid>
              <a:tr h="509014">
                <a:tc>
                  <a:txBody>
                    <a:bodyPr/>
                    <a:lstStyle/>
                    <a:p>
                      <a:pPr algn="ctr"/>
                      <a:r>
                        <a:rPr lang="en-US" sz="2400" dirty="0" smtClean="0"/>
                        <a:t>Type of Vehicle</a:t>
                      </a:r>
                      <a:endParaRPr lang="en-US" sz="2400" dirty="0"/>
                    </a:p>
                  </a:txBody>
                  <a:tcPr marL="102870" marR="102870" marT="41148" marB="41148" anchor="ctr"/>
                </a:tc>
                <a:tc>
                  <a:txBody>
                    <a:bodyPr/>
                    <a:lstStyle/>
                    <a:p>
                      <a:pPr algn="ctr"/>
                      <a:r>
                        <a:rPr lang="en-US" sz="2400" dirty="0" smtClean="0"/>
                        <a:t>Admissibility of Expenditure Account</a:t>
                      </a:r>
                      <a:endParaRPr lang="en-US" sz="2400" dirty="0"/>
                    </a:p>
                  </a:txBody>
                  <a:tcPr marL="102870" marR="102870" marT="41148" marB="41148" anchor="ctr"/>
                </a:tc>
              </a:tr>
              <a:tr h="411480">
                <a:tc>
                  <a:txBody>
                    <a:bodyPr/>
                    <a:lstStyle/>
                    <a:p>
                      <a:r>
                        <a:rPr lang="en-US" sz="2200" dirty="0" smtClean="0"/>
                        <a:t>State Owned One Bulletproof</a:t>
                      </a:r>
                      <a:r>
                        <a:rPr lang="en-US" sz="2200" baseline="0" dirty="0" smtClean="0"/>
                        <a:t> vehicle</a:t>
                      </a:r>
                      <a:endParaRPr lang="en-US" sz="2200" dirty="0"/>
                    </a:p>
                  </a:txBody>
                  <a:tcPr marL="102870" marR="102870" marT="41148" marB="41148"/>
                </a:tc>
                <a:tc>
                  <a:txBody>
                    <a:bodyPr/>
                    <a:lstStyle/>
                    <a:p>
                      <a:r>
                        <a:rPr lang="en-US" sz="2200" dirty="0" smtClean="0"/>
                        <a:t>Expenditure to be borne by the State</a:t>
                      </a:r>
                      <a:endParaRPr lang="en-US" sz="2200" dirty="0"/>
                    </a:p>
                  </a:txBody>
                  <a:tcPr marL="102870" marR="102870" marT="41148" marB="41148"/>
                </a:tc>
              </a:tr>
              <a:tr h="411480">
                <a:tc>
                  <a:txBody>
                    <a:bodyPr/>
                    <a:lstStyle/>
                    <a:p>
                      <a:r>
                        <a:rPr lang="en-US" sz="2200" dirty="0" smtClean="0"/>
                        <a:t>Multiple Vehicles expenditure</a:t>
                      </a:r>
                      <a:endParaRPr lang="en-US" sz="2200" dirty="0"/>
                    </a:p>
                  </a:txBody>
                  <a:tcPr marL="102870" marR="102870" marT="41148" marB="41148"/>
                </a:tc>
                <a:tc>
                  <a:txBody>
                    <a:bodyPr/>
                    <a:lstStyle/>
                    <a:p>
                      <a:r>
                        <a:rPr lang="en-US" sz="2200" dirty="0" smtClean="0"/>
                        <a:t>Person concerned</a:t>
                      </a:r>
                      <a:endParaRPr lang="en-US" sz="2200" dirty="0"/>
                    </a:p>
                  </a:txBody>
                  <a:tcPr marL="102870" marR="102870" marT="41148" marB="41148"/>
                </a:tc>
              </a:tr>
              <a:tr h="740664">
                <a:tc>
                  <a:txBody>
                    <a:bodyPr/>
                    <a:lstStyle/>
                    <a:p>
                      <a:r>
                        <a:rPr lang="en-US" sz="2200" dirty="0" smtClean="0"/>
                        <a:t>For Star Campaigner</a:t>
                      </a:r>
                      <a:r>
                        <a:rPr lang="en-US" sz="2200" baseline="0" dirty="0" smtClean="0"/>
                        <a:t> who is a political functionary and not a candidate</a:t>
                      </a:r>
                      <a:endParaRPr lang="en-US" sz="2200" dirty="0"/>
                    </a:p>
                  </a:txBody>
                  <a:tcPr marL="102870" marR="102870" marT="41148" marB="41148"/>
                </a:tc>
                <a:tc>
                  <a:txBody>
                    <a:bodyPr/>
                    <a:lstStyle/>
                    <a:p>
                      <a:r>
                        <a:rPr lang="en-US" sz="2200" dirty="0" smtClean="0"/>
                        <a:t>The party will bear the expenses</a:t>
                      </a:r>
                      <a:endParaRPr lang="en-US" sz="2200" dirty="0"/>
                    </a:p>
                  </a:txBody>
                  <a:tcPr marL="102870" marR="102870" marT="41148" marB="41148"/>
                </a:tc>
              </a:tr>
              <a:tr h="740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For Star Campaigner</a:t>
                      </a:r>
                      <a:r>
                        <a:rPr lang="en-US" sz="2200" baseline="0" dirty="0" smtClean="0"/>
                        <a:t> who is a political functionary and  a candidate</a:t>
                      </a:r>
                      <a:endParaRPr lang="en-US" sz="2200" dirty="0" smtClean="0"/>
                    </a:p>
                  </a:txBody>
                  <a:tcPr marL="102870" marR="102870" marT="41148" marB="41148"/>
                </a:tc>
                <a:tc>
                  <a:txBody>
                    <a:bodyPr/>
                    <a:lstStyle/>
                    <a:p>
                      <a:r>
                        <a:rPr lang="en-US" sz="2200" dirty="0" smtClean="0"/>
                        <a:t>The</a:t>
                      </a:r>
                      <a:r>
                        <a:rPr lang="en-US" sz="2200" baseline="0" dirty="0" smtClean="0"/>
                        <a:t> Candidate will bear the expenses</a:t>
                      </a:r>
                      <a:endParaRPr lang="en-US" sz="2200" dirty="0"/>
                    </a:p>
                  </a:txBody>
                  <a:tcPr marL="102870" marR="102870" marT="41148" marB="41148"/>
                </a:tc>
              </a:tr>
              <a:tr h="1399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For all Z+ category persons the other security vehicles provided as per</a:t>
                      </a:r>
                      <a:r>
                        <a:rPr lang="en-US" sz="2200" baseline="0" dirty="0" smtClean="0"/>
                        <a:t> the protocol</a:t>
                      </a:r>
                      <a:endParaRPr lang="en-US" sz="2200" dirty="0" smtClean="0"/>
                    </a:p>
                    <a:p>
                      <a:endParaRPr lang="en-US" sz="2200" dirty="0"/>
                    </a:p>
                  </a:txBody>
                  <a:tcPr marL="102870" marR="102870" marT="41148" marB="41148"/>
                </a:tc>
                <a:tc>
                  <a:txBody>
                    <a:bodyPr/>
                    <a:lstStyle/>
                    <a:p>
                      <a:r>
                        <a:rPr lang="en-US" sz="2200" dirty="0" smtClean="0"/>
                        <a:t>The cost will be borne by the State</a:t>
                      </a:r>
                      <a:endParaRPr lang="en-US" sz="2200" dirty="0"/>
                    </a:p>
                  </a:txBody>
                  <a:tcPr marL="102870" marR="102870" marT="41148" marB="41148"/>
                </a:tc>
              </a:tr>
            </a:tbl>
          </a:graphicData>
        </a:graphic>
      </p:graphicFrame>
    </p:spTree>
    <p:extLst>
      <p:ext uri="{BB962C8B-B14F-4D97-AF65-F5344CB8AC3E}">
        <p14:creationId xmlns:p14="http://schemas.microsoft.com/office/powerpoint/2010/main" xmlns="" val="300842312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a:xfrm>
            <a:off x="1371600" y="571500"/>
            <a:ext cx="12344400" cy="950913"/>
          </a:xfrm>
          <a:prstGeom prst="rect">
            <a:avLst/>
          </a:prstGeom>
        </p:spPr>
        <p:txBody>
          <a:bodyPr/>
          <a:lstStyle/>
          <a:p>
            <a:pPr algn="ctr">
              <a:defRPr/>
            </a:pPr>
            <a:r>
              <a:rPr lang="en-US" sz="4500" b="1" dirty="0" smtClean="0">
                <a:solidFill>
                  <a:srgbClr val="FF0000"/>
                </a:solidFill>
              </a:rPr>
              <a:t>Public Meetings/Rallies</a:t>
            </a:r>
          </a:p>
        </p:txBody>
      </p:sp>
      <p:sp>
        <p:nvSpPr>
          <p:cNvPr id="40963" name="Rectangle 3"/>
          <p:cNvSpPr>
            <a:spLocks noGrp="1"/>
          </p:cNvSpPr>
          <p:nvPr>
            <p:ph type="body" idx="4294967295"/>
          </p:nvPr>
        </p:nvSpPr>
        <p:spPr>
          <a:xfrm>
            <a:off x="2438400" y="1954213"/>
            <a:ext cx="10668000" cy="5530850"/>
          </a:xfrm>
          <a:prstGeom prst="rect">
            <a:avLst/>
          </a:prstGeom>
        </p:spPr>
        <p:txBody>
          <a:bodyPr/>
          <a:lstStyle/>
          <a:p>
            <a:pPr algn="just"/>
            <a:r>
              <a:rPr lang="en-US" sz="3500" dirty="0" smtClean="0"/>
              <a:t>Expenditure details for permission to hold public meeting/ rally to be given in </a:t>
            </a:r>
            <a:r>
              <a:rPr lang="en-US" sz="3500" dirty="0" smtClean="0">
                <a:hlinkClick r:id="rId2" action="ppaction://hlinkfile"/>
              </a:rPr>
              <a:t>Annexure-D1</a:t>
            </a:r>
            <a:r>
              <a:rPr lang="en-US" sz="3500" dirty="0" smtClean="0"/>
              <a:t> by candidate or political party.</a:t>
            </a:r>
          </a:p>
          <a:p>
            <a:pPr algn="just"/>
            <a:r>
              <a:rPr lang="en-US" sz="3500" dirty="0" smtClean="0"/>
              <a:t>Candidate has to mention date time, duration  and location of such meeting/rally along with expenditure plan for obtaining due permission</a:t>
            </a:r>
          </a:p>
          <a:p>
            <a:pPr algn="just"/>
            <a:r>
              <a:rPr lang="en-US" sz="3500" dirty="0" smtClean="0"/>
              <a:t>This is necessary for maintenance of law and order and proper video recording of events.</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2362200" y="381000"/>
            <a:ext cx="11107738" cy="612775"/>
          </a:xfrm>
          <a:prstGeom prst="rect">
            <a:avLst/>
          </a:prstGeom>
          <a:noFill/>
        </p:spPr>
        <p:txBody>
          <a:bodyPr>
            <a:noAutofit/>
          </a:bodyPr>
          <a:lstStyle/>
          <a:p>
            <a:pPr eaLnBrk="1" fontAlgn="auto" hangingPunct="1">
              <a:spcAft>
                <a:spcPts val="0"/>
              </a:spcAft>
              <a:defRPr/>
            </a:pPr>
            <a:r>
              <a:rPr lang="en-US" sz="3500" b="1" dirty="0" smtClean="0">
                <a:solidFill>
                  <a:srgbClr val="FF0000"/>
                </a:solidFill>
              </a:rPr>
              <a:t>Public Meetings/Rallies Rally Expenses</a:t>
            </a:r>
            <a:endParaRPr lang="en-IN" sz="3500" b="1" dirty="0" smtClean="0">
              <a:solidFill>
                <a:srgbClr val="FF0000"/>
              </a:solidFill>
            </a:endParaRPr>
          </a:p>
        </p:txBody>
      </p:sp>
      <p:sp>
        <p:nvSpPr>
          <p:cNvPr id="41987" name="Rectangle 3"/>
          <p:cNvSpPr>
            <a:spLocks noGrp="1" noChangeArrowheads="1"/>
          </p:cNvSpPr>
          <p:nvPr>
            <p:ph sz="quarter" idx="4294967295"/>
          </p:nvPr>
        </p:nvSpPr>
        <p:spPr>
          <a:xfrm>
            <a:off x="2362200" y="1263650"/>
            <a:ext cx="10896600" cy="6858000"/>
          </a:xfrm>
          <a:prstGeom prst="rect">
            <a:avLst/>
          </a:prstGeom>
        </p:spPr>
        <p:txBody>
          <a:bodyPr/>
          <a:lstStyle/>
          <a:p>
            <a:pPr algn="just" eaLnBrk="1" hangingPunct="1">
              <a:lnSpc>
                <a:spcPct val="80000"/>
              </a:lnSpc>
            </a:pPr>
            <a:r>
              <a:rPr lang="en-US" sz="3500" dirty="0" smtClean="0">
                <a:latin typeface="Calibri" pitchFamily="34" charset="0"/>
              </a:rPr>
              <a:t>All public rallies and Public meetings (even before notification and after announcement) to be video graphed.</a:t>
            </a:r>
          </a:p>
          <a:p>
            <a:pPr algn="just" eaLnBrk="1" hangingPunct="1">
              <a:lnSpc>
                <a:spcPct val="80000"/>
              </a:lnSpc>
            </a:pPr>
            <a:r>
              <a:rPr lang="en-US" sz="3500" dirty="0" smtClean="0">
                <a:latin typeface="Calibri" pitchFamily="34" charset="0"/>
              </a:rPr>
              <a:t>Rally expense for filing nomination to be included.</a:t>
            </a:r>
          </a:p>
          <a:p>
            <a:pPr algn="just" eaLnBrk="1" hangingPunct="1">
              <a:lnSpc>
                <a:spcPct val="80000"/>
              </a:lnSpc>
            </a:pPr>
            <a:r>
              <a:rPr lang="en-US" sz="3500" dirty="0" smtClean="0">
                <a:latin typeface="Calibri" pitchFamily="34" charset="0"/>
              </a:rPr>
              <a:t>Public who attend the rally in their own vehicle without receiving any payment or without any flag, banner or photo of candidate not to be included</a:t>
            </a:r>
          </a:p>
          <a:p>
            <a:pPr algn="just" eaLnBrk="1" hangingPunct="1">
              <a:lnSpc>
                <a:spcPct val="80000"/>
              </a:lnSpc>
            </a:pPr>
            <a:r>
              <a:rPr lang="en-US" sz="3500" dirty="0" smtClean="0">
                <a:latin typeface="Calibri" pitchFamily="34" charset="0"/>
              </a:rPr>
              <a:t>Commercial vehicles used for rally to be included in expense</a:t>
            </a:r>
          </a:p>
          <a:p>
            <a:pPr algn="just" eaLnBrk="1" hangingPunct="1">
              <a:lnSpc>
                <a:spcPct val="80000"/>
              </a:lnSpc>
            </a:pPr>
            <a:r>
              <a:rPr lang="en-US" sz="3500" dirty="0" smtClean="0">
                <a:latin typeface="Calibri" pitchFamily="34" charset="0"/>
              </a:rPr>
              <a:t>Notional cost of fuel and driver salary of one Personal vehicle used by the candidate to be added (Notional cost of hiring in case of more than one personal vehicle used)</a:t>
            </a:r>
          </a:p>
          <a:p>
            <a:pPr algn="just" eaLnBrk="1" hangingPunct="1">
              <a:lnSpc>
                <a:spcPct val="80000"/>
              </a:lnSpc>
            </a:pPr>
            <a:r>
              <a:rPr lang="en-US" sz="3500" dirty="0" smtClean="0">
                <a:latin typeface="Calibri" pitchFamily="34" charset="0"/>
              </a:rPr>
              <a:t>One vehicle of district level party officer ( Not being the candidate) exempted</a:t>
            </a:r>
            <a:endParaRPr lang="en-IN" sz="3500" dirty="0" smtClean="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2209800" y="330200"/>
            <a:ext cx="10434638" cy="1371600"/>
          </a:xfrm>
          <a:prstGeom prst="rect">
            <a:avLst/>
          </a:prstGeom>
          <a:noFill/>
        </p:spPr>
        <p:txBody>
          <a:bodyPr>
            <a:normAutofit/>
          </a:bodyPr>
          <a:lstStyle/>
          <a:p>
            <a:pPr eaLnBrk="1" fontAlgn="auto" hangingPunct="1">
              <a:spcAft>
                <a:spcPts val="0"/>
              </a:spcAft>
              <a:defRPr/>
            </a:pPr>
            <a:r>
              <a:rPr lang="en-US" sz="5000" dirty="0" smtClean="0">
                <a:solidFill>
                  <a:srgbClr val="FF0000"/>
                </a:solidFill>
              </a:rPr>
              <a:t>Printing pamphlets, banners and posters</a:t>
            </a:r>
            <a:endParaRPr lang="en-IN" sz="5000" dirty="0" smtClean="0">
              <a:solidFill>
                <a:srgbClr val="FF0000"/>
              </a:solidFill>
            </a:endParaRPr>
          </a:p>
        </p:txBody>
      </p:sp>
      <p:sp>
        <p:nvSpPr>
          <p:cNvPr id="43011" name="Rectangle 3"/>
          <p:cNvSpPr>
            <a:spLocks noGrp="1" noChangeArrowheads="1"/>
          </p:cNvSpPr>
          <p:nvPr>
            <p:ph sz="quarter" idx="4294967295"/>
          </p:nvPr>
        </p:nvSpPr>
        <p:spPr>
          <a:xfrm>
            <a:off x="2209800" y="1524001"/>
            <a:ext cx="11506200" cy="6478588"/>
          </a:xfrm>
          <a:prstGeom prst="rect">
            <a:avLst/>
          </a:prstGeom>
        </p:spPr>
        <p:txBody>
          <a:bodyPr/>
          <a:lstStyle/>
          <a:p>
            <a:pPr algn="just" eaLnBrk="1" hangingPunct="1">
              <a:lnSpc>
                <a:spcPct val="90000"/>
              </a:lnSpc>
            </a:pPr>
            <a:r>
              <a:rPr lang="en-US" sz="3500" dirty="0" smtClean="0">
                <a:latin typeface="Calibri" pitchFamily="34" charset="0"/>
              </a:rPr>
              <a:t>The print and electronic media, cable network and FM radio will be closely monitored</a:t>
            </a:r>
          </a:p>
          <a:p>
            <a:pPr algn="just" eaLnBrk="1" hangingPunct="1">
              <a:lnSpc>
                <a:spcPct val="90000"/>
              </a:lnSpc>
            </a:pPr>
            <a:r>
              <a:rPr lang="en-US" sz="3500" dirty="0" smtClean="0">
                <a:latin typeface="Calibri" pitchFamily="34" charset="0"/>
              </a:rPr>
              <a:t>Prior approval of CEO before any broadcast or telecast</a:t>
            </a:r>
          </a:p>
          <a:p>
            <a:pPr algn="just" eaLnBrk="1" hangingPunct="1">
              <a:lnSpc>
                <a:spcPct val="90000"/>
              </a:lnSpc>
            </a:pPr>
            <a:r>
              <a:rPr lang="en-US" sz="3500" dirty="0" smtClean="0">
                <a:latin typeface="Calibri" pitchFamily="34" charset="0"/>
              </a:rPr>
              <a:t>Press or publisher’s name and address, number of copies and amount charged to be mentioned in all printed material including media advertisements and sent to DEO immediately</a:t>
            </a:r>
          </a:p>
          <a:p>
            <a:pPr algn="just" eaLnBrk="1" hangingPunct="1">
              <a:lnSpc>
                <a:spcPct val="90000"/>
              </a:lnSpc>
            </a:pPr>
            <a:r>
              <a:rPr lang="en-US" sz="3500" dirty="0" smtClean="0">
                <a:latin typeface="Calibri" pitchFamily="34" charset="0"/>
              </a:rPr>
              <a:t>Advertisement in Print media to be covered under section 127A of RP Act,1951</a:t>
            </a:r>
          </a:p>
          <a:p>
            <a:pPr algn="just" eaLnBrk="1" hangingPunct="1">
              <a:lnSpc>
                <a:spcPct val="90000"/>
              </a:lnSpc>
              <a:buFont typeface="Wingdings" pitchFamily="2" charset="2"/>
              <a:buNone/>
            </a:pPr>
            <a:r>
              <a:rPr lang="en-US" sz="3500" dirty="0" smtClean="0">
                <a:latin typeface="Calibri" pitchFamily="34" charset="0"/>
              </a:rPr>
              <a:t>	(copy of the printed material and </a:t>
            </a:r>
            <a:r>
              <a:rPr lang="en-US" sz="3500" dirty="0" smtClean="0">
                <a:latin typeface="Calibri" pitchFamily="34" charset="0"/>
                <a:hlinkClick r:id="rId2" action="ppaction://hlinkfile"/>
              </a:rPr>
              <a:t>declaration</a:t>
            </a:r>
            <a:r>
              <a:rPr lang="en-US" sz="3500" dirty="0" smtClean="0">
                <a:latin typeface="Comic Sans MS" pitchFamily="66" charset="0"/>
                <a:hlinkClick r:id="rId2" action="ppaction://hlinkfile"/>
              </a:rPr>
              <a:t> </a:t>
            </a:r>
            <a:r>
              <a:rPr lang="en-US" sz="3500" dirty="0" smtClean="0">
                <a:latin typeface="Calibri" pitchFamily="34" charset="0"/>
              </a:rPr>
              <a:t>from the publisher &amp; </a:t>
            </a:r>
            <a:r>
              <a:rPr lang="en-US" sz="3500" u="sng" dirty="0" smtClean="0">
                <a:solidFill>
                  <a:srgbClr val="EF620B"/>
                </a:solidFill>
                <a:latin typeface="Calibri" pitchFamily="34" charset="0"/>
                <a:hlinkClick r:id="rId3" action="ppaction://hlinkfile"/>
              </a:rPr>
              <a:t>details of printer </a:t>
            </a:r>
            <a:r>
              <a:rPr lang="en-US" sz="3500" dirty="0" smtClean="0">
                <a:latin typeface="Calibri" pitchFamily="34" charset="0"/>
              </a:rPr>
              <a:t>to be sent by the printer to CEO or DEO</a:t>
            </a:r>
            <a:r>
              <a:rPr lang="en-US" sz="3500" dirty="0" smtClean="0">
                <a:latin typeface="Calibri" pitchFamily="34" charset="0"/>
              </a:rPr>
              <a:t>)</a:t>
            </a:r>
            <a:endParaRPr lang="en-US" sz="3500" dirty="0" smtClean="0">
              <a:latin typeface="Calibri" pitchFamily="34" charset="0"/>
            </a:endParaRPr>
          </a:p>
          <a:p>
            <a:pPr eaLnBrk="1" hangingPunct="1">
              <a:lnSpc>
                <a:spcPct val="90000"/>
              </a:lnSpc>
            </a:pPr>
            <a:endParaRPr lang="en-IN" dirty="0" smtClean="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381000"/>
            <a:ext cx="10842625" cy="1371600"/>
          </a:xfrm>
          <a:prstGeom prst="rect">
            <a:avLst/>
          </a:prstGeom>
        </p:spPr>
        <p:txBody>
          <a:bodyPr/>
          <a:lstStyle/>
          <a:p>
            <a:r>
              <a:rPr lang="en-US" sz="4500" dirty="0" smtClean="0">
                <a:solidFill>
                  <a:srgbClr val="FF0000"/>
                </a:solidFill>
              </a:rPr>
              <a:t>Monitoring of vehicles</a:t>
            </a:r>
            <a:endParaRPr lang="en-US" sz="4500" dirty="0">
              <a:solidFill>
                <a:srgbClr val="FF0000"/>
              </a:solidFill>
            </a:endParaRPr>
          </a:p>
        </p:txBody>
      </p:sp>
      <p:sp>
        <p:nvSpPr>
          <p:cNvPr id="3" name="Content Placeholder 2"/>
          <p:cNvSpPr>
            <a:spLocks noGrp="1"/>
          </p:cNvSpPr>
          <p:nvPr>
            <p:ph idx="4294967295"/>
          </p:nvPr>
        </p:nvSpPr>
        <p:spPr>
          <a:xfrm>
            <a:off x="2286000" y="1920875"/>
            <a:ext cx="10058400" cy="6169025"/>
          </a:xfrm>
          <a:prstGeom prst="rect">
            <a:avLst/>
          </a:prstGeom>
        </p:spPr>
        <p:txBody>
          <a:bodyPr/>
          <a:lstStyle/>
          <a:p>
            <a:pPr algn="just"/>
            <a:r>
              <a:rPr lang="en-US" sz="3000" dirty="0" smtClean="0"/>
              <a:t>Issuance of permit by RO for use of vehicles for campaigning</a:t>
            </a:r>
          </a:p>
          <a:p>
            <a:pPr algn="just"/>
            <a:r>
              <a:rPr lang="en-US" sz="3000" dirty="0" smtClean="0"/>
              <a:t>Booking of cost of vehicles used for electioneering in SOR (Shadow Observation Register)</a:t>
            </a:r>
          </a:p>
          <a:p>
            <a:pPr algn="just"/>
            <a:r>
              <a:rPr lang="en-US" sz="3000" dirty="0" smtClean="0"/>
              <a:t>Complaint by RO u/s 171 H of IPC, if a vehicle is found to be used for campaigning without permission &amp; booking of cost in SOR (Shadow Observation Register)</a:t>
            </a:r>
          </a:p>
          <a:p>
            <a:pPr algn="just"/>
            <a:r>
              <a:rPr lang="en-US" sz="3000" dirty="0" smtClean="0"/>
              <a:t>Withdrawal of permission, if accounts is not furnished by candidate despite notices</a:t>
            </a:r>
          </a:p>
          <a:p>
            <a:pPr algn="just"/>
            <a:r>
              <a:rPr lang="en-US" sz="3000" dirty="0" smtClean="0"/>
              <a:t>Withdrawal of permission, if vehicle is used by another candidate ,booking of expenditure in SOR and seizure of vehicle by FS.</a:t>
            </a:r>
            <a:endParaRPr lang="en-US" sz="3000"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485775"/>
            <a:ext cx="11658600" cy="977900"/>
          </a:xfrm>
          <a:prstGeom prst="rect">
            <a:avLst/>
          </a:prstGeom>
        </p:spPr>
        <p:txBody>
          <a:bodyPr/>
          <a:lstStyle/>
          <a:p>
            <a:pPr algn="ctr"/>
            <a:r>
              <a:rPr lang="en-US" sz="3200" dirty="0" smtClean="0"/>
              <a:t>VEHICLE PERMIT  </a:t>
            </a:r>
            <a:r>
              <a:rPr lang="en-US" sz="3200" b="1" dirty="0" smtClean="0">
                <a:solidFill>
                  <a:srgbClr val="00B0F0"/>
                </a:solidFill>
              </a:rPr>
              <a:t>FOR  DISTRIBUTION OF CAMPAIGN MATERIAL </a:t>
            </a:r>
            <a:r>
              <a:rPr lang="en-US" sz="3200" dirty="0" smtClean="0"/>
              <a:t>TO RECOGNISED  POLITICAL PARTIES </a:t>
            </a:r>
            <a:endParaRPr lang="en-US" sz="3200" dirty="0"/>
          </a:p>
        </p:txBody>
      </p:sp>
      <p:sp>
        <p:nvSpPr>
          <p:cNvPr id="3" name="Text Placeholder 2"/>
          <p:cNvSpPr>
            <a:spLocks noGrp="1"/>
          </p:cNvSpPr>
          <p:nvPr>
            <p:ph type="body" idx="4294967295"/>
          </p:nvPr>
        </p:nvSpPr>
        <p:spPr>
          <a:xfrm>
            <a:off x="2286000" y="1695450"/>
            <a:ext cx="11049000" cy="5443538"/>
          </a:xfrm>
          <a:prstGeom prst="rect">
            <a:avLst/>
          </a:prstGeom>
        </p:spPr>
        <p:txBody>
          <a:bodyPr/>
          <a:lstStyle/>
          <a:p>
            <a:pPr algn="just"/>
            <a:r>
              <a:rPr lang="en-IN" sz="2300" dirty="0" smtClean="0"/>
              <a:t>                       </a:t>
            </a:r>
            <a:r>
              <a:rPr lang="en-IN" sz="2300" dirty="0" smtClean="0">
                <a:solidFill>
                  <a:srgbClr val="0070C0"/>
                </a:solidFill>
              </a:rPr>
              <a:t>464/INST/2018-EPS </a:t>
            </a:r>
            <a:r>
              <a:rPr lang="en-IN" sz="2300" dirty="0">
                <a:solidFill>
                  <a:srgbClr val="0070C0"/>
                </a:solidFill>
              </a:rPr>
              <a:t>dated 18</a:t>
            </a:r>
            <a:r>
              <a:rPr lang="en-IN" sz="2300" baseline="30000" dirty="0">
                <a:solidFill>
                  <a:srgbClr val="0070C0"/>
                </a:solidFill>
              </a:rPr>
              <a:t>th</a:t>
            </a:r>
            <a:r>
              <a:rPr lang="en-IN" sz="2300" dirty="0">
                <a:solidFill>
                  <a:srgbClr val="0070C0"/>
                </a:solidFill>
              </a:rPr>
              <a:t> November 2018 </a:t>
            </a:r>
            <a:endParaRPr lang="en-US" sz="2400" dirty="0" smtClean="0">
              <a:solidFill>
                <a:srgbClr val="0070C0"/>
              </a:solidFill>
            </a:endParaRPr>
          </a:p>
          <a:p>
            <a:pPr marL="574746" indent="-574746" algn="just">
              <a:buAutoNum type="arabicPeriod"/>
            </a:pPr>
            <a:endParaRPr lang="en-US" sz="2400" dirty="0"/>
          </a:p>
          <a:p>
            <a:pPr marL="574746" indent="-574746" algn="just">
              <a:buAutoNum type="arabicPeriod"/>
            </a:pPr>
            <a:r>
              <a:rPr lang="en-US" sz="2400" dirty="0" smtClean="0"/>
              <a:t>Being requested by a Recognized Political Party, CEO to grant permit for vehicle for distribution of publicity material of the party to various offices in the State- </a:t>
            </a:r>
            <a:r>
              <a:rPr lang="en-US" sz="2400" dirty="0" smtClean="0">
                <a:solidFill>
                  <a:srgbClr val="0070C0"/>
                </a:solidFill>
              </a:rPr>
              <a:t>one vehicle for 25 ACs.</a:t>
            </a:r>
          </a:p>
          <a:p>
            <a:pPr marL="574746" indent="-574746" algn="just">
              <a:buAutoNum type="arabicPeriod"/>
            </a:pPr>
            <a:r>
              <a:rPr lang="en-US" sz="2400" dirty="0" smtClean="0"/>
              <a:t>This vehicle will be subjected to normal checks and can not be used for election campaigning.</a:t>
            </a:r>
          </a:p>
          <a:p>
            <a:pPr marL="574746" indent="-574746" algn="just">
              <a:buAutoNum type="arabicPeriod"/>
            </a:pPr>
            <a:r>
              <a:rPr lang="en-IN" sz="2300" dirty="0"/>
              <a:t>E</a:t>
            </a:r>
            <a:r>
              <a:rPr lang="en-IN" sz="2300" dirty="0" smtClean="0"/>
              <a:t>xpenditure </a:t>
            </a:r>
            <a:r>
              <a:rPr lang="en-IN" sz="2300" dirty="0"/>
              <a:t>on account of such vehicle shall be incurred by </a:t>
            </a:r>
            <a:r>
              <a:rPr lang="en-IN" sz="2300" dirty="0">
                <a:solidFill>
                  <a:schemeClr val="tx2">
                    <a:lumMod val="50000"/>
                  </a:schemeClr>
                </a:solidFill>
              </a:rPr>
              <a:t>the political party only not by </a:t>
            </a:r>
            <a:r>
              <a:rPr lang="en-IN" sz="2300" dirty="0" smtClean="0">
                <a:solidFill>
                  <a:schemeClr val="tx2">
                    <a:lumMod val="50000"/>
                  </a:schemeClr>
                </a:solidFill>
              </a:rPr>
              <a:t>candidate/candidates</a:t>
            </a:r>
          </a:p>
          <a:p>
            <a:pPr marL="574746" indent="-574746" algn="just">
              <a:buAutoNum type="arabicPeriod"/>
            </a:pPr>
            <a:r>
              <a:rPr lang="en-IN" sz="2300" dirty="0"/>
              <a:t>R</a:t>
            </a:r>
            <a:r>
              <a:rPr lang="en-IN" sz="2300" dirty="0" smtClean="0"/>
              <a:t>ecognized </a:t>
            </a:r>
            <a:r>
              <a:rPr lang="en-IN" sz="2300" dirty="0"/>
              <a:t>political party applying for the purpose along with their application should furnish the details of the vehicle, fitness certificate, name of the driver, date-wise movement plan of the </a:t>
            </a:r>
            <a:r>
              <a:rPr lang="en-IN" sz="2300" dirty="0" smtClean="0"/>
              <a:t>vehicle.</a:t>
            </a:r>
            <a:endParaRPr lang="en-IN" sz="2300" dirty="0" smtClean="0">
              <a:solidFill>
                <a:schemeClr val="tx2">
                  <a:lumMod val="50000"/>
                </a:schemeClr>
              </a:solidFill>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330200"/>
            <a:ext cx="10591800" cy="933450"/>
          </a:xfrm>
          <a:prstGeom prst="rect">
            <a:avLst/>
          </a:prstGeom>
        </p:spPr>
        <p:txBody>
          <a:bodyPr>
            <a:normAutofit/>
          </a:bodyPr>
          <a:lstStyle/>
          <a:p>
            <a:r>
              <a:rPr lang="en-US" sz="3000" b="1" dirty="0">
                <a:solidFill>
                  <a:srgbClr val="0070C0"/>
                </a:solidFill>
              </a:rPr>
              <a:t>VEHICLE PERMIT FOR OFFICE BEARERS OF RECOGNISED POLITICAL PARTIES </a:t>
            </a:r>
            <a:endParaRPr lang="en-IN" sz="3000" b="1" dirty="0">
              <a:solidFill>
                <a:srgbClr val="0070C0"/>
              </a:solidFill>
            </a:endParaRPr>
          </a:p>
        </p:txBody>
      </p:sp>
      <p:sp>
        <p:nvSpPr>
          <p:cNvPr id="3" name="Content Placeholder 2"/>
          <p:cNvSpPr>
            <a:spLocks noGrp="1"/>
          </p:cNvSpPr>
          <p:nvPr>
            <p:ph idx="4294967295"/>
          </p:nvPr>
        </p:nvSpPr>
        <p:spPr>
          <a:xfrm>
            <a:off x="2362200" y="1436688"/>
            <a:ext cx="10744200" cy="6480175"/>
          </a:xfrm>
          <a:prstGeom prst="rect">
            <a:avLst/>
          </a:prstGeom>
        </p:spPr>
        <p:txBody>
          <a:bodyPr/>
          <a:lstStyle/>
          <a:p>
            <a:pPr marL="574746" indent="-574746" algn="just">
              <a:buAutoNum type="arabicPeriod"/>
            </a:pPr>
            <a:r>
              <a:rPr lang="en-US" sz="3000" dirty="0"/>
              <a:t>DEO will issue permit for vehicles for use by the office bearers of the </a:t>
            </a:r>
            <a:r>
              <a:rPr lang="en-US" sz="3000" dirty="0" smtClean="0"/>
              <a:t>Recognized </a:t>
            </a:r>
            <a:r>
              <a:rPr lang="en-US" sz="3000" dirty="0"/>
              <a:t>Political Parties for their visits to different constituencies within the District for electioneering purpose. </a:t>
            </a:r>
          </a:p>
          <a:p>
            <a:pPr marL="574746" indent="-574746" algn="just">
              <a:buAutoNum type="arabicPeriod"/>
            </a:pPr>
            <a:r>
              <a:rPr lang="en-US" sz="3000" dirty="0"/>
              <a:t>DEO to issue permit for </a:t>
            </a:r>
            <a:r>
              <a:rPr lang="en-US" sz="3000" dirty="0">
                <a:solidFill>
                  <a:srgbClr val="FF0000"/>
                </a:solidFill>
              </a:rPr>
              <a:t>one vehicle only </a:t>
            </a:r>
            <a:r>
              <a:rPr lang="en-US" sz="3000" dirty="0"/>
              <a:t>for a </a:t>
            </a:r>
            <a:r>
              <a:rPr lang="en-US" sz="3000" dirty="0">
                <a:solidFill>
                  <a:srgbClr val="FF0000"/>
                </a:solidFill>
              </a:rPr>
              <a:t>particular R</a:t>
            </a:r>
            <a:r>
              <a:rPr lang="en-US" sz="3000" dirty="0" smtClean="0">
                <a:solidFill>
                  <a:srgbClr val="FF0000"/>
                </a:solidFill>
              </a:rPr>
              <a:t>ecognized </a:t>
            </a:r>
            <a:r>
              <a:rPr lang="en-US" sz="3000" dirty="0">
                <a:solidFill>
                  <a:srgbClr val="FF0000"/>
                </a:solidFill>
              </a:rPr>
              <a:t>Political Party for a particular District</a:t>
            </a:r>
            <a:r>
              <a:rPr lang="en-US" sz="3000" dirty="0"/>
              <a:t>. </a:t>
            </a:r>
            <a:r>
              <a:rPr lang="en-US" sz="3000" b="1" dirty="0"/>
              <a:t>Expenditure for the same shall have to be incurred by the Political party and not by the Candidate</a:t>
            </a:r>
            <a:r>
              <a:rPr lang="en-US" sz="3000" dirty="0"/>
              <a:t>.</a:t>
            </a:r>
          </a:p>
          <a:p>
            <a:pPr marL="574746" indent="-574746" algn="just">
              <a:buAutoNum type="arabicPeriod"/>
            </a:pPr>
            <a:r>
              <a:rPr lang="en-US" sz="3000" dirty="0"/>
              <a:t> CEO shall issue permit for vehicles for use by the office bearers of </a:t>
            </a:r>
            <a:r>
              <a:rPr lang="en-US" sz="3000" dirty="0" smtClean="0"/>
              <a:t>Recognized </a:t>
            </a:r>
            <a:r>
              <a:rPr lang="en-US" sz="3000" dirty="0"/>
              <a:t>Political Parties for movement throughout the State for </a:t>
            </a:r>
            <a:r>
              <a:rPr lang="en-US" sz="3000" dirty="0">
                <a:solidFill>
                  <a:srgbClr val="FF0000"/>
                </a:solidFill>
              </a:rPr>
              <a:t>electioneering purposes only and not for carrying publicity material</a:t>
            </a:r>
            <a:r>
              <a:rPr lang="en-US" sz="3000" dirty="0"/>
              <a:t>. </a:t>
            </a:r>
            <a:r>
              <a:rPr lang="en-US" sz="3000" b="1" dirty="0"/>
              <a:t>The expenditure on these vehicles shall be incurred by the Political Party and not by the Candidate.</a:t>
            </a:r>
          </a:p>
          <a:p>
            <a:endParaRPr lang="en-IN" sz="3000" dirty="0"/>
          </a:p>
        </p:txBody>
      </p:sp>
    </p:spTree>
    <p:extLst>
      <p:ext uri="{BB962C8B-B14F-4D97-AF65-F5344CB8AC3E}">
        <p14:creationId xmlns:p14="http://schemas.microsoft.com/office/powerpoint/2010/main" xmlns="" val="2029534915"/>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227013"/>
            <a:ext cx="11430000" cy="2039937"/>
          </a:xfrm>
          <a:prstGeom prst="rect">
            <a:avLst/>
          </a:prstGeom>
        </p:spPr>
        <p:txBody>
          <a:bodyPr>
            <a:noAutofit/>
          </a:bodyPr>
          <a:lstStyle/>
          <a:p>
            <a:pPr algn="ctr"/>
            <a:r>
              <a:rPr lang="en-US" sz="3500" b="1" dirty="0">
                <a:solidFill>
                  <a:srgbClr val="FF0000"/>
                </a:solidFill>
              </a:rPr>
              <a:t>Permission of vehicles to the Contesting Candidates and incurring the expenditure in the accounts of election expenses.</a:t>
            </a:r>
            <a:r>
              <a:rPr lang="en-US" sz="3500" b="1" dirty="0"/>
              <a:t/>
            </a:r>
            <a:br>
              <a:rPr lang="en-US" sz="3500" b="1" dirty="0"/>
            </a:br>
            <a:endParaRPr lang="en-US" sz="3500" b="1" dirty="0"/>
          </a:p>
        </p:txBody>
      </p:sp>
      <p:sp>
        <p:nvSpPr>
          <p:cNvPr id="3" name="Content Placeholder 2"/>
          <p:cNvSpPr>
            <a:spLocks noGrp="1"/>
          </p:cNvSpPr>
          <p:nvPr>
            <p:ph idx="4294967295"/>
          </p:nvPr>
        </p:nvSpPr>
        <p:spPr>
          <a:xfrm>
            <a:off x="2286000" y="2444750"/>
            <a:ext cx="11125200" cy="4756150"/>
          </a:xfrm>
          <a:prstGeom prst="rect">
            <a:avLst/>
          </a:prstGeom>
        </p:spPr>
        <p:txBody>
          <a:bodyPr>
            <a:normAutofit/>
          </a:bodyPr>
          <a:lstStyle/>
          <a:p>
            <a:pPr algn="just">
              <a:buNone/>
            </a:pPr>
            <a:r>
              <a:rPr lang="en-US" sz="2500" b="1" dirty="0"/>
              <a:t>ECI No.76/INSTRUCTIONS/EEPS/2015/VOL-II DATED 29</a:t>
            </a:r>
            <a:r>
              <a:rPr lang="en-US" sz="2500" b="1" baseline="30000" dirty="0"/>
              <a:t>TH</a:t>
            </a:r>
            <a:r>
              <a:rPr lang="en-US" sz="2500" b="1" dirty="0"/>
              <a:t> MAY, 2015</a:t>
            </a:r>
            <a:endParaRPr lang="en-US" sz="2500"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500" dirty="0">
                <a:latin typeface="Bookman Old Style" panose="02050604050505020204" pitchFamily="18" charset="0"/>
                <a:ea typeface="Times New Roman" panose="02020603050405020304" pitchFamily="18" charset="0"/>
                <a:cs typeface="Times New Roman" panose="02020603050405020304" pitchFamily="18" charset="0"/>
              </a:rPr>
              <a:t> If a candidate after obtaining permission, does not intend to use the campaign vehicle(s) for any further period of more than </a:t>
            </a:r>
            <a:r>
              <a:rPr lang="en-US" sz="2500" b="1" dirty="0">
                <a:latin typeface="Bookman Old Style" panose="02050604050505020204" pitchFamily="18" charset="0"/>
                <a:ea typeface="Times New Roman" panose="02020603050405020304" pitchFamily="18" charset="0"/>
                <a:cs typeface="Times New Roman" panose="02020603050405020304" pitchFamily="18" charset="0"/>
              </a:rPr>
              <a:t>2 days</a:t>
            </a:r>
            <a:r>
              <a:rPr lang="en-US" sz="2500" dirty="0">
                <a:latin typeface="Bookman Old Style" panose="02050604050505020204" pitchFamily="18" charset="0"/>
                <a:ea typeface="Times New Roman" panose="02020603050405020304" pitchFamily="18" charset="0"/>
                <a:cs typeface="Times New Roman" panose="02020603050405020304" pitchFamily="18" charset="0"/>
              </a:rPr>
              <a:t>, he shall intimate the RO, to withdraw the permission for such vehicle(s). </a:t>
            </a:r>
          </a:p>
          <a:p>
            <a:pPr algn="just">
              <a:buNone/>
            </a:pPr>
            <a:endParaRPr lang="en-US" sz="2500"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500" dirty="0">
                <a:latin typeface="Bookman Old Style" panose="02050604050505020204" pitchFamily="18" charset="0"/>
                <a:ea typeface="Times New Roman" panose="02020603050405020304" pitchFamily="18" charset="0"/>
                <a:cs typeface="Times New Roman" panose="02020603050405020304" pitchFamily="18" charset="0"/>
              </a:rPr>
              <a:t>If not followed by the Candidate, it will be deemed that the candidate has used the permitted vehicle for campaign purpose and the expenditure on the vehicle(s) will be booked to his accounts of election expenses</a:t>
            </a:r>
            <a:endParaRPr lang="en-US" sz="2500" dirty="0"/>
          </a:p>
        </p:txBody>
      </p:sp>
    </p:spTree>
    <p:extLst>
      <p:ext uri="{BB962C8B-B14F-4D97-AF65-F5344CB8AC3E}">
        <p14:creationId xmlns:p14="http://schemas.microsoft.com/office/powerpoint/2010/main" xmlns="" val="5575352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2133600" y="330200"/>
            <a:ext cx="10820400" cy="847725"/>
          </a:xfrm>
          <a:prstGeom prst="rect">
            <a:avLst/>
          </a:prstGeom>
        </p:spPr>
        <p:txBody>
          <a:bodyPr rtlCol="0">
            <a:normAutofit/>
          </a:bodyPr>
          <a:lstStyle/>
          <a:p>
            <a:pPr eaLnBrk="1" hangingPunct="1">
              <a:defRPr/>
            </a:pPr>
            <a:r>
              <a:rPr lang="en-US" sz="4000" dirty="0" smtClean="0">
                <a:solidFill>
                  <a:srgbClr val="C00000"/>
                </a:solidFill>
              </a:rPr>
              <a:t>Monitoring production, storage and distribution of liquor</a:t>
            </a:r>
            <a:endParaRPr lang="en-IN" sz="4000" dirty="0" smtClean="0">
              <a:solidFill>
                <a:srgbClr val="C00000"/>
              </a:solidFill>
            </a:endParaRPr>
          </a:p>
        </p:txBody>
      </p:sp>
      <p:sp>
        <p:nvSpPr>
          <p:cNvPr id="81923" name="Rectangle 3"/>
          <p:cNvSpPr>
            <a:spLocks noGrp="1"/>
          </p:cNvSpPr>
          <p:nvPr>
            <p:ph idx="4294967295"/>
          </p:nvPr>
        </p:nvSpPr>
        <p:spPr>
          <a:xfrm>
            <a:off x="2133600" y="1143000"/>
            <a:ext cx="11277600" cy="6192837"/>
          </a:xfrm>
          <a:prstGeom prst="rect">
            <a:avLst/>
          </a:prstGeom>
        </p:spPr>
        <p:txBody>
          <a:bodyPr/>
          <a:lstStyle/>
          <a:p>
            <a:pPr algn="just" eaLnBrk="1" hangingPunct="1">
              <a:lnSpc>
                <a:spcPct val="80000"/>
              </a:lnSpc>
            </a:pPr>
            <a:r>
              <a:rPr lang="en-US" sz="3500" b="1" dirty="0" smtClean="0">
                <a:latin typeface="Baskerville Old Face" panose="02020602080505020303" pitchFamily="18" charset="0"/>
              </a:rPr>
              <a:t>From the date of announcement of election</a:t>
            </a:r>
            <a:r>
              <a:rPr lang="en-US" sz="3500" dirty="0" smtClean="0">
                <a:latin typeface="Baskerville Old Face" panose="02020602080505020303" pitchFamily="18" charset="0"/>
              </a:rPr>
              <a:t>, the production, off-take, stock limits of stockiest and retailers of IMFL / Beer / country liquor are to be monitored district wise</a:t>
            </a:r>
          </a:p>
          <a:p>
            <a:pPr algn="just" eaLnBrk="1" hangingPunct="1">
              <a:lnSpc>
                <a:spcPct val="80000"/>
              </a:lnSpc>
            </a:pPr>
            <a:r>
              <a:rPr lang="en-US" sz="3500" b="1" dirty="0" smtClean="0">
                <a:latin typeface="Baskerville Old Face" panose="02020602080505020303" pitchFamily="18" charset="0"/>
              </a:rPr>
              <a:t>Opening and closing of liquor vending shops </a:t>
            </a:r>
            <a:r>
              <a:rPr lang="en-US" sz="3500" dirty="0" smtClean="0">
                <a:latin typeface="Baskerville Old Face" panose="02020602080505020303" pitchFamily="18" charset="0"/>
              </a:rPr>
              <a:t>are to closely monitored</a:t>
            </a:r>
          </a:p>
          <a:p>
            <a:pPr algn="just" eaLnBrk="1" hangingPunct="1">
              <a:lnSpc>
                <a:spcPct val="80000"/>
              </a:lnSpc>
            </a:pPr>
            <a:r>
              <a:rPr lang="en-US" sz="3500" dirty="0" smtClean="0">
                <a:latin typeface="Baskerville Old Face" panose="02020602080505020303" pitchFamily="18" charset="0"/>
              </a:rPr>
              <a:t>Intensive vigil over </a:t>
            </a:r>
            <a:r>
              <a:rPr lang="en-US" sz="3500" b="1" dirty="0" smtClean="0">
                <a:latin typeface="Baskerville Old Face" panose="02020602080505020303" pitchFamily="18" charset="0"/>
              </a:rPr>
              <a:t>inter state movement of vehicles </a:t>
            </a:r>
            <a:r>
              <a:rPr lang="en-US" sz="3500" dirty="0" smtClean="0">
                <a:latin typeface="Baskerville Old Face" panose="02020602080505020303" pitchFamily="18" charset="0"/>
              </a:rPr>
              <a:t>at RTO check-posts and border check-posts by special enforcement staff of Excise </a:t>
            </a:r>
            <a:r>
              <a:rPr lang="en-US" sz="3500" dirty="0" err="1" smtClean="0">
                <a:latin typeface="Baskerville Old Face" panose="02020602080505020303" pitchFamily="18" charset="0"/>
              </a:rPr>
              <a:t>Deptt</a:t>
            </a:r>
            <a:r>
              <a:rPr lang="en-US" sz="3500" dirty="0" smtClean="0">
                <a:latin typeface="Baskerville Old Face" panose="02020602080505020303" pitchFamily="18" charset="0"/>
              </a:rPr>
              <a:t>.</a:t>
            </a:r>
          </a:p>
          <a:p>
            <a:pPr algn="just" eaLnBrk="1" hangingPunct="1">
              <a:lnSpc>
                <a:spcPct val="80000"/>
              </a:lnSpc>
            </a:pPr>
            <a:r>
              <a:rPr lang="en-US" sz="3500" dirty="0" smtClean="0">
                <a:latin typeface="Baskerville Old Face" panose="02020602080505020303" pitchFamily="18" charset="0"/>
              </a:rPr>
              <a:t>To conduct </a:t>
            </a:r>
            <a:r>
              <a:rPr lang="en-US" sz="3500" b="1" dirty="0" smtClean="0">
                <a:latin typeface="Baskerville Old Face" panose="02020602080505020303" pitchFamily="18" charset="0"/>
              </a:rPr>
              <a:t>raids to seize illicit liquor</a:t>
            </a:r>
          </a:p>
          <a:p>
            <a:pPr algn="just" eaLnBrk="1" hangingPunct="1">
              <a:lnSpc>
                <a:spcPct val="80000"/>
              </a:lnSpc>
            </a:pPr>
            <a:r>
              <a:rPr lang="en-US" sz="3500" dirty="0" smtClean="0">
                <a:latin typeface="Baskerville Old Face" panose="02020602080505020303" pitchFamily="18" charset="0"/>
              </a:rPr>
              <a:t>Inter state </a:t>
            </a:r>
            <a:r>
              <a:rPr lang="en-US" sz="3500" b="1" dirty="0" smtClean="0">
                <a:latin typeface="Baskerville Old Face" panose="02020602080505020303" pitchFamily="18" charset="0"/>
              </a:rPr>
              <a:t>coordination of Excise Commissioners of the bordering states</a:t>
            </a:r>
          </a:p>
          <a:p>
            <a:pPr algn="just" eaLnBrk="1" hangingPunct="1">
              <a:lnSpc>
                <a:spcPct val="80000"/>
              </a:lnSpc>
            </a:pPr>
            <a:r>
              <a:rPr lang="en-US" sz="3500" dirty="0" smtClean="0">
                <a:latin typeface="Baskerville Old Face" panose="02020602080505020303" pitchFamily="18" charset="0"/>
              </a:rPr>
              <a:t>District level Nodal Officer to </a:t>
            </a:r>
            <a:r>
              <a:rPr lang="en-US" sz="3500" b="1" dirty="0" smtClean="0">
                <a:latin typeface="Baskerville Old Face" panose="02020602080505020303" pitchFamily="18" charset="0"/>
              </a:rPr>
              <a:t>submit </a:t>
            </a:r>
            <a:r>
              <a:rPr lang="en-US" sz="3500" b="1" dirty="0" smtClean="0">
                <a:solidFill>
                  <a:srgbClr val="002060"/>
                </a:solidFill>
                <a:latin typeface="Baskerville Old Face" panose="02020602080505020303" pitchFamily="18" charset="0"/>
              </a:rPr>
              <a:t>report every alternate day</a:t>
            </a:r>
            <a:r>
              <a:rPr lang="en-US" sz="3500" dirty="0" smtClean="0">
                <a:latin typeface="Baskerville Old Face" panose="02020602080505020303" pitchFamily="18" charset="0"/>
              </a:rPr>
              <a:t> to DEO, Exp. Observer and State Level </a:t>
            </a:r>
            <a:r>
              <a:rPr lang="en-US" sz="3500" b="1" dirty="0" smtClean="0">
                <a:latin typeface="Baskerville Old Face" panose="02020602080505020303" pitchFamily="18" charset="0"/>
              </a:rPr>
              <a:t>Nodal Officer, who will compile the state level report</a:t>
            </a:r>
            <a:r>
              <a:rPr lang="en-US" sz="3500" dirty="0" smtClean="0">
                <a:latin typeface="Baskerville Old Face" panose="02020602080505020303" pitchFamily="18" charset="0"/>
              </a:rPr>
              <a:t> to Commission and CEO (</a:t>
            </a:r>
            <a:r>
              <a:rPr lang="en-US" sz="3500" b="1" dirty="0" smtClean="0">
                <a:latin typeface="Baskerville Old Face" panose="02020602080505020303" pitchFamily="18" charset="0"/>
                <a:hlinkClick r:id="rId2" action="ppaction://hlinkfile"/>
              </a:rPr>
              <a:t>Annex.22</a:t>
            </a:r>
            <a:r>
              <a:rPr lang="en-US" sz="3500" dirty="0" smtClean="0">
                <a:latin typeface="Baskerville Old Face" panose="02020602080505020303" pitchFamily="18" charset="0"/>
              </a:rPr>
              <a:t>) </a:t>
            </a:r>
            <a:endParaRPr lang="en-IN" sz="3500" dirty="0" smtClean="0">
              <a:latin typeface="Baskerville Old Face" panose="02020602080505020303" pitchFamily="18"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398463"/>
            <a:ext cx="11506200" cy="1303337"/>
          </a:xfrm>
          <a:prstGeom prst="rect">
            <a:avLst/>
          </a:prstGeom>
        </p:spPr>
        <p:txBody>
          <a:bodyPr/>
          <a:lstStyle/>
          <a:p>
            <a:r>
              <a:rPr lang="en-US" sz="4500" dirty="0" smtClean="0">
                <a:solidFill>
                  <a:srgbClr val="FF0000"/>
                </a:solidFill>
              </a:rPr>
              <a:t>Transportation of cash by ATM vans</a:t>
            </a:r>
            <a:endParaRPr lang="en-US" sz="4500" dirty="0">
              <a:solidFill>
                <a:srgbClr val="FF0000"/>
              </a:solidFill>
            </a:endParaRPr>
          </a:p>
        </p:txBody>
      </p:sp>
      <p:sp>
        <p:nvSpPr>
          <p:cNvPr id="3" name="Content Placeholder 2"/>
          <p:cNvSpPr>
            <a:spLocks noGrp="1"/>
          </p:cNvSpPr>
          <p:nvPr>
            <p:ph idx="4294967295"/>
          </p:nvPr>
        </p:nvSpPr>
        <p:spPr>
          <a:xfrm>
            <a:off x="2133600" y="1608138"/>
            <a:ext cx="10972800" cy="5743575"/>
          </a:xfrm>
          <a:prstGeom prst="rect">
            <a:avLst/>
          </a:prstGeom>
        </p:spPr>
        <p:txBody>
          <a:bodyPr/>
          <a:lstStyle/>
          <a:p>
            <a:pPr algn="just"/>
            <a:r>
              <a:rPr lang="en-US" dirty="0" smtClean="0"/>
              <a:t>DEO to monitor the transportation of cash  by ATM vans like personnel of the outsourced agencies of the banks carry identity cards with them,</a:t>
            </a:r>
          </a:p>
          <a:p>
            <a:pPr algn="just"/>
            <a:r>
              <a:rPr lang="en-US" dirty="0" smtClean="0"/>
              <a:t>Must not carry cash of any third party,</a:t>
            </a:r>
          </a:p>
          <a:p>
            <a:pPr algn="just"/>
            <a:r>
              <a:rPr lang="en-US" dirty="0" smtClean="0"/>
              <a:t>Should produce documents when asked by the competent authority.</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2133600" y="381000"/>
            <a:ext cx="11183937" cy="8001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ctr" eaLnBrk="1" hangingPunct="1">
              <a:defRPr/>
            </a:pPr>
            <a:r>
              <a:rPr lang="en-US" sz="3200" b="1" dirty="0" smtClean="0">
                <a:solidFill>
                  <a:srgbClr val="7030A0"/>
                </a:solidFill>
                <a:latin typeface="Times New Roman" pitchFamily="18" charset="0"/>
              </a:rPr>
              <a:t>……Notification of rates for assessment of Expenditure</a:t>
            </a:r>
            <a:endParaRPr lang="en-IN" sz="3200" b="1" dirty="0" smtClean="0">
              <a:solidFill>
                <a:srgbClr val="7030A0"/>
              </a:solidFill>
              <a:latin typeface="Times New Roman" pitchFamily="18" charset="0"/>
            </a:endParaRPr>
          </a:p>
        </p:txBody>
      </p:sp>
      <p:sp>
        <p:nvSpPr>
          <p:cNvPr id="5123" name="Content Placeholder 2"/>
          <p:cNvSpPr>
            <a:spLocks noGrp="1"/>
          </p:cNvSpPr>
          <p:nvPr>
            <p:ph idx="4294967295"/>
          </p:nvPr>
        </p:nvSpPr>
        <p:spPr>
          <a:xfrm>
            <a:off x="2362200" y="1114425"/>
            <a:ext cx="11001375" cy="7115175"/>
          </a:xfrm>
          <a:prstGeom prst="rect">
            <a:avLst/>
          </a:prstGeom>
        </p:spPr>
        <p:txBody>
          <a:bodyPr/>
          <a:lstStyle/>
          <a:p>
            <a:pPr marL="684507" lvl="1" indent="-574746" algn="just" eaLnBrk="1" hangingPunct="1">
              <a:buFont typeface="Arial" charset="0"/>
              <a:buAutoNum type="arabicPeriod"/>
            </a:pPr>
            <a:endParaRPr lang="en-US" sz="3000" dirty="0" smtClean="0">
              <a:latin typeface="Arial Narrow" pitchFamily="34" charset="0"/>
            </a:endParaRPr>
          </a:p>
          <a:p>
            <a:pPr marL="684507" lvl="1" indent="-574746" algn="just" eaLnBrk="1" hangingPunct="1">
              <a:buFont typeface="Arial" panose="020B0604020202020204" pitchFamily="34" charset="0"/>
              <a:buChar char="•"/>
            </a:pPr>
            <a:r>
              <a:rPr lang="en-US" dirty="0" smtClean="0">
                <a:latin typeface="Arial Narrow" pitchFamily="34" charset="0"/>
              </a:rPr>
              <a:t>If the rate of any item is </a:t>
            </a:r>
            <a:r>
              <a:rPr lang="en-US" dirty="0" smtClean="0">
                <a:solidFill>
                  <a:srgbClr val="FF0000"/>
                </a:solidFill>
                <a:latin typeface="Arial Narrow" pitchFamily="34" charset="0"/>
              </a:rPr>
              <a:t>not available </a:t>
            </a:r>
            <a:r>
              <a:rPr lang="en-US" dirty="0" smtClean="0">
                <a:latin typeface="Arial Narrow" pitchFamily="34" charset="0"/>
              </a:rPr>
              <a:t>in the list, the candidate/election agent, if they wish, </a:t>
            </a:r>
            <a:r>
              <a:rPr lang="en-US" b="1" dirty="0" smtClean="0">
                <a:latin typeface="Arial Narrow" pitchFamily="34" charset="0"/>
              </a:rPr>
              <a:t>may apply with the DEOs to notify the rates for such items </a:t>
            </a:r>
            <a:r>
              <a:rPr lang="en-US" dirty="0" smtClean="0">
                <a:latin typeface="Arial Narrow" pitchFamily="34" charset="0"/>
              </a:rPr>
              <a:t>as well and the DEOs will take appropriate steps to notify them,</a:t>
            </a:r>
          </a:p>
          <a:p>
            <a:pPr marL="684507" lvl="1" indent="-574746" algn="just" eaLnBrk="1" hangingPunct="1">
              <a:buNone/>
            </a:pPr>
            <a:endParaRPr lang="en-US" dirty="0" smtClean="0">
              <a:latin typeface="Arial Narrow" pitchFamily="34" charset="0"/>
            </a:endParaRPr>
          </a:p>
          <a:p>
            <a:pPr marL="684507" lvl="1" indent="-574746" algn="just" eaLnBrk="1" hangingPunct="1">
              <a:buFont typeface="Arial" panose="020B0604020202020204" pitchFamily="34" charset="0"/>
              <a:buChar char="•"/>
            </a:pPr>
            <a:r>
              <a:rPr lang="en-US" dirty="0" smtClean="0">
                <a:latin typeface="Arial Narrow" pitchFamily="34" charset="0"/>
              </a:rPr>
              <a:t>Any </a:t>
            </a:r>
            <a:r>
              <a:rPr lang="en-US" b="1" dirty="0" smtClean="0">
                <a:latin typeface="Arial Narrow" pitchFamily="34" charset="0"/>
              </a:rPr>
              <a:t>objection regarding the quantum </a:t>
            </a:r>
            <a:r>
              <a:rPr lang="en-US" dirty="0" smtClean="0">
                <a:latin typeface="Arial Narrow" pitchFamily="34" charset="0"/>
              </a:rPr>
              <a:t>of  such rates has to be made to the DEO </a:t>
            </a:r>
            <a:r>
              <a:rPr lang="en-US" b="1" dirty="0" smtClean="0">
                <a:latin typeface="Arial Narrow" pitchFamily="34" charset="0"/>
              </a:rPr>
              <a:t>within 24 hours </a:t>
            </a:r>
            <a:r>
              <a:rPr lang="en-US" dirty="0" smtClean="0">
                <a:latin typeface="Arial Narrow" pitchFamily="34" charset="0"/>
              </a:rPr>
              <a:t>of notification,</a:t>
            </a:r>
          </a:p>
          <a:p>
            <a:pPr marL="684507" lvl="1" indent="-574746" algn="just" eaLnBrk="1" hangingPunct="1">
              <a:buNone/>
            </a:pPr>
            <a:endParaRPr lang="en-US" dirty="0" smtClean="0">
              <a:latin typeface="Arial Narrow" pitchFamily="34" charset="0"/>
            </a:endParaRPr>
          </a:p>
          <a:p>
            <a:pPr marL="684507" lvl="1" indent="-574746" algn="just" eaLnBrk="1" hangingPunct="1">
              <a:buFont typeface="Arial" panose="020B0604020202020204" pitchFamily="34" charset="0"/>
              <a:buChar char="•"/>
            </a:pPr>
            <a:r>
              <a:rPr lang="en-US" dirty="0" smtClean="0">
                <a:latin typeface="Arial Narrow" pitchFamily="34" charset="0"/>
              </a:rPr>
              <a:t>CEO to obtain airing charges from media houses with reference to campaigning through electronic media.</a:t>
            </a:r>
          </a:p>
          <a:p>
            <a:pPr marL="684507" lvl="1" indent="-574746" algn="just" eaLnBrk="1" hangingPunct="1">
              <a:buFont typeface="Arial" charset="0"/>
              <a:buAutoNum type="arabicPeriod"/>
            </a:pPr>
            <a:endParaRPr lang="en-US" sz="3000" dirty="0" smtClean="0"/>
          </a:p>
          <a:p>
            <a:pPr marL="109761" lvl="1" indent="0" algn="just" eaLnBrk="1" hangingPunct="1">
              <a:buNone/>
            </a:pPr>
            <a:endParaRPr lang="en-US" sz="2800" dirty="0" smtClean="0"/>
          </a:p>
          <a:p>
            <a:pPr marL="109761" lvl="1" indent="0" algn="just" eaLnBrk="1" hangingPunct="1">
              <a:buNone/>
            </a:pPr>
            <a:endParaRPr lang="en-US" sz="2800" dirty="0" smtClean="0"/>
          </a:p>
          <a:p>
            <a:pPr marL="684507" lvl="1" indent="-574746" algn="just" eaLnBrk="1" hangingPunct="1">
              <a:buFont typeface="Arial" charset="0"/>
              <a:buAutoNum type="arabicPeriod"/>
            </a:pPr>
            <a:endParaRPr lang="en-US" sz="2800" dirty="0" smtClean="0"/>
          </a:p>
        </p:txBody>
      </p:sp>
    </p:spTree>
    <p:extLst>
      <p:ext uri="{BB962C8B-B14F-4D97-AF65-F5344CB8AC3E}">
        <p14:creationId xmlns:p14="http://schemas.microsoft.com/office/powerpoint/2010/main" xmlns="" val="455377257"/>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a:xfrm>
            <a:off x="3200400" y="457200"/>
            <a:ext cx="8458200" cy="590550"/>
          </a:xfrm>
          <a:prstGeom prst="rect">
            <a:avLst/>
          </a:prstGeom>
          <a:noFill/>
        </p:spPr>
        <p:txBody>
          <a:bodyPr/>
          <a:lstStyle/>
          <a:p>
            <a:pPr algn="ctr" eaLnBrk="1" fontAlgn="auto" hangingPunct="1">
              <a:spcAft>
                <a:spcPts val="0"/>
              </a:spcAft>
              <a:defRPr/>
            </a:pPr>
            <a:r>
              <a:rPr lang="en-US" sz="4000" b="1" dirty="0" smtClean="0">
                <a:solidFill>
                  <a:srgbClr val="C00000"/>
                </a:solidFill>
              </a:rPr>
              <a:t>Monitoring by Income Tax Department</a:t>
            </a:r>
            <a:endParaRPr lang="en-IN" sz="4000" b="1" dirty="0" smtClean="0">
              <a:solidFill>
                <a:srgbClr val="C00000"/>
              </a:solidFill>
            </a:endParaRPr>
          </a:p>
        </p:txBody>
      </p:sp>
      <p:sp>
        <p:nvSpPr>
          <p:cNvPr id="60419" name="Rectangle 3"/>
          <p:cNvSpPr>
            <a:spLocks noGrp="1"/>
          </p:cNvSpPr>
          <p:nvPr>
            <p:ph sz="quarter" idx="4294967295"/>
          </p:nvPr>
        </p:nvSpPr>
        <p:spPr>
          <a:xfrm>
            <a:off x="2209800" y="1714500"/>
            <a:ext cx="11049000" cy="6054725"/>
          </a:xfrm>
          <a:prstGeom prst="rect">
            <a:avLst/>
          </a:prstGeom>
        </p:spPr>
        <p:txBody>
          <a:bodyPr/>
          <a:lstStyle/>
          <a:p>
            <a:pPr algn="just" eaLnBrk="1" hangingPunct="1"/>
            <a:r>
              <a:rPr lang="en-US" sz="3500" dirty="0" smtClean="0">
                <a:latin typeface="Calibri" pitchFamily="34" charset="0"/>
              </a:rPr>
              <a:t>To gather intelligence/ keep watch over movement of cash in the constituency and take necessary action under IT Laws</a:t>
            </a:r>
          </a:p>
          <a:p>
            <a:pPr algn="just" eaLnBrk="1" hangingPunct="1"/>
            <a:r>
              <a:rPr lang="en-US" sz="3500" dirty="0" smtClean="0">
                <a:latin typeface="Calibri" pitchFamily="34" charset="0"/>
              </a:rPr>
              <a:t>To watch all airports of the state, major railway stations, hotels, farm houses, </a:t>
            </a:r>
            <a:r>
              <a:rPr lang="en-US" sz="3500" dirty="0" err="1" smtClean="0">
                <a:latin typeface="Calibri" pitchFamily="34" charset="0"/>
              </a:rPr>
              <a:t>hawala</a:t>
            </a:r>
            <a:r>
              <a:rPr lang="en-US" sz="3500" dirty="0" smtClean="0">
                <a:latin typeface="Calibri" pitchFamily="34" charset="0"/>
              </a:rPr>
              <a:t> agents, financial brokers, Cash couriers, Pawn brokers</a:t>
            </a:r>
          </a:p>
          <a:p>
            <a:pPr algn="just" eaLnBrk="1" hangingPunct="1"/>
            <a:r>
              <a:rPr lang="en-US" sz="3500" dirty="0" smtClean="0">
                <a:latin typeface="Arial Narrow" pitchFamily="34" charset="0"/>
              </a:rPr>
              <a:t>IT </a:t>
            </a:r>
            <a:r>
              <a:rPr lang="en-US" sz="3500" dirty="0" err="1" smtClean="0">
                <a:latin typeface="Arial Narrow" pitchFamily="34" charset="0"/>
              </a:rPr>
              <a:t>Deptt</a:t>
            </a:r>
            <a:r>
              <a:rPr lang="en-US" sz="3500" dirty="0" smtClean="0">
                <a:latin typeface="Arial Narrow" pitchFamily="34" charset="0"/>
              </a:rPr>
              <a:t>. will open </a:t>
            </a:r>
            <a:r>
              <a:rPr lang="en-US" sz="3500" b="1" dirty="0" smtClean="0">
                <a:latin typeface="Arial Narrow" pitchFamily="34" charset="0"/>
              </a:rPr>
              <a:t>Air Intelligence Units </a:t>
            </a:r>
            <a:r>
              <a:rPr lang="en-US" sz="3500" dirty="0" smtClean="0">
                <a:latin typeface="Arial Narrow" pitchFamily="34" charset="0"/>
              </a:rPr>
              <a:t>in all airports of the poll bound states and also shall keep vigil over movement of cash </a:t>
            </a:r>
            <a:r>
              <a:rPr lang="en-US" sz="3500" b="1" dirty="0" smtClean="0">
                <a:latin typeface="Arial Narrow" pitchFamily="34" charset="0"/>
              </a:rPr>
              <a:t>through aircrafts/ helicopters leading to poll bound states,</a:t>
            </a:r>
          </a:p>
          <a:p>
            <a:pPr algn="just" eaLnBrk="1" hangingPunct="1"/>
            <a:endParaRPr lang="en-US" sz="3500" dirty="0" smtClean="0">
              <a:latin typeface="Calibri" pitchFamily="34" charset="0"/>
            </a:endParaRPr>
          </a:p>
          <a:p>
            <a:pPr algn="just" eaLnBrk="1" hangingPunct="1"/>
            <a:endParaRPr lang="en-IN" sz="3500" dirty="0" smtClean="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0" y="4114800"/>
            <a:ext cx="11049000" cy="3810000"/>
          </a:xfrm>
          <a:prstGeom prst="rect">
            <a:avLst/>
          </a:prstGeom>
        </p:spPr>
        <p:txBody>
          <a:bodyPr/>
          <a:lstStyle/>
          <a:p>
            <a:pPr algn="just"/>
            <a:r>
              <a:rPr lang="en-US" sz="3000" dirty="0" smtClean="0">
                <a:latin typeface="Times New Roman" pitchFamily="18" charset="0"/>
                <a:cs typeface="Times New Roman" pitchFamily="18" charset="0"/>
              </a:rPr>
              <a:t>The Directorate &amp; the FIU will also download the candidate affidavits from the Commission website and verify the information contained therein</a:t>
            </a:r>
          </a:p>
          <a:p>
            <a:pPr algn="just"/>
            <a:r>
              <a:rPr lang="en-US" sz="3000" dirty="0" smtClean="0">
                <a:latin typeface="Times New Roman" pitchFamily="18" charset="0"/>
                <a:cs typeface="Times New Roman" pitchFamily="18" charset="0"/>
              </a:rPr>
              <a:t>Report to be sent to the commission</a:t>
            </a:r>
          </a:p>
          <a:p>
            <a:pPr algn="just"/>
            <a:r>
              <a:rPr lang="en-US" sz="3000" dirty="0" smtClean="0">
                <a:latin typeface="Times New Roman" pitchFamily="18" charset="0"/>
                <a:cs typeface="Times New Roman" pitchFamily="18" charset="0"/>
              </a:rPr>
              <a:t>The Directorate &amp; FIU will also report to the Commission about Political Parties taking donations &amp; enjoying tax exemptions without filing returns and action taken thereof. This has to be sent to Commission within 2 weeks of announcement of election.</a:t>
            </a:r>
          </a:p>
          <a:p>
            <a:pPr algn="just"/>
            <a:endParaRPr lang="en-IN" sz="2500" dirty="0"/>
          </a:p>
        </p:txBody>
      </p:sp>
      <p:sp>
        <p:nvSpPr>
          <p:cNvPr id="4" name="Rectangle 3"/>
          <p:cNvSpPr/>
          <p:nvPr/>
        </p:nvSpPr>
        <p:spPr>
          <a:xfrm>
            <a:off x="2133600" y="1066800"/>
            <a:ext cx="10804885" cy="2886062"/>
          </a:xfrm>
          <a:prstGeom prst="rect">
            <a:avLst/>
          </a:prstGeom>
        </p:spPr>
        <p:txBody>
          <a:bodyPr wrap="square" lIns="114949" tIns="57475" rIns="114949" bIns="57475">
            <a:spAutoFit/>
          </a:bodyPr>
          <a:lstStyle/>
          <a:p>
            <a:pPr marL="359216" indent="-359216" algn="just" eaLnBrk="1" hangingPunct="1">
              <a:buFont typeface="Arial" panose="020B0604020202020204" pitchFamily="34" charset="0"/>
              <a:buChar char="•"/>
            </a:pPr>
            <a:r>
              <a:rPr lang="en-US" sz="3000" dirty="0" smtClean="0">
                <a:latin typeface="Times New Roman" pitchFamily="18" charset="0"/>
                <a:cs typeface="Times New Roman" pitchFamily="18" charset="0"/>
              </a:rPr>
              <a:t>Director General(Inv) to open </a:t>
            </a:r>
            <a:r>
              <a:rPr lang="en-US" sz="3000" dirty="0" smtClean="0">
                <a:solidFill>
                  <a:srgbClr val="00B0F0"/>
                </a:solidFill>
                <a:latin typeface="Times New Roman" pitchFamily="18" charset="0"/>
                <a:cs typeface="Times New Roman" pitchFamily="18" charset="0"/>
              </a:rPr>
              <a:t>a 24x7 control room </a:t>
            </a:r>
            <a:r>
              <a:rPr lang="en-US" sz="3000" dirty="0" smtClean="0">
                <a:latin typeface="Times New Roman" pitchFamily="18" charset="0"/>
                <a:cs typeface="Times New Roman" pitchFamily="18" charset="0"/>
              </a:rPr>
              <a:t>in the state capital having toll free number</a:t>
            </a:r>
          </a:p>
          <a:p>
            <a:pPr marL="359216" indent="-359216" algn="just" eaLnBrk="1" hangingPunct="1">
              <a:buFont typeface="Arial" panose="020B0604020202020204" pitchFamily="34" charset="0"/>
              <a:buChar char="•"/>
            </a:pPr>
            <a:r>
              <a:rPr lang="en-US" sz="3000" dirty="0" smtClean="0">
                <a:latin typeface="Times New Roman" pitchFamily="18" charset="0"/>
                <a:cs typeface="Times New Roman" pitchFamily="18" charset="0"/>
              </a:rPr>
              <a:t>On the basis of complaint received the IT(Inv) will take up independent enquiry against any person. DEO will provide security. The enquiry report to be submitted to the Commission with copy to the CEO.</a:t>
            </a:r>
          </a:p>
        </p:txBody>
      </p:sp>
      <p:sp>
        <p:nvSpPr>
          <p:cNvPr id="5" name="Rectangle 2"/>
          <p:cNvSpPr txBox="1">
            <a:spLocks/>
          </p:cNvSpPr>
          <p:nvPr/>
        </p:nvSpPr>
        <p:spPr>
          <a:xfrm>
            <a:off x="3200400" y="457200"/>
            <a:ext cx="8458200" cy="590550"/>
          </a:xfrm>
          <a:prstGeom prst="rect">
            <a:avLst/>
          </a:prstGeom>
          <a:noFill/>
        </p:spPr>
        <p:txBody>
          <a:bodyPr/>
          <a:lstStyle>
            <a:lvl1pPr algn="l" defTabSz="1147497" rtl="0" eaLnBrk="0" fontAlgn="base" hangingPunct="0">
              <a:lnSpc>
                <a:spcPct val="90000"/>
              </a:lnSpc>
              <a:spcBef>
                <a:spcPct val="0"/>
              </a:spcBef>
              <a:spcAft>
                <a:spcPct val="0"/>
              </a:spcAft>
              <a:defRPr lang="en-US" sz="6000" kern="1200" spc="-189"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a:lstStyle>
          <a:p>
            <a:pPr algn="ctr" eaLnBrk="1" fontAlgn="auto" hangingPunct="1">
              <a:spcAft>
                <a:spcPts val="0"/>
              </a:spcAft>
              <a:defRPr/>
            </a:pPr>
            <a:r>
              <a:rPr lang="en-US" sz="4000" b="1" smtClean="0">
                <a:solidFill>
                  <a:srgbClr val="C00000"/>
                </a:solidFill>
              </a:rPr>
              <a:t>Monitoring by Income Tax Department</a:t>
            </a:r>
          </a:p>
        </p:txBody>
      </p:sp>
    </p:spTree>
    <p:extLst>
      <p:ext uri="{BB962C8B-B14F-4D97-AF65-F5344CB8AC3E}">
        <p14:creationId xmlns:p14="http://schemas.microsoft.com/office/powerpoint/2010/main" xmlns="" val="4180031428"/>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3600" y="2133600"/>
            <a:ext cx="11201400" cy="5697538"/>
          </a:xfrm>
          <a:prstGeom prst="rect">
            <a:avLst/>
          </a:prstGeom>
        </p:spPr>
        <p:txBody>
          <a:bodyPr/>
          <a:lstStyle/>
          <a:p>
            <a:r>
              <a:rPr lang="en-US" sz="3200" dirty="0" smtClean="0">
                <a:latin typeface="Times New Roman" pitchFamily="18" charset="0"/>
                <a:cs typeface="Times New Roman" pitchFamily="18" charset="0"/>
              </a:rPr>
              <a:t>If any cash exceeding Rs. 10 lakh is found in the airport, the IT will take necessary action as per IT law. </a:t>
            </a:r>
          </a:p>
          <a:p>
            <a:r>
              <a:rPr lang="en-US" sz="3200" dirty="0" smtClean="0">
                <a:latin typeface="Times New Roman" pitchFamily="18" charset="0"/>
                <a:cs typeface="Times New Roman" pitchFamily="18" charset="0"/>
              </a:rPr>
              <a:t>They will inform CEO in case the action can not be taken under IT Act.</a:t>
            </a:r>
          </a:p>
          <a:p>
            <a:r>
              <a:rPr lang="en-US" sz="3200" dirty="0" smtClean="0">
                <a:latin typeface="Times New Roman" pitchFamily="18" charset="0"/>
                <a:cs typeface="Times New Roman" pitchFamily="18" charset="0"/>
              </a:rPr>
              <a:t>Any information on cash withdrawal exceeding Rs. 10 </a:t>
            </a:r>
            <a:r>
              <a:rPr lang="en-US" sz="3200" dirty="0" err="1" smtClean="0">
                <a:latin typeface="Times New Roman" pitchFamily="18" charset="0"/>
                <a:cs typeface="Times New Roman" pitchFamily="18" charset="0"/>
              </a:rPr>
              <a:t>lakh</a:t>
            </a:r>
            <a:r>
              <a:rPr lang="en-US" sz="3200" dirty="0" smtClean="0">
                <a:latin typeface="Times New Roman" pitchFamily="18" charset="0"/>
                <a:cs typeface="Times New Roman" pitchFamily="18" charset="0"/>
              </a:rPr>
              <a:t> from Bank a/c by any person &amp; reported by bank to the DEO shall be passed on by the DEO to the Nodal Officer IT(Inv)/Asst. Dir. (Inv) in charge of the district</a:t>
            </a:r>
          </a:p>
          <a:p>
            <a:r>
              <a:rPr lang="en-US" sz="3200" b="1" dirty="0" smtClean="0">
                <a:latin typeface="Times New Roman" pitchFamily="18" charset="0"/>
                <a:cs typeface="Times New Roman" pitchFamily="18" charset="0"/>
              </a:rPr>
              <a:t>Activity Report </a:t>
            </a:r>
            <a:r>
              <a:rPr lang="en-US" sz="3200" dirty="0" smtClean="0">
                <a:latin typeface="Times New Roman" pitchFamily="18" charset="0"/>
                <a:cs typeface="Times New Roman" pitchFamily="18" charset="0"/>
              </a:rPr>
              <a:t>to be sent by Asst/</a:t>
            </a:r>
            <a:r>
              <a:rPr lang="en-US" sz="3200" dirty="0" err="1" smtClean="0">
                <a:latin typeface="Times New Roman" pitchFamily="18" charset="0"/>
                <a:cs typeface="Times New Roman" pitchFamily="18" charset="0"/>
              </a:rPr>
              <a:t>Dy</a:t>
            </a:r>
            <a:r>
              <a:rPr lang="en-US" sz="3200" dirty="0" smtClean="0">
                <a:latin typeface="Times New Roman" pitchFamily="18" charset="0"/>
                <a:cs typeface="Times New Roman" pitchFamily="18" charset="0"/>
              </a:rPr>
              <a:t> Director </a:t>
            </a:r>
            <a:r>
              <a:rPr lang="en-US" sz="3200" dirty="0" smtClean="0">
                <a:solidFill>
                  <a:srgbClr val="00B0F0"/>
                </a:solidFill>
                <a:latin typeface="Times New Roman" pitchFamily="18" charset="0"/>
                <a:cs typeface="Times New Roman" pitchFamily="18" charset="0"/>
              </a:rPr>
              <a:t>every alternate day </a:t>
            </a:r>
            <a:r>
              <a:rPr lang="en-US" sz="3200" dirty="0" smtClean="0">
                <a:latin typeface="Times New Roman" pitchFamily="18" charset="0"/>
                <a:cs typeface="Times New Roman" pitchFamily="18" charset="0"/>
              </a:rPr>
              <a:t>and DGIT to compile and send to Commission with copy to CEO</a:t>
            </a:r>
            <a:r>
              <a:rPr lang="en-US" sz="3200" dirty="0" smtClean="0">
                <a:solidFill>
                  <a:schemeClr val="bg1"/>
                </a:solidFill>
                <a:latin typeface="Times New Roman" pitchFamily="18" charset="0"/>
                <a:cs typeface="Times New Roman" pitchFamily="18" charset="0"/>
              </a:rPr>
              <a:t> </a:t>
            </a:r>
            <a:r>
              <a:rPr lang="en-US" sz="3500" dirty="0" smtClean="0">
                <a:solidFill>
                  <a:schemeClr val="bg1"/>
                </a:solidFill>
                <a:latin typeface="Times New Roman" pitchFamily="18" charset="0"/>
                <a:cs typeface="Times New Roman" pitchFamily="18" charset="0"/>
                <a:hlinkClick r:id="rId2" action="ppaction://hlinkfile"/>
              </a:rPr>
              <a:t>(</a:t>
            </a:r>
            <a:r>
              <a:rPr lang="en-US" sz="3500" b="1" dirty="0" smtClean="0">
                <a:solidFill>
                  <a:schemeClr val="bg1"/>
                </a:solidFill>
                <a:latin typeface="Times New Roman" pitchFamily="18" charset="0"/>
                <a:cs typeface="Times New Roman" pitchFamily="18" charset="0"/>
                <a:hlinkClick r:id="rId2" action="ppaction://hlinkfile"/>
              </a:rPr>
              <a:t>Annexure-B15</a:t>
            </a:r>
            <a:r>
              <a:rPr lang="en-US" sz="3500" dirty="0" smtClean="0">
                <a:solidFill>
                  <a:schemeClr val="bg1"/>
                </a:solidFill>
                <a:latin typeface="Times New Roman" pitchFamily="18" charset="0"/>
                <a:cs typeface="Times New Roman" pitchFamily="18" charset="0"/>
                <a:hlinkClick r:id="rId2" action="ppaction://hlinkfile"/>
              </a:rPr>
              <a:t>)</a:t>
            </a:r>
            <a:endParaRPr lang="en-IN" sz="3500" dirty="0" smtClean="0">
              <a:solidFill>
                <a:schemeClr val="bg1"/>
              </a:solidFill>
              <a:latin typeface="Times New Roman" pitchFamily="18" charset="0"/>
              <a:cs typeface="Times New Roman" pitchFamily="18" charset="0"/>
            </a:endParaRPr>
          </a:p>
          <a:p>
            <a:endParaRPr lang="en-US" sz="3000" dirty="0">
              <a:solidFill>
                <a:schemeClr val="bg1"/>
              </a:solidFill>
              <a:latin typeface="Times New Roman" pitchFamily="18" charset="0"/>
              <a:cs typeface="Times New Roman" pitchFamily="18" charset="0"/>
            </a:endParaRPr>
          </a:p>
        </p:txBody>
      </p:sp>
      <p:sp>
        <p:nvSpPr>
          <p:cNvPr id="4" name="Rectangle 2"/>
          <p:cNvSpPr txBox="1">
            <a:spLocks/>
          </p:cNvSpPr>
          <p:nvPr/>
        </p:nvSpPr>
        <p:spPr>
          <a:xfrm>
            <a:off x="3200400" y="457200"/>
            <a:ext cx="8458200" cy="590550"/>
          </a:xfrm>
          <a:prstGeom prst="rect">
            <a:avLst/>
          </a:prstGeom>
          <a:noFill/>
        </p:spPr>
        <p:txBody>
          <a:bodyPr/>
          <a:lstStyle>
            <a:lvl1pPr algn="l" defTabSz="1147497" rtl="0" eaLnBrk="0" fontAlgn="base" hangingPunct="0">
              <a:lnSpc>
                <a:spcPct val="90000"/>
              </a:lnSpc>
              <a:spcBef>
                <a:spcPct val="0"/>
              </a:spcBef>
              <a:spcAft>
                <a:spcPct val="0"/>
              </a:spcAft>
              <a:defRPr lang="en-US" sz="6000" kern="1200" spc="-189"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2pPr>
            <a:lvl3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3pPr>
            <a:lvl4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4pPr>
            <a:lvl5pPr algn="l" defTabSz="1147497" rtl="0" eaLnBrk="0" fontAlgn="base" hangingPunct="0">
              <a:lnSpc>
                <a:spcPct val="90000"/>
              </a:lnSpc>
              <a:spcBef>
                <a:spcPct val="0"/>
              </a:spcBef>
              <a:spcAft>
                <a:spcPct val="0"/>
              </a:spcAft>
              <a:defRPr sz="6000">
                <a:solidFill>
                  <a:schemeClr val="tx1"/>
                </a:solidFill>
                <a:latin typeface="Calibri" pitchFamily="34" charset="0"/>
                <a:cs typeface="Arial" charset="0"/>
              </a:defRPr>
            </a:lvl5pPr>
            <a:lvl6pPr marL="574746" algn="l" defTabSz="1147497" rtl="0" fontAlgn="base">
              <a:lnSpc>
                <a:spcPct val="90000"/>
              </a:lnSpc>
              <a:spcBef>
                <a:spcPct val="0"/>
              </a:spcBef>
              <a:spcAft>
                <a:spcPct val="0"/>
              </a:spcAft>
              <a:defRPr sz="6000">
                <a:solidFill>
                  <a:schemeClr val="tx1"/>
                </a:solidFill>
                <a:latin typeface="Calibri" pitchFamily="34" charset="0"/>
                <a:cs typeface="Arial" charset="0"/>
              </a:defRPr>
            </a:lvl6pPr>
            <a:lvl7pPr marL="1149492" algn="l" defTabSz="1147497" rtl="0" fontAlgn="base">
              <a:lnSpc>
                <a:spcPct val="90000"/>
              </a:lnSpc>
              <a:spcBef>
                <a:spcPct val="0"/>
              </a:spcBef>
              <a:spcAft>
                <a:spcPct val="0"/>
              </a:spcAft>
              <a:defRPr sz="6000">
                <a:solidFill>
                  <a:schemeClr val="tx1"/>
                </a:solidFill>
                <a:latin typeface="Calibri" pitchFamily="34" charset="0"/>
                <a:cs typeface="Arial" charset="0"/>
              </a:defRPr>
            </a:lvl7pPr>
            <a:lvl8pPr marL="1724238" algn="l" defTabSz="1147497" rtl="0" fontAlgn="base">
              <a:lnSpc>
                <a:spcPct val="90000"/>
              </a:lnSpc>
              <a:spcBef>
                <a:spcPct val="0"/>
              </a:spcBef>
              <a:spcAft>
                <a:spcPct val="0"/>
              </a:spcAft>
              <a:defRPr sz="6000">
                <a:solidFill>
                  <a:schemeClr val="tx1"/>
                </a:solidFill>
                <a:latin typeface="Calibri" pitchFamily="34" charset="0"/>
                <a:cs typeface="Arial" charset="0"/>
              </a:defRPr>
            </a:lvl8pPr>
            <a:lvl9pPr marL="2298984" algn="l" defTabSz="1147497" rtl="0" fontAlgn="base">
              <a:lnSpc>
                <a:spcPct val="90000"/>
              </a:lnSpc>
              <a:spcBef>
                <a:spcPct val="0"/>
              </a:spcBef>
              <a:spcAft>
                <a:spcPct val="0"/>
              </a:spcAft>
              <a:defRPr sz="6000">
                <a:solidFill>
                  <a:schemeClr val="tx1"/>
                </a:solidFill>
                <a:latin typeface="Calibri" pitchFamily="34" charset="0"/>
                <a:cs typeface="Arial" charset="0"/>
              </a:defRPr>
            </a:lvl9pPr>
          </a:lstStyle>
          <a:p>
            <a:pPr algn="ctr" eaLnBrk="1" fontAlgn="auto" hangingPunct="1">
              <a:spcAft>
                <a:spcPts val="0"/>
              </a:spcAft>
              <a:defRPr/>
            </a:pPr>
            <a:r>
              <a:rPr lang="en-US" sz="4000" b="1" smtClean="0">
                <a:solidFill>
                  <a:srgbClr val="C00000"/>
                </a:solidFill>
              </a:rPr>
              <a:t>Monitoring by Income Tax Department</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12738"/>
            <a:ext cx="10972800" cy="982662"/>
          </a:xfrm>
          <a:prstGeom prst="rect">
            <a:avLst/>
          </a:prstGeom>
        </p:spPr>
        <p:txBody>
          <a:bodyPr/>
          <a:lstStyle/>
          <a:p>
            <a:r>
              <a:rPr lang="en-US" sz="4500" dirty="0" smtClean="0">
                <a:solidFill>
                  <a:srgbClr val="FF0000"/>
                </a:solidFill>
              </a:rPr>
              <a:t>Poll day report by IT, Excise &amp; Police</a:t>
            </a:r>
            <a:endParaRPr lang="en-US" sz="4500" dirty="0">
              <a:solidFill>
                <a:srgbClr val="FF0000"/>
              </a:solidFill>
            </a:endParaRPr>
          </a:p>
        </p:txBody>
      </p:sp>
      <p:sp>
        <p:nvSpPr>
          <p:cNvPr id="3" name="Content Placeholder 2"/>
          <p:cNvSpPr>
            <a:spLocks noGrp="1"/>
          </p:cNvSpPr>
          <p:nvPr>
            <p:ph idx="4294967295"/>
          </p:nvPr>
        </p:nvSpPr>
        <p:spPr>
          <a:xfrm>
            <a:off x="0" y="1522413"/>
            <a:ext cx="12344400" cy="5829300"/>
          </a:xfrm>
          <a:prstGeom prst="rect">
            <a:avLst/>
          </a:prstGeom>
        </p:spPr>
        <p:txBody>
          <a:bodyPr/>
          <a:lstStyle/>
          <a:p>
            <a:pPr>
              <a:buNone/>
            </a:pPr>
            <a:r>
              <a:rPr lang="en-US" dirty="0" smtClean="0"/>
              <a:t>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834402897"/>
              </p:ext>
            </p:extLst>
          </p:nvPr>
        </p:nvGraphicFramePr>
        <p:xfrm>
          <a:off x="2285999" y="1522512"/>
          <a:ext cx="11201400" cy="6432553"/>
        </p:xfrm>
        <a:graphic>
          <a:graphicData uri="http://schemas.openxmlformats.org/drawingml/2006/table">
            <a:tbl>
              <a:tblPr firstRow="1" bandRow="1">
                <a:tableStyleId>{5C22544A-7EE6-4342-B048-85BDC9FD1C3A}</a:tableStyleId>
              </a:tblPr>
              <a:tblGrid>
                <a:gridCol w="2240280"/>
                <a:gridCol w="2240280"/>
                <a:gridCol w="2240280"/>
                <a:gridCol w="2240280"/>
                <a:gridCol w="2240280"/>
              </a:tblGrid>
              <a:tr h="1897680">
                <a:tc>
                  <a:txBody>
                    <a:bodyPr/>
                    <a:lstStyle/>
                    <a:p>
                      <a:r>
                        <a:rPr lang="en-US" sz="2800" dirty="0" smtClean="0"/>
                        <a:t>Particulars</a:t>
                      </a:r>
                      <a:endParaRPr lang="en-US" sz="2800" dirty="0"/>
                    </a:p>
                  </a:txBody>
                  <a:tcPr marL="137160" marR="137160" marT="54864" marB="54864"/>
                </a:tc>
                <a:tc>
                  <a:txBody>
                    <a:bodyPr/>
                    <a:lstStyle/>
                    <a:p>
                      <a:r>
                        <a:rPr lang="en-US" sz="2800" dirty="0" smtClean="0"/>
                        <a:t>Format</a:t>
                      </a:r>
                      <a:endParaRPr lang="en-US" sz="2800" dirty="0"/>
                    </a:p>
                  </a:txBody>
                  <a:tcPr marL="137160" marR="137160" marT="54864" marB="54864"/>
                </a:tc>
                <a:tc>
                  <a:txBody>
                    <a:bodyPr/>
                    <a:lstStyle/>
                    <a:p>
                      <a:r>
                        <a:rPr lang="en-US" sz="2800" dirty="0" smtClean="0"/>
                        <a:t>To be submitted by</a:t>
                      </a:r>
                      <a:endParaRPr lang="en-US" sz="2800" dirty="0"/>
                    </a:p>
                  </a:txBody>
                  <a:tcPr marL="137160" marR="137160" marT="54864" marB="54864"/>
                </a:tc>
                <a:tc>
                  <a:txBody>
                    <a:bodyPr/>
                    <a:lstStyle/>
                    <a:p>
                      <a:r>
                        <a:rPr lang="en-US" sz="2800" dirty="0" smtClean="0"/>
                        <a:t>To be submitted to</a:t>
                      </a:r>
                      <a:endParaRPr lang="en-US" sz="2800" dirty="0"/>
                    </a:p>
                  </a:txBody>
                  <a:tcPr marL="137160" marR="137160" marT="54864" marB="54864"/>
                </a:tc>
                <a:tc>
                  <a:txBody>
                    <a:bodyPr/>
                    <a:lstStyle/>
                    <a:p>
                      <a:r>
                        <a:rPr lang="en-US" sz="2800" dirty="0" smtClean="0"/>
                        <a:t>Copy to </a:t>
                      </a:r>
                      <a:endParaRPr lang="en-US" sz="2800" dirty="0"/>
                    </a:p>
                  </a:txBody>
                  <a:tcPr marL="137160" marR="137160" marT="54864" marB="54864"/>
                </a:tc>
              </a:tr>
              <a:tr h="1695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Seizure</a:t>
                      </a:r>
                      <a:r>
                        <a:rPr lang="en-US" sz="2800" baseline="0" dirty="0" smtClean="0"/>
                        <a:t> &amp; raids by Excise </a:t>
                      </a:r>
                      <a:endParaRPr lang="en-US" sz="2800" dirty="0" smtClean="0"/>
                    </a:p>
                    <a:p>
                      <a:endParaRPr lang="en-IN" sz="2800" dirty="0"/>
                    </a:p>
                  </a:txBody>
                  <a:tcPr marL="137160" marR="137160" marT="54864" marB="548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hlinkClick r:id="rId2" action="ppaction://hlinkfile"/>
                        </a:rPr>
                        <a:t>Annexure-C8</a:t>
                      </a:r>
                      <a:endParaRPr lang="en-US" sz="2800" dirty="0" smtClean="0"/>
                    </a:p>
                    <a:p>
                      <a:endParaRPr lang="en-IN" sz="2800" dirty="0"/>
                    </a:p>
                  </a:txBody>
                  <a:tcPr marL="137160" marR="137160" marT="54864" marB="54864"/>
                </a:tc>
                <a:tc>
                  <a:txBody>
                    <a:bodyPr/>
                    <a:lstStyle/>
                    <a:p>
                      <a:r>
                        <a:rPr lang="en-US" sz="2800" dirty="0" smtClean="0"/>
                        <a:t>State Nodal Officer</a:t>
                      </a:r>
                      <a:r>
                        <a:rPr lang="en-US" sz="2800" baseline="0" dirty="0" smtClean="0"/>
                        <a:t> </a:t>
                      </a:r>
                      <a:endParaRPr lang="en-US" sz="2800" dirty="0"/>
                    </a:p>
                  </a:txBody>
                  <a:tcPr marL="137160" marR="137160" marT="54864" marB="54864"/>
                </a:tc>
                <a:tc>
                  <a:txBody>
                    <a:bodyPr/>
                    <a:lstStyle/>
                    <a:p>
                      <a:r>
                        <a:rPr lang="en-US" sz="2800" dirty="0" smtClean="0"/>
                        <a:t>ECI</a:t>
                      </a:r>
                      <a:endParaRPr lang="en-US" sz="2800" dirty="0"/>
                    </a:p>
                  </a:txBody>
                  <a:tcPr marL="137160" marR="137160" marT="54864" marB="54864"/>
                </a:tc>
                <a:tc>
                  <a:txBody>
                    <a:bodyPr/>
                    <a:lstStyle/>
                    <a:p>
                      <a:r>
                        <a:rPr lang="en-US" sz="2800" dirty="0" smtClean="0"/>
                        <a:t>CEO</a:t>
                      </a:r>
                    </a:p>
                    <a:p>
                      <a:endParaRPr lang="en-US" sz="2800" dirty="0"/>
                    </a:p>
                  </a:txBody>
                  <a:tcPr marL="137160" marR="137160" marT="54864" marB="54864"/>
                </a:tc>
              </a:tr>
              <a:tr h="1328377">
                <a:tc>
                  <a:txBody>
                    <a:bodyPr/>
                    <a:lstStyle/>
                    <a:p>
                      <a:r>
                        <a:rPr lang="en-US" sz="2800" dirty="0" smtClean="0"/>
                        <a:t>Seizure</a:t>
                      </a:r>
                      <a:r>
                        <a:rPr lang="en-US" sz="2800" baseline="0" dirty="0" smtClean="0"/>
                        <a:t> &amp; raids by IT </a:t>
                      </a:r>
                      <a:endParaRPr lang="en-US" sz="2800" dirty="0"/>
                    </a:p>
                  </a:txBody>
                  <a:tcPr marL="137160" marR="137160" marT="54864" marB="54864"/>
                </a:tc>
                <a:tc>
                  <a:txBody>
                    <a:bodyPr/>
                    <a:lstStyle/>
                    <a:p>
                      <a:r>
                        <a:rPr lang="en-US" sz="2800" dirty="0" smtClean="0">
                          <a:hlinkClick r:id="rId3" action="ppaction://hlinkfile"/>
                        </a:rPr>
                        <a:t>Annexure-C9</a:t>
                      </a:r>
                      <a:endParaRPr lang="en-US" sz="2800" dirty="0"/>
                    </a:p>
                  </a:txBody>
                  <a:tcPr marL="137160" marR="137160" marT="54864" marB="54864"/>
                </a:tc>
                <a:tc>
                  <a:txBody>
                    <a:bodyPr/>
                    <a:lstStyle/>
                    <a:p>
                      <a:r>
                        <a:rPr lang="en-US" sz="2800" dirty="0" smtClean="0"/>
                        <a:t>State Nodal Officer</a:t>
                      </a:r>
                      <a:r>
                        <a:rPr lang="en-US" sz="2800" baseline="0" dirty="0" smtClean="0"/>
                        <a:t> </a:t>
                      </a:r>
                      <a:endParaRPr lang="en-US" sz="2800" dirty="0"/>
                    </a:p>
                  </a:txBody>
                  <a:tcPr marL="137160" marR="137160" marT="54864" marB="54864"/>
                </a:tc>
                <a:tc>
                  <a:txBody>
                    <a:bodyPr/>
                    <a:lstStyle/>
                    <a:p>
                      <a:r>
                        <a:rPr lang="en-US" sz="2800" dirty="0" smtClean="0"/>
                        <a:t>ECI</a:t>
                      </a:r>
                      <a:endParaRPr lang="en-US" sz="2800" dirty="0"/>
                    </a:p>
                  </a:txBody>
                  <a:tcPr marL="137160" marR="137160" marT="54864" marB="54864"/>
                </a:tc>
                <a:tc>
                  <a:txBody>
                    <a:bodyPr/>
                    <a:lstStyle/>
                    <a:p>
                      <a:r>
                        <a:rPr lang="en-US" sz="2800" dirty="0" smtClean="0"/>
                        <a:t>CEO</a:t>
                      </a:r>
                    </a:p>
                  </a:txBody>
                  <a:tcPr marL="137160" marR="137160" marT="54864" marB="54864"/>
                </a:tc>
              </a:tr>
              <a:tr h="1328377">
                <a:tc>
                  <a:txBody>
                    <a:bodyPr/>
                    <a:lstStyle/>
                    <a:p>
                      <a:r>
                        <a:rPr lang="en-US" sz="2800" dirty="0" smtClean="0"/>
                        <a:t>Seizure</a:t>
                      </a:r>
                      <a:r>
                        <a:rPr lang="en-US" sz="2800" baseline="0" dirty="0" smtClean="0"/>
                        <a:t> &amp; raids by Police </a:t>
                      </a:r>
                      <a:endParaRPr lang="en-US" sz="2800" dirty="0"/>
                    </a:p>
                  </a:txBody>
                  <a:tcPr marL="137160" marR="137160" marT="54864" marB="54864"/>
                </a:tc>
                <a:tc>
                  <a:txBody>
                    <a:bodyPr/>
                    <a:lstStyle/>
                    <a:p>
                      <a:r>
                        <a:rPr lang="en-US" sz="2800" dirty="0" smtClean="0">
                          <a:hlinkClick r:id="rId4" action="ppaction://hlinkfile"/>
                        </a:rPr>
                        <a:t>Annexure-C10</a:t>
                      </a:r>
                      <a:endParaRPr lang="en-US" sz="2800" dirty="0"/>
                    </a:p>
                  </a:txBody>
                  <a:tcPr marL="137160" marR="137160" marT="54864" marB="54864"/>
                </a:tc>
                <a:tc>
                  <a:txBody>
                    <a:bodyPr/>
                    <a:lstStyle/>
                    <a:p>
                      <a:r>
                        <a:rPr lang="en-US" sz="2800" dirty="0" smtClean="0"/>
                        <a:t>State Nodal Officer</a:t>
                      </a:r>
                      <a:r>
                        <a:rPr lang="en-US" sz="2800" baseline="0" dirty="0" smtClean="0"/>
                        <a:t> </a:t>
                      </a:r>
                      <a:endParaRPr lang="en-US" sz="2800" dirty="0"/>
                    </a:p>
                  </a:txBody>
                  <a:tcPr marL="137160" marR="137160" marT="54864" marB="54864"/>
                </a:tc>
                <a:tc>
                  <a:txBody>
                    <a:bodyPr/>
                    <a:lstStyle/>
                    <a:p>
                      <a:r>
                        <a:rPr lang="en-US" sz="2800" dirty="0" smtClean="0"/>
                        <a:t>ECI</a:t>
                      </a:r>
                      <a:endParaRPr lang="en-US" sz="2800" dirty="0"/>
                    </a:p>
                  </a:txBody>
                  <a:tcPr marL="137160" marR="137160" marT="54864" marB="54864"/>
                </a:tc>
                <a:tc>
                  <a:txBody>
                    <a:bodyPr/>
                    <a:lstStyle/>
                    <a:p>
                      <a:r>
                        <a:rPr lang="en-US" sz="2800" dirty="0" smtClean="0"/>
                        <a:t>CEO</a:t>
                      </a:r>
                    </a:p>
                  </a:txBody>
                  <a:tcPr marL="137160" marR="137160" marT="54864" marB="54864"/>
                </a:tc>
              </a:tr>
            </a:tbl>
          </a:graphicData>
        </a:graphic>
      </p:graphicFrame>
    </p:spTree>
    <p:extLst>
      <p:ext uri="{BB962C8B-B14F-4D97-AF65-F5344CB8AC3E}">
        <p14:creationId xmlns:p14="http://schemas.microsoft.com/office/powerpoint/2010/main" xmlns="" val="2126245448"/>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33600" y="227013"/>
            <a:ext cx="11201400" cy="1295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defRPr/>
            </a:pPr>
            <a:r>
              <a:rPr lang="en-US" sz="4000" b="1" dirty="0" smtClean="0">
                <a:solidFill>
                  <a:srgbClr val="C00000"/>
                </a:solidFill>
              </a:rPr>
              <a:t>SOP: Checking of Helicopters/ Aircraft</a:t>
            </a:r>
            <a:endParaRPr lang="en-US" sz="4000" b="1" dirty="0">
              <a:solidFill>
                <a:srgbClr val="C00000"/>
              </a:solidFill>
            </a:endParaRPr>
          </a:p>
        </p:txBody>
      </p:sp>
      <p:sp>
        <p:nvSpPr>
          <p:cNvPr id="58371" name="Content Placeholder 3"/>
          <p:cNvSpPr>
            <a:spLocks noGrp="1"/>
          </p:cNvSpPr>
          <p:nvPr>
            <p:ph sz="quarter" idx="4294967295"/>
          </p:nvPr>
        </p:nvSpPr>
        <p:spPr>
          <a:xfrm>
            <a:off x="2209800" y="1628775"/>
            <a:ext cx="11125200" cy="6373813"/>
          </a:xfrm>
          <a:prstGeom prst="rect">
            <a:avLst/>
          </a:prstGeom>
        </p:spPr>
        <p:txBody>
          <a:bodyPr/>
          <a:lstStyle/>
          <a:p>
            <a:pPr algn="just">
              <a:buNone/>
            </a:pPr>
            <a:r>
              <a:rPr lang="en-US" sz="2300" dirty="0" smtClean="0">
                <a:latin typeface="Arial Narrow" pitchFamily="34" charset="0"/>
              </a:rPr>
              <a:t>(Ref: Bureau of Civil Aviation Authority Instruction vide its OM </a:t>
            </a:r>
            <a:r>
              <a:rPr lang="en-US" sz="2300" dirty="0" err="1" smtClean="0">
                <a:latin typeface="Arial Narrow" pitchFamily="34" charset="0"/>
              </a:rPr>
              <a:t>dt</a:t>
            </a:r>
            <a:r>
              <a:rPr lang="en-US" sz="2300" dirty="0" smtClean="0">
                <a:latin typeface="Arial Narrow" pitchFamily="34" charset="0"/>
              </a:rPr>
              <a:t>. 14.02.12)</a:t>
            </a:r>
          </a:p>
          <a:p>
            <a:pPr algn="just"/>
            <a:r>
              <a:rPr lang="en-US" sz="3500" dirty="0" smtClean="0">
                <a:latin typeface="Arial Narrow" pitchFamily="34" charset="0"/>
              </a:rPr>
              <a:t>During election process proper frisking and pre embarkation, checking of all persons, screening/ physical checking of baggage to be done,</a:t>
            </a:r>
          </a:p>
          <a:p>
            <a:pPr algn="just"/>
            <a:r>
              <a:rPr lang="en-US" sz="3500" dirty="0" smtClean="0">
                <a:latin typeface="Arial Narrow" pitchFamily="34" charset="0"/>
              </a:rPr>
              <a:t>CISF to inform the Income Tax dept. if cash above 10lacs/ bullion is detected in poll bound states,</a:t>
            </a:r>
          </a:p>
          <a:p>
            <a:pPr algn="just"/>
            <a:r>
              <a:rPr lang="en-US" sz="3500" b="1" dirty="0" smtClean="0">
                <a:latin typeface="Arial Narrow" pitchFamily="34" charset="0"/>
              </a:rPr>
              <a:t>No prior permission for landing/ takeoff at commercial airports from DEO.</a:t>
            </a:r>
            <a:r>
              <a:rPr lang="en-US" sz="3500" dirty="0" smtClean="0">
                <a:latin typeface="Arial Narrow" pitchFamily="34" charset="0"/>
              </a:rPr>
              <a:t> But ATC to keep records of all such </a:t>
            </a:r>
            <a:r>
              <a:rPr lang="en-US" sz="3500" dirty="0" err="1" smtClean="0">
                <a:latin typeface="Arial Narrow" pitchFamily="34" charset="0"/>
              </a:rPr>
              <a:t>pvt</a:t>
            </a:r>
            <a:r>
              <a:rPr lang="en-US" sz="3500" dirty="0" smtClean="0">
                <a:latin typeface="Arial Narrow" pitchFamily="34" charset="0"/>
              </a:rPr>
              <a:t>. Aircrafts/ helicopters and make available such info. To the CEO within 3 days after landing or takeoff. The </a:t>
            </a:r>
            <a:r>
              <a:rPr lang="en-US" sz="3500" b="1" dirty="0" smtClean="0">
                <a:latin typeface="Arial Narrow" pitchFamily="34" charset="0"/>
              </a:rPr>
              <a:t>CEO to share this info. With EO for accounting purpose</a:t>
            </a:r>
            <a:r>
              <a:rPr lang="en-US" sz="3500" dirty="0" smtClean="0">
                <a:latin typeface="Arial Narrow" pitchFamily="34" charset="0"/>
              </a:rPr>
              <a:t>.</a:t>
            </a:r>
          </a:p>
          <a:p>
            <a:pPr algn="just"/>
            <a:endParaRPr lang="en-US" dirty="0" smtClean="0"/>
          </a:p>
          <a:p>
            <a:pPr algn="just"/>
            <a:endParaRPr lang="en-US" dirty="0" smtClean="0"/>
          </a:p>
          <a:p>
            <a:pPr algn="just"/>
            <a:endParaRPr lang="en-US" dirty="0" smtClean="0"/>
          </a:p>
        </p:txBody>
      </p:sp>
      <p:sp>
        <p:nvSpPr>
          <p:cNvPr id="58372" name="Slide Number Placeholder 1"/>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4B864CF1-371E-4DEF-A26E-7A8CC02D06B1}" type="slidenum">
              <a:rPr lang="en-IN" smtClean="0"/>
              <a:pPr/>
              <a:t>84</a:t>
            </a:fld>
            <a:endParaRPr lang="en-IN" smtClean="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09800" y="330200"/>
            <a:ext cx="10434638" cy="11922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defRPr/>
            </a:pPr>
            <a:r>
              <a:rPr lang="en-US" sz="3500" b="1" dirty="0" smtClean="0">
                <a:solidFill>
                  <a:srgbClr val="C00000"/>
                </a:solidFill>
              </a:rPr>
              <a:t>SOP: Checking of Helicopters/ Aircraft</a:t>
            </a:r>
            <a:endParaRPr lang="en-US" sz="3500" b="1" dirty="0">
              <a:solidFill>
                <a:srgbClr val="C00000"/>
              </a:solidFill>
            </a:endParaRPr>
          </a:p>
        </p:txBody>
      </p:sp>
      <p:sp>
        <p:nvSpPr>
          <p:cNvPr id="59395" name="Content Placeholder 3"/>
          <p:cNvSpPr>
            <a:spLocks noGrp="1"/>
          </p:cNvSpPr>
          <p:nvPr>
            <p:ph sz="quarter" idx="4294967295"/>
          </p:nvPr>
        </p:nvSpPr>
        <p:spPr>
          <a:xfrm>
            <a:off x="2209800" y="1608138"/>
            <a:ext cx="11125200" cy="6375400"/>
          </a:xfrm>
          <a:prstGeom prst="rect">
            <a:avLst/>
          </a:prstGeom>
        </p:spPr>
        <p:txBody>
          <a:bodyPr/>
          <a:lstStyle/>
          <a:p>
            <a:pPr algn="just"/>
            <a:r>
              <a:rPr lang="en-US" sz="3000" dirty="0" smtClean="0"/>
              <a:t>For airstrips not used for commercial purposes </a:t>
            </a:r>
            <a:r>
              <a:rPr lang="en-US" sz="3000" b="1" dirty="0" smtClean="0"/>
              <a:t>applications to be made to the DEO concerned 24 hrs in advance by candidate or pol. Party</a:t>
            </a:r>
            <a:r>
              <a:rPr lang="en-US" sz="3000" dirty="0" smtClean="0"/>
              <a:t>,</a:t>
            </a:r>
          </a:p>
          <a:p>
            <a:pPr algn="just"/>
            <a:r>
              <a:rPr lang="en-US" sz="3000" dirty="0" smtClean="0"/>
              <a:t>Every candidate shall inform the RO concerned in writing within 5 days of landing of Helicopter, regarding the details of </a:t>
            </a:r>
            <a:r>
              <a:rPr lang="en-US" sz="3000" b="1" dirty="0" smtClean="0"/>
              <a:t>expenditure incurred on hiring such crafts and name of pol. Party if party has borne the expenses</a:t>
            </a:r>
          </a:p>
          <a:p>
            <a:pPr algn="just"/>
            <a:r>
              <a:rPr lang="en-US" sz="3000" dirty="0" smtClean="0"/>
              <a:t>Pol. Parties to inform the ECI in 75 days (for AC) and in 90 days ( for PC) after completion of poll, details of expenses borne on such hiring of crafts. </a:t>
            </a:r>
          </a:p>
          <a:p>
            <a:pPr algn="just"/>
            <a:r>
              <a:rPr lang="en-US" sz="3000" dirty="0" smtClean="0"/>
              <a:t>All passengers going by the Airstrip need to be frisked</a:t>
            </a:r>
          </a:p>
          <a:p>
            <a:pPr algn="just"/>
            <a:endParaRPr lang="en-US" dirty="0" smtClean="0"/>
          </a:p>
          <a:p>
            <a:pPr algn="just"/>
            <a:endParaRPr lang="en-US" dirty="0" smtClean="0"/>
          </a:p>
        </p:txBody>
      </p:sp>
      <p:sp>
        <p:nvSpPr>
          <p:cNvPr id="59396" name="Slide Number Placeholder 1"/>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26E4E830-F91B-43A9-A3F6-95F15B234888}" type="slidenum">
              <a:rPr lang="en-IN" smtClean="0"/>
              <a:pPr/>
              <a:t>85</a:t>
            </a:fld>
            <a:endParaRPr lang="en-IN" smtClean="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1258050"/>
            <a:ext cx="11247621" cy="836452"/>
          </a:xfrm>
        </p:spPr>
        <p:txBody>
          <a:bodyPr>
            <a:noAutofit/>
          </a:bodyPr>
          <a:lstStyle/>
          <a:p>
            <a:pPr algn="ctr"/>
            <a:r>
              <a:rPr lang="en-US" sz="2600" b="1" dirty="0">
                <a:solidFill>
                  <a:srgbClr val="FF0000"/>
                </a:solidFill>
              </a:rPr>
              <a:t>Change of helicopter by the candidates/political parties at last moment- Permission on priority basis by the DEO</a:t>
            </a:r>
          </a:p>
        </p:txBody>
      </p:sp>
      <p:sp>
        <p:nvSpPr>
          <p:cNvPr id="3" name="Content Placeholder 2"/>
          <p:cNvSpPr>
            <a:spLocks noGrp="1"/>
          </p:cNvSpPr>
          <p:nvPr>
            <p:ph type="body" sz="quarter" idx="10"/>
          </p:nvPr>
        </p:nvSpPr>
        <p:spPr>
          <a:xfrm>
            <a:off x="2209799" y="2350834"/>
            <a:ext cx="11230759" cy="5345366"/>
          </a:xfrm>
        </p:spPr>
        <p:txBody>
          <a:bodyPr>
            <a:normAutofit fontScale="92500" lnSpcReduction="10000"/>
          </a:bodyPr>
          <a:lstStyle/>
          <a:p>
            <a:pPr>
              <a:lnSpc>
                <a:spcPct val="150000"/>
              </a:lnSpc>
              <a:buNone/>
            </a:pPr>
            <a:r>
              <a:rPr lang="en-US" sz="2500" dirty="0" smtClean="0"/>
              <a:t>ECI No</a:t>
            </a:r>
            <a:r>
              <a:rPr lang="en-US" sz="2500" dirty="0"/>
              <a:t>. 76/Instructions/2015/EEPS/V </a:t>
            </a:r>
            <a:r>
              <a:rPr lang="en-US" sz="2500" dirty="0" err="1"/>
              <a:t>ol</a:t>
            </a:r>
            <a:r>
              <a:rPr lang="en-US" sz="2500" dirty="0"/>
              <a:t>. II Dated: </a:t>
            </a:r>
            <a:r>
              <a:rPr lang="en-US" sz="2500" b="1" dirty="0" smtClean="0"/>
              <a:t>11th </a:t>
            </a:r>
            <a:r>
              <a:rPr lang="en-US" sz="2500" b="1" dirty="0"/>
              <a:t>October, 2015 </a:t>
            </a:r>
            <a:endParaRPr lang="en-US" sz="2500" dirty="0" smtClean="0"/>
          </a:p>
          <a:p>
            <a:pPr>
              <a:lnSpc>
                <a:spcPct val="150000"/>
              </a:lnSpc>
            </a:pPr>
            <a:r>
              <a:rPr lang="en-US" sz="2500" dirty="0" smtClean="0"/>
              <a:t>Under </a:t>
            </a:r>
            <a:r>
              <a:rPr lang="en-US" sz="2500" dirty="0"/>
              <a:t>the existing </a:t>
            </a:r>
            <a:r>
              <a:rPr lang="en-US" sz="2500" dirty="0" smtClean="0"/>
              <a:t>provision </a:t>
            </a:r>
            <a:r>
              <a:rPr lang="en-US" sz="2500" dirty="0"/>
              <a:t> </a:t>
            </a:r>
            <a:r>
              <a:rPr lang="en-US" sz="2500" dirty="0" smtClean="0"/>
              <a:t>at remote/uncontrolled </a:t>
            </a:r>
            <a:r>
              <a:rPr lang="en-US" sz="2500" dirty="0"/>
              <a:t>airports and helipads application will have to be made either by </a:t>
            </a:r>
            <a:r>
              <a:rPr lang="en-US" sz="2500" dirty="0" smtClean="0"/>
              <a:t>the candidate </a:t>
            </a:r>
            <a:r>
              <a:rPr lang="en-US" sz="2500" dirty="0"/>
              <a:t>or by the 'political party to the DEO concerned, at least 24 hours before landing,</a:t>
            </a:r>
          </a:p>
          <a:p>
            <a:pPr>
              <a:lnSpc>
                <a:spcPct val="150000"/>
              </a:lnSpc>
            </a:pPr>
            <a:r>
              <a:rPr lang="en-US" sz="2500" dirty="0" smtClean="0"/>
              <a:t>Details </a:t>
            </a:r>
            <a:r>
              <a:rPr lang="en-US" sz="2500" dirty="0"/>
              <a:t>of travel plan, place of landing in the district and names of passengers </a:t>
            </a:r>
            <a:r>
              <a:rPr lang="en-US" sz="2500" dirty="0" smtClean="0"/>
              <a:t>in the </a:t>
            </a:r>
            <a:r>
              <a:rPr lang="en-US" sz="2500" dirty="0"/>
              <a:t>aircrafts/helicopters </a:t>
            </a:r>
            <a:r>
              <a:rPr lang="en-US" sz="2500" dirty="0" smtClean="0"/>
              <a:t> are to be mentioned.</a:t>
            </a:r>
          </a:p>
          <a:p>
            <a:pPr>
              <a:lnSpc>
                <a:spcPct val="150000"/>
              </a:lnSpc>
            </a:pPr>
            <a:r>
              <a:rPr lang="en-US" sz="2500" dirty="0" smtClean="0"/>
              <a:t> </a:t>
            </a:r>
            <a:r>
              <a:rPr lang="en-US" sz="2500" dirty="0"/>
              <a:t>DEO </a:t>
            </a:r>
            <a:r>
              <a:rPr lang="en-US" sz="2500" dirty="0" smtClean="0"/>
              <a:t>makes </a:t>
            </a:r>
            <a:r>
              <a:rPr lang="en-US" sz="2500" dirty="0"/>
              <a:t>adequate arrangements for security, law and </a:t>
            </a:r>
            <a:r>
              <a:rPr lang="en-US" sz="2500" dirty="0" smtClean="0"/>
              <a:t>order ,issues and also to make available the coordinates of the helipad. </a:t>
            </a:r>
          </a:p>
          <a:p>
            <a:pPr>
              <a:lnSpc>
                <a:spcPct val="150000"/>
              </a:lnSpc>
            </a:pPr>
            <a:r>
              <a:rPr lang="en-US" sz="2500" dirty="0" smtClean="0"/>
              <a:t>On receipt of such application, DEO shall issue permission on the same day on priority basis.</a:t>
            </a:r>
          </a:p>
          <a:p>
            <a:endParaRPr lang="en-US" sz="2500" dirty="0"/>
          </a:p>
          <a:p>
            <a:endParaRPr lang="en-US" sz="2500" dirty="0"/>
          </a:p>
        </p:txBody>
      </p:sp>
    </p:spTree>
    <p:extLst>
      <p:ext uri="{BB962C8B-B14F-4D97-AF65-F5344CB8AC3E}">
        <p14:creationId xmlns:p14="http://schemas.microsoft.com/office/powerpoint/2010/main" xmlns="" val="4020071864"/>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285999" y="1986575"/>
            <a:ext cx="10820401" cy="4601395"/>
          </a:xfrm>
        </p:spPr>
        <p:txBody>
          <a:bodyPr>
            <a:normAutofit/>
          </a:bodyPr>
          <a:lstStyle/>
          <a:p>
            <a:pPr algn="just">
              <a:buNone/>
            </a:pPr>
            <a:r>
              <a:rPr lang="en-US" sz="2500" dirty="0" smtClean="0"/>
              <a:t>The Commission has  decided that in those cases where permission has already been accorded to the candidates/political parties, </a:t>
            </a:r>
          </a:p>
          <a:p>
            <a:pPr algn="just">
              <a:buNone/>
            </a:pPr>
            <a:endParaRPr lang="en-US" sz="2500" dirty="0" smtClean="0"/>
          </a:p>
          <a:p>
            <a:pPr algn="just">
              <a:buNone/>
            </a:pPr>
            <a:r>
              <a:rPr lang="en-US" sz="2500" dirty="0" smtClean="0"/>
              <a:t>if a request for change of helicopter is received from a candidate/political party at the last moment, then it will be dealt with by the DEO</a:t>
            </a:r>
          </a:p>
          <a:p>
            <a:pPr algn="just">
              <a:buNone/>
            </a:pPr>
            <a:endParaRPr lang="en-US" sz="2500" dirty="0" smtClean="0"/>
          </a:p>
          <a:p>
            <a:pPr algn="just">
              <a:buNone/>
            </a:pPr>
            <a:r>
              <a:rPr lang="en-US" sz="2500" dirty="0" smtClean="0"/>
              <a:t> </a:t>
            </a:r>
            <a:r>
              <a:rPr lang="en-US" sz="2500" i="1" dirty="0" smtClean="0">
                <a:solidFill>
                  <a:srgbClr val="FF0000"/>
                </a:solidFill>
              </a:rPr>
              <a:t>on priority basis and decision will be communicated within 03 hours of receipt of application to the candidate or political party concerned.</a:t>
            </a:r>
          </a:p>
          <a:p>
            <a:endParaRPr lang="en-US" sz="2500" dirty="0"/>
          </a:p>
        </p:txBody>
      </p:sp>
    </p:spTree>
    <p:extLst>
      <p:ext uri="{BB962C8B-B14F-4D97-AF65-F5344CB8AC3E}">
        <p14:creationId xmlns:p14="http://schemas.microsoft.com/office/powerpoint/2010/main" xmlns="" val="2894066726"/>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2438400" y="330200"/>
            <a:ext cx="11277600" cy="1371600"/>
          </a:xfrm>
          <a:prstGeom prst="rect">
            <a:avLst/>
          </a:prstGeom>
        </p:spPr>
        <p:txBody>
          <a:bodyPr/>
          <a:lstStyle/>
          <a:p>
            <a:pPr eaLnBrk="1" hangingPunct="1"/>
            <a:r>
              <a:rPr lang="en-US" sz="5000" dirty="0" smtClean="0">
                <a:solidFill>
                  <a:srgbClr val="C00000"/>
                </a:solidFill>
              </a:rPr>
              <a:t>VIDEO VAN</a:t>
            </a:r>
          </a:p>
        </p:txBody>
      </p:sp>
      <p:sp>
        <p:nvSpPr>
          <p:cNvPr id="3" name="Content Placeholder 2"/>
          <p:cNvSpPr>
            <a:spLocks noGrp="1"/>
          </p:cNvSpPr>
          <p:nvPr>
            <p:ph idx="4294967295"/>
          </p:nvPr>
        </p:nvSpPr>
        <p:spPr>
          <a:xfrm>
            <a:off x="2286000" y="1608138"/>
            <a:ext cx="10972800" cy="5743575"/>
          </a:xfrm>
          <a:prstGeom prst="rect">
            <a:avLst/>
          </a:prstGeom>
        </p:spPr>
        <p:txBody>
          <a:bodyPr rtlCol="0">
            <a:normAutofit fontScale="92500"/>
          </a:bodyPr>
          <a:lstStyle/>
          <a:p>
            <a:pPr algn="just" eaLnBrk="1" hangingPunct="1">
              <a:defRPr/>
            </a:pPr>
            <a:r>
              <a:rPr lang="en-US" b="1" dirty="0"/>
              <a:t> </a:t>
            </a:r>
            <a:r>
              <a:rPr lang="en-US" sz="3500" b="1" dirty="0">
                <a:latin typeface="Baskerville Old Face" panose="02020602080505020303" pitchFamily="18" charset="0"/>
              </a:rPr>
              <a:t>If the Video Van is used by the political party  during election process for general </a:t>
            </a:r>
            <a:r>
              <a:rPr lang="en-US" sz="3500" b="1" dirty="0" smtClean="0">
                <a:latin typeface="Baskerville Old Face" panose="02020602080505020303" pitchFamily="18" charset="0"/>
              </a:rPr>
              <a:t>party </a:t>
            </a:r>
            <a:r>
              <a:rPr lang="en-US" sz="3500" dirty="0" smtClean="0">
                <a:latin typeface="Baskerville Old Face" panose="02020602080505020303" pitchFamily="18" charset="0"/>
              </a:rPr>
              <a:t>propaganda </a:t>
            </a:r>
            <a:r>
              <a:rPr lang="en-US" sz="3500" dirty="0">
                <a:latin typeface="Baskerville Old Face" panose="02020602080505020303" pitchFamily="18" charset="0"/>
              </a:rPr>
              <a:t>without mentioning the name of any candidate or without photo of </a:t>
            </a:r>
            <a:r>
              <a:rPr lang="en-US" sz="3500" dirty="0" smtClean="0">
                <a:latin typeface="Baskerville Old Face" panose="02020602080505020303" pitchFamily="18" charset="0"/>
              </a:rPr>
              <a:t>candidate  except </a:t>
            </a:r>
            <a:r>
              <a:rPr lang="en-US" sz="3500" dirty="0">
                <a:latin typeface="Baskerville Old Face" panose="02020602080505020303" pitchFamily="18" charset="0"/>
              </a:rPr>
              <a:t>star campaigner of any constituency, then it shall be booked to party </a:t>
            </a:r>
            <a:r>
              <a:rPr lang="en-US" sz="3500" dirty="0" smtClean="0">
                <a:latin typeface="Baskerville Old Face" panose="02020602080505020303" pitchFamily="18" charset="0"/>
              </a:rPr>
              <a:t>account, which </a:t>
            </a:r>
            <a:r>
              <a:rPr lang="en-US" sz="3500" dirty="0">
                <a:latin typeface="Baskerville Old Face" panose="02020602080505020303" pitchFamily="18" charset="0"/>
              </a:rPr>
              <a:t>shall be reported within 75 days by the party after completion of election in </a:t>
            </a:r>
            <a:r>
              <a:rPr lang="en-US" sz="3500" dirty="0" smtClean="0">
                <a:latin typeface="Baskerville Old Face" panose="02020602080505020303" pitchFamily="18" charset="0"/>
              </a:rPr>
              <a:t>case of </a:t>
            </a:r>
            <a:r>
              <a:rPr lang="en-US" sz="3500" dirty="0">
                <a:latin typeface="Baskerville Old Face" panose="02020602080505020303" pitchFamily="18" charset="0"/>
              </a:rPr>
              <a:t>Assembly election or within 90 days in case of </a:t>
            </a:r>
            <a:r>
              <a:rPr lang="en-US" sz="3500" dirty="0" err="1">
                <a:latin typeface="Baskerville Old Face" panose="02020602080505020303" pitchFamily="18" charset="0"/>
              </a:rPr>
              <a:t>Lok</a:t>
            </a:r>
            <a:r>
              <a:rPr lang="en-US" sz="3500" dirty="0">
                <a:latin typeface="Baskerville Old Face" panose="02020602080505020303" pitchFamily="18" charset="0"/>
              </a:rPr>
              <a:t> </a:t>
            </a:r>
            <a:r>
              <a:rPr lang="en-US" sz="3500" dirty="0" err="1">
                <a:latin typeface="Baskerville Old Face" panose="02020602080505020303" pitchFamily="18" charset="0"/>
              </a:rPr>
              <a:t>Sabha</a:t>
            </a:r>
            <a:r>
              <a:rPr lang="en-US" sz="3500" dirty="0">
                <a:latin typeface="Baskerville Old Face" panose="02020602080505020303" pitchFamily="18" charset="0"/>
              </a:rPr>
              <a:t> election. </a:t>
            </a:r>
            <a:endParaRPr lang="en-US" sz="3500" dirty="0" smtClean="0">
              <a:latin typeface="Baskerville Old Face" panose="02020602080505020303" pitchFamily="18" charset="0"/>
            </a:endParaRPr>
          </a:p>
          <a:p>
            <a:pPr algn="just" eaLnBrk="1" hangingPunct="1">
              <a:buNone/>
              <a:defRPr/>
            </a:pPr>
            <a:endParaRPr lang="en-US" sz="3500" dirty="0" smtClean="0">
              <a:latin typeface="Baskerville Old Face" panose="02020602080505020303" pitchFamily="18" charset="0"/>
            </a:endParaRPr>
          </a:p>
          <a:p>
            <a:pPr algn="just" eaLnBrk="1" hangingPunct="1">
              <a:defRPr/>
            </a:pPr>
            <a:r>
              <a:rPr lang="en-US" sz="3500" b="1" dirty="0" smtClean="0">
                <a:latin typeface="Baskerville Old Face" panose="02020602080505020303" pitchFamily="18" charset="0"/>
              </a:rPr>
              <a:t>(</a:t>
            </a:r>
            <a:r>
              <a:rPr lang="en-US" sz="3500" b="1" dirty="0">
                <a:latin typeface="Baskerville Old Face" panose="02020602080505020303" pitchFamily="18" charset="0"/>
              </a:rPr>
              <a:t>ii) If the name(s) or photo(s) of candidate(s) are displayed or any posters/banners of the </a:t>
            </a:r>
            <a:r>
              <a:rPr lang="en-US" sz="3500" b="1" dirty="0" smtClean="0">
                <a:latin typeface="Baskerville Old Face" panose="02020602080505020303" pitchFamily="18" charset="0"/>
              </a:rPr>
              <a:t> </a:t>
            </a:r>
            <a:r>
              <a:rPr lang="en-US" sz="3500" dirty="0" smtClean="0">
                <a:latin typeface="Baskerville Old Face" panose="02020602080505020303" pitchFamily="18" charset="0"/>
              </a:rPr>
              <a:t>candidate(s</a:t>
            </a:r>
            <a:r>
              <a:rPr lang="en-US" sz="3500" dirty="0">
                <a:latin typeface="Baskerville Old Face" panose="02020602080505020303" pitchFamily="18" charset="0"/>
              </a:rPr>
              <a:t>) are displayed thereon and the van is used in his constituency, then </a:t>
            </a:r>
            <a:r>
              <a:rPr lang="en-US" sz="3500" dirty="0" smtClean="0">
                <a:latin typeface="Baskerville Old Face" panose="02020602080505020303" pitchFamily="18" charset="0"/>
              </a:rPr>
              <a:t>the expenditure </a:t>
            </a:r>
            <a:r>
              <a:rPr lang="en-US" sz="3500" dirty="0">
                <a:latin typeface="Baskerville Old Face" panose="02020602080505020303" pitchFamily="18" charset="0"/>
              </a:rPr>
              <a:t>has to be accounted for by such candidate(s</a:t>
            </a:r>
            <a:r>
              <a:rPr lang="en-US" sz="3500" dirty="0">
                <a:solidFill>
                  <a:schemeClr val="tx2">
                    <a:lumMod val="75000"/>
                  </a:schemeClr>
                </a:solidFill>
                <a:latin typeface="Baskerville Old Face" panose="02020602080505020303" pitchFamily="18" charset="0"/>
              </a:rPr>
              <a:t>). </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12738"/>
            <a:ext cx="11049000" cy="2246312"/>
          </a:xfrm>
          <a:prstGeom prst="rect">
            <a:avLst/>
          </a:prstGeom>
        </p:spPr>
        <p:txBody>
          <a:bodyPr/>
          <a:lstStyle/>
          <a:p>
            <a:r>
              <a:rPr lang="en-US" sz="3500" b="1" dirty="0" smtClean="0"/>
              <a:t>Candidate’s Booth ( Kiosks) out side the Polling Stations - </a:t>
            </a:r>
            <a:r>
              <a:rPr lang="en-US" sz="3000" dirty="0" smtClean="0"/>
              <a:t>accounting of Expenditure against candidate</a:t>
            </a:r>
            <a:br>
              <a:rPr lang="en-US" sz="3000" dirty="0" smtClean="0"/>
            </a:br>
            <a:r>
              <a:rPr lang="en-US" sz="3000" dirty="0" smtClean="0"/>
              <a:t/>
            </a:r>
            <a:br>
              <a:rPr lang="en-US" sz="3000" dirty="0" smtClean="0"/>
            </a:br>
            <a:r>
              <a:rPr lang="en-US" sz="2300" dirty="0" smtClean="0">
                <a:solidFill>
                  <a:srgbClr val="00B0F0"/>
                </a:solidFill>
              </a:rPr>
              <a:t>76/ECI/INST/FUNC/EEM/EEPS/2016/Vol. IX dated 23.12.2016</a:t>
            </a:r>
            <a:endParaRPr lang="en-IN" sz="2300" dirty="0">
              <a:solidFill>
                <a:srgbClr val="00B0F0"/>
              </a:solidFill>
            </a:endParaRPr>
          </a:p>
        </p:txBody>
      </p:sp>
      <p:sp>
        <p:nvSpPr>
          <p:cNvPr id="3" name="Content Placeholder 2"/>
          <p:cNvSpPr>
            <a:spLocks noGrp="1"/>
          </p:cNvSpPr>
          <p:nvPr>
            <p:ph idx="4294967295"/>
          </p:nvPr>
        </p:nvSpPr>
        <p:spPr>
          <a:xfrm>
            <a:off x="2286000" y="2819400"/>
            <a:ext cx="10972800" cy="4532313"/>
          </a:xfrm>
          <a:prstGeom prst="rect">
            <a:avLst/>
          </a:prstGeom>
        </p:spPr>
        <p:txBody>
          <a:bodyPr/>
          <a:lstStyle/>
          <a:p>
            <a:r>
              <a:rPr lang="en-US" sz="3000" dirty="0" smtClean="0"/>
              <a:t>Expenditure incurred on candidates' booth set up out side the Polling Stations shall be deemed to have been incurred/authorized by candidate/election agent so as to </a:t>
            </a:r>
            <a:r>
              <a:rPr lang="en-US" sz="3000" dirty="0" smtClean="0">
                <a:solidFill>
                  <a:srgbClr val="00B0F0"/>
                </a:solidFill>
              </a:rPr>
              <a:t>be included into his account of election expenses </a:t>
            </a:r>
            <a:r>
              <a:rPr lang="en-US" sz="3000" dirty="0" smtClean="0"/>
              <a:t>( not falling under exempted category)</a:t>
            </a:r>
          </a:p>
          <a:p>
            <a:r>
              <a:rPr lang="en-US" sz="3000" dirty="0" smtClean="0"/>
              <a:t>DEO will notify the rates of candidates’ booth ( 10ft X 10 ft. structure with shade, two chair, one table including daily allowances and refreshment to the party workers manning the kiosk)</a:t>
            </a:r>
            <a:endParaRPr lang="en-IN" sz="3000" dirty="0"/>
          </a:p>
        </p:txBody>
      </p:sp>
    </p:spTree>
    <p:extLst>
      <p:ext uri="{BB962C8B-B14F-4D97-AF65-F5344CB8AC3E}">
        <p14:creationId xmlns:p14="http://schemas.microsoft.com/office/powerpoint/2010/main" xmlns="" val="19481308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133600" y="1077913"/>
          <a:ext cx="11582400" cy="692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noGrp="1"/>
          </p:cNvSpPr>
          <p:nvPr/>
        </p:nvSpPr>
        <p:spPr>
          <a:xfrm>
            <a:off x="4686300" y="7852411"/>
            <a:ext cx="4343400" cy="438150"/>
          </a:xfrm>
          <a:prstGeom prst="rect">
            <a:avLst/>
          </a:prstGeom>
          <a:noFill/>
        </p:spPr>
        <p:txBody>
          <a:bodyPr lIns="114949" tIns="57475" rIns="114949" bIns="57475" anchor="ctr"/>
          <a:lstStyle/>
          <a:p>
            <a:pPr algn="ctr" defTabSz="574746" fontAlgn="auto">
              <a:spcBef>
                <a:spcPts val="0"/>
              </a:spcBef>
              <a:spcAft>
                <a:spcPts val="0"/>
              </a:spcAft>
              <a:defRPr/>
            </a:pPr>
            <a:r>
              <a:rPr lang="en-US" sz="1500" dirty="0">
                <a:solidFill>
                  <a:prstClr val="white">
                    <a:tint val="75000"/>
                  </a:prstClr>
                </a:solidFill>
                <a:latin typeface="Arial"/>
              </a:rPr>
              <a:t>Learning Module of RO/ARO</a:t>
            </a:r>
          </a:p>
        </p:txBody>
      </p:sp>
      <p:sp>
        <p:nvSpPr>
          <p:cNvPr id="6" name="Slide Number Placeholder 5"/>
          <p:cNvSpPr txBox="1">
            <a:spLocks noGrp="1"/>
          </p:cNvSpPr>
          <p:nvPr/>
        </p:nvSpPr>
        <p:spPr>
          <a:xfrm>
            <a:off x="9829800" y="7852411"/>
            <a:ext cx="3200400" cy="438150"/>
          </a:xfrm>
          <a:prstGeom prst="rect">
            <a:avLst/>
          </a:prstGeom>
          <a:noFill/>
        </p:spPr>
        <p:txBody>
          <a:bodyPr lIns="114949" tIns="57475" rIns="114949" bIns="57475" anchor="ctr"/>
          <a:lstStyle/>
          <a:p>
            <a:pPr algn="r" defTabSz="574746" fontAlgn="auto">
              <a:spcBef>
                <a:spcPts val="0"/>
              </a:spcBef>
              <a:spcAft>
                <a:spcPts val="0"/>
              </a:spcAft>
              <a:defRPr/>
            </a:pPr>
            <a:fld id="{C4CF91A4-8BEB-4B73-A3BE-56AF7E171DAC}" type="slidenum">
              <a:rPr lang="en-US" sz="1500">
                <a:solidFill>
                  <a:prstClr val="white">
                    <a:tint val="75000"/>
                  </a:prstClr>
                </a:solidFill>
                <a:latin typeface="Arial"/>
              </a:rPr>
              <a:pPr algn="r" defTabSz="574746" fontAlgn="auto">
                <a:spcBef>
                  <a:spcPts val="0"/>
                </a:spcBef>
                <a:spcAft>
                  <a:spcPts val="0"/>
                </a:spcAft>
                <a:defRPr/>
              </a:pPr>
              <a:t>9</a:t>
            </a:fld>
            <a:endParaRPr lang="en-US" sz="1500" dirty="0">
              <a:solidFill>
                <a:prstClr val="white">
                  <a:tint val="75000"/>
                </a:prstClr>
              </a:solidFill>
              <a:latin typeface="Arial"/>
            </a:endParaRPr>
          </a:p>
        </p:txBody>
      </p:sp>
      <p:sp>
        <p:nvSpPr>
          <p:cNvPr id="6149" name="TextBox 18"/>
          <p:cNvSpPr txBox="1">
            <a:spLocks noChangeArrowheads="1"/>
          </p:cNvSpPr>
          <p:nvPr/>
        </p:nvSpPr>
        <p:spPr bwMode="auto">
          <a:xfrm>
            <a:off x="2362200" y="171452"/>
            <a:ext cx="10710864" cy="1193291"/>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square" lIns="114949" tIns="57475" rIns="114949" bIns="57475">
            <a:spAutoFit/>
          </a:bodyPr>
          <a:lstStyle/>
          <a:p>
            <a:pPr algn="ctr" defTabSz="574746"/>
            <a:r>
              <a:rPr lang="en-US" sz="3500" b="1" dirty="0">
                <a:solidFill>
                  <a:srgbClr val="464646"/>
                </a:solidFill>
                <a:latin typeface="Calibri" pitchFamily="34" charset="0"/>
              </a:rPr>
              <a:t>RATES OF ITEMS TO BE FIXED AFTER CONSULATATION WITH POLITICAL PARTIES: </a:t>
            </a:r>
          </a:p>
        </p:txBody>
      </p:sp>
    </p:spTree>
    <p:extLst>
      <p:ext uri="{BB962C8B-B14F-4D97-AF65-F5344CB8AC3E}">
        <p14:creationId xmlns:p14="http://schemas.microsoft.com/office/powerpoint/2010/main" xmlns="" val="3891225105"/>
      </p:ext>
    </p:extLst>
  </p:cSld>
  <p:clrMapOvr>
    <a:masterClrMapping/>
  </p:clrMapOvr>
  <p:transition spd="slow" advClick="0">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30200"/>
            <a:ext cx="10668000" cy="846138"/>
          </a:xfrm>
          <a:prstGeom prst="rect">
            <a:avLst/>
          </a:prstGeom>
        </p:spPr>
        <p:txBody>
          <a:bodyPr/>
          <a:lstStyle/>
          <a:p>
            <a:r>
              <a:rPr lang="en-IN" sz="3500" b="1" dirty="0">
                <a:solidFill>
                  <a:srgbClr val="00B0F0"/>
                </a:solidFill>
              </a:rPr>
              <a:t>Visit to Foreign </a:t>
            </a:r>
            <a:r>
              <a:rPr lang="en-IN" sz="3500" b="1" dirty="0" smtClean="0">
                <a:solidFill>
                  <a:srgbClr val="00B0F0"/>
                </a:solidFill>
              </a:rPr>
              <a:t>Countries by candidate</a:t>
            </a:r>
            <a:endParaRPr lang="en-IN" sz="3500" dirty="0">
              <a:solidFill>
                <a:srgbClr val="00B0F0"/>
              </a:solidFill>
            </a:endParaRPr>
          </a:p>
        </p:txBody>
      </p:sp>
      <p:sp>
        <p:nvSpPr>
          <p:cNvPr id="3" name="Content Placeholder 2"/>
          <p:cNvSpPr>
            <a:spLocks noGrp="1"/>
          </p:cNvSpPr>
          <p:nvPr>
            <p:ph idx="4294967295"/>
          </p:nvPr>
        </p:nvSpPr>
        <p:spPr>
          <a:xfrm>
            <a:off x="2286000" y="1436688"/>
            <a:ext cx="11049000" cy="5915025"/>
          </a:xfrm>
          <a:prstGeom prst="rect">
            <a:avLst/>
          </a:prstGeom>
        </p:spPr>
        <p:txBody>
          <a:bodyPr/>
          <a:lstStyle/>
          <a:p>
            <a:pPr algn="just">
              <a:buFont typeface="Arial" panose="020B0604020202020204" pitchFamily="34" charset="0"/>
              <a:buChar char="•"/>
            </a:pPr>
            <a:r>
              <a:rPr lang="en-IN" sz="3000" dirty="0"/>
              <a:t>When Candidates/Agents/Party Leaders visit foreign countries to solicit votes  of Overseas electors, all expenditure on this count will be </a:t>
            </a:r>
            <a:r>
              <a:rPr lang="en-IN" sz="3000" dirty="0" smtClean="0"/>
              <a:t>included in candidates’ account. </a:t>
            </a:r>
          </a:p>
          <a:p>
            <a:pPr algn="just">
              <a:buFont typeface="Arial" panose="020B0604020202020204" pitchFamily="34" charset="0"/>
              <a:buChar char="•"/>
            </a:pPr>
            <a:endParaRPr lang="en-IN" sz="3000" dirty="0"/>
          </a:p>
          <a:p>
            <a:pPr algn="just">
              <a:buFont typeface="Arial" panose="020B0604020202020204" pitchFamily="34" charset="0"/>
              <a:buChar char="•"/>
            </a:pPr>
            <a:r>
              <a:rPr lang="en-IN" sz="3000" dirty="0"/>
              <a:t>Any inducement to overseas electors by way of air-tickets or otherwise, in cash or kind, will be considered an electoral offence of bribery under 171 B of the Indian Penal Code read with 123 (1) of the Representation of the People Act, 1951</a:t>
            </a:r>
          </a:p>
          <a:p>
            <a:endParaRPr lang="en-IN" sz="2500" dirty="0"/>
          </a:p>
        </p:txBody>
      </p:sp>
    </p:spTree>
    <p:extLst>
      <p:ext uri="{BB962C8B-B14F-4D97-AF65-F5344CB8AC3E}">
        <p14:creationId xmlns:p14="http://schemas.microsoft.com/office/powerpoint/2010/main" xmlns="" val="572743649"/>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2362200" y="381000"/>
            <a:ext cx="10820400" cy="955675"/>
          </a:xfrm>
          <a:prstGeom prst="rect">
            <a:avLst/>
          </a:prstGeom>
        </p:spPr>
        <p:txBody>
          <a:bodyPr rtlCol="0">
            <a:normAutofit fontScale="90000"/>
          </a:bodyPr>
          <a:lstStyle/>
          <a:p>
            <a:pPr eaLnBrk="1" hangingPunct="1">
              <a:defRPr/>
            </a:pPr>
            <a:r>
              <a:rPr lang="en-US" sz="3500" b="1" u="sng" dirty="0" smtClean="0">
                <a:solidFill>
                  <a:srgbClr val="C00000"/>
                </a:solidFill>
                <a:latin typeface="Times New Roman" pitchFamily="18" charset="0"/>
              </a:rPr>
              <a:t>Monitoring of expenses on construction of barricades &amp; rostrums</a:t>
            </a:r>
            <a:endParaRPr lang="en-IN" sz="3500" b="1" u="sng" dirty="0" smtClean="0">
              <a:solidFill>
                <a:srgbClr val="C00000"/>
              </a:solidFill>
              <a:latin typeface="Times New Roman" pitchFamily="18" charset="0"/>
            </a:endParaRPr>
          </a:p>
        </p:txBody>
      </p:sp>
      <p:sp>
        <p:nvSpPr>
          <p:cNvPr id="113667" name="Content Placeholder 2"/>
          <p:cNvSpPr>
            <a:spLocks noGrp="1"/>
          </p:cNvSpPr>
          <p:nvPr>
            <p:ph idx="4294967295"/>
          </p:nvPr>
        </p:nvSpPr>
        <p:spPr>
          <a:xfrm>
            <a:off x="2362200" y="1263650"/>
            <a:ext cx="11049000" cy="6965950"/>
          </a:xfrm>
          <a:prstGeom prst="rect">
            <a:avLst/>
          </a:prstGeom>
        </p:spPr>
        <p:txBody>
          <a:bodyPr/>
          <a:lstStyle/>
          <a:p>
            <a:pPr algn="just" eaLnBrk="1" hangingPunct="1"/>
            <a:r>
              <a:rPr lang="en-US" sz="3500" dirty="0" smtClean="0">
                <a:latin typeface="Baskerville Old Face" panose="02020602080505020303" pitchFamily="18" charset="0"/>
              </a:rPr>
              <a:t>If expenses on construction of barricades/ rostrums etc. are made by Government agencies on account of security considerations, it should be </a:t>
            </a:r>
            <a:r>
              <a:rPr lang="en-US" sz="3500" b="1" dirty="0" smtClean="0">
                <a:latin typeface="Baskerville Old Face" panose="02020602080505020303" pitchFamily="18" charset="0"/>
              </a:rPr>
              <a:t>booked as expenditure of the candidate </a:t>
            </a:r>
            <a:r>
              <a:rPr lang="en-US" sz="3500" dirty="0" smtClean="0">
                <a:latin typeface="Baskerville Old Face" panose="02020602080505020303" pitchFamily="18" charset="0"/>
              </a:rPr>
              <a:t>in whose constituency the meeting takes place.</a:t>
            </a:r>
          </a:p>
          <a:p>
            <a:pPr algn="just" eaLnBrk="1" hangingPunct="1">
              <a:buNone/>
            </a:pPr>
            <a:endParaRPr lang="en-US" sz="3500" dirty="0" smtClean="0">
              <a:latin typeface="Baskerville Old Face" panose="02020602080505020303" pitchFamily="18" charset="0"/>
            </a:endParaRPr>
          </a:p>
          <a:p>
            <a:pPr algn="just" eaLnBrk="1" hangingPunct="1"/>
            <a:r>
              <a:rPr lang="en-US" sz="3500" dirty="0" smtClean="0">
                <a:latin typeface="Baskerville Old Face" panose="02020602080505020303" pitchFamily="18" charset="0"/>
              </a:rPr>
              <a:t>If a group of candidates are present at the time when the leader of a political party addresses such a meeting, the expenditure will be </a:t>
            </a:r>
            <a:r>
              <a:rPr lang="en-US" sz="3500" b="1" dirty="0" smtClean="0">
                <a:latin typeface="Baskerville Old Face" panose="02020602080505020303" pitchFamily="18" charset="0"/>
              </a:rPr>
              <a:t>apportioned equally amongst them</a:t>
            </a:r>
            <a:r>
              <a:rPr lang="en-US" sz="3500" dirty="0" smtClean="0">
                <a:latin typeface="Baskerville Old Face" panose="02020602080505020303" pitchFamily="18" charset="0"/>
              </a:rPr>
              <a:t>.</a:t>
            </a:r>
          </a:p>
          <a:p>
            <a:pPr algn="just" eaLnBrk="1" hangingPunct="1">
              <a:buNone/>
            </a:pPr>
            <a:endParaRPr lang="en-US" sz="3500" dirty="0" smtClean="0">
              <a:latin typeface="Baskerville Old Face" panose="02020602080505020303" pitchFamily="18" charset="0"/>
            </a:endParaRPr>
          </a:p>
          <a:p>
            <a:pPr algn="just" eaLnBrk="1" hangingPunct="1"/>
            <a:r>
              <a:rPr lang="en-US" sz="3500" dirty="0" smtClean="0">
                <a:latin typeface="Baskerville Old Face" panose="02020602080505020303" pitchFamily="18" charset="0"/>
              </a:rPr>
              <a:t>The DEO shall obtain the details of expenditure from </a:t>
            </a:r>
            <a:r>
              <a:rPr lang="en-US" sz="3500" b="1" dirty="0" smtClean="0">
                <a:latin typeface="Baskerville Old Face" panose="02020602080505020303" pitchFamily="18" charset="0"/>
              </a:rPr>
              <a:t>the concerned government agencies </a:t>
            </a:r>
            <a:r>
              <a:rPr lang="en-US" sz="3500" b="1" dirty="0" smtClean="0">
                <a:solidFill>
                  <a:srgbClr val="C00000"/>
                </a:solidFill>
                <a:latin typeface="Baskerville Old Face" panose="02020602080505020303" pitchFamily="18" charset="0"/>
              </a:rPr>
              <a:t>within three days </a:t>
            </a:r>
            <a:r>
              <a:rPr lang="en-US" sz="3500" b="1" dirty="0" smtClean="0">
                <a:latin typeface="Baskerville Old Face" panose="02020602080505020303" pitchFamily="18" charset="0"/>
              </a:rPr>
              <a:t>of the event and intimate to the candidates their respective share of expenditure</a:t>
            </a:r>
            <a:r>
              <a:rPr lang="en-US" sz="3500" dirty="0" smtClean="0">
                <a:latin typeface="Baskerville Old Face" panose="02020602080505020303" pitchFamily="18" charset="0"/>
              </a:rPr>
              <a:t>.</a:t>
            </a:r>
          </a:p>
        </p:txBody>
      </p:sp>
      <p:sp>
        <p:nvSpPr>
          <p:cNvPr id="113668" name="Slide Number Placeholder 3"/>
          <p:cNvSpPr>
            <a:spLocks noGrp="1"/>
          </p:cNvSpPr>
          <p:nvPr>
            <p:ph type="sldNum" sz="quarter" idx="4294967295"/>
          </p:nvPr>
        </p:nvSpPr>
        <p:spPr bwMode="auto">
          <a:xfrm>
            <a:off x="12582525" y="7829550"/>
            <a:ext cx="1133475" cy="4000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4949" tIns="57475" rIns="114949" bIns="57475"/>
          <a:lstStyle>
            <a:lvl1pPr>
              <a:defRPr>
                <a:solidFill>
                  <a:schemeClr val="tx1"/>
                </a:solidFill>
                <a:latin typeface="Arial" panose="020B0604020202020204" pitchFamily="34" charset="0"/>
                <a:cs typeface="Arial" panose="020B0604020202020204" pitchFamily="34" charset="0"/>
              </a:defRPr>
            </a:lvl1pPr>
            <a:lvl2pPr marL="933962" indent="-359216">
              <a:defRPr>
                <a:solidFill>
                  <a:schemeClr val="tx1"/>
                </a:solidFill>
                <a:latin typeface="Arial" panose="020B0604020202020204" pitchFamily="34" charset="0"/>
                <a:cs typeface="Arial" panose="020B0604020202020204" pitchFamily="34" charset="0"/>
              </a:defRPr>
            </a:lvl2pPr>
            <a:lvl3pPr marL="1436865" indent="-287373">
              <a:defRPr>
                <a:solidFill>
                  <a:schemeClr val="tx1"/>
                </a:solidFill>
                <a:latin typeface="Arial" panose="020B0604020202020204" pitchFamily="34" charset="0"/>
                <a:cs typeface="Arial" panose="020B0604020202020204" pitchFamily="34" charset="0"/>
              </a:defRPr>
            </a:lvl3pPr>
            <a:lvl4pPr marL="2011611" indent="-287373">
              <a:defRPr>
                <a:solidFill>
                  <a:schemeClr val="tx1"/>
                </a:solidFill>
                <a:latin typeface="Arial" panose="020B0604020202020204" pitchFamily="34" charset="0"/>
                <a:cs typeface="Arial" panose="020B0604020202020204" pitchFamily="34" charset="0"/>
              </a:defRPr>
            </a:lvl4pPr>
            <a:lvl5pPr marL="2586358" indent="-287373">
              <a:defRPr>
                <a:solidFill>
                  <a:schemeClr val="tx1"/>
                </a:solidFill>
                <a:latin typeface="Arial" panose="020B0604020202020204" pitchFamily="34" charset="0"/>
                <a:cs typeface="Arial" panose="020B0604020202020204" pitchFamily="34" charset="0"/>
              </a:defRPr>
            </a:lvl5pPr>
            <a:lvl6pPr marL="3161104"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35850"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10596"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85342" indent="-28737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E88B47-ABC1-476F-8EC1-2CE527F355A7}" type="slidenum">
              <a:rPr lang="en-IN" sz="1300"/>
              <a:pPr eaLnBrk="1" hangingPunct="1"/>
              <a:t>91</a:t>
            </a:fld>
            <a:endParaRPr lang="en-IN" sz="1300" dirty="0"/>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831239"/>
            <a:ext cx="10554447" cy="1073762"/>
          </a:xfrm>
        </p:spPr>
        <p:txBody>
          <a:bodyPr/>
          <a:lstStyle/>
          <a:p>
            <a:r>
              <a:rPr sz="4000" dirty="0" smtClean="0">
                <a:solidFill>
                  <a:srgbClr val="FF0000"/>
                </a:solidFill>
                <a:latin typeface="Arial Body"/>
              </a:rPr>
              <a:t>Monitoring of cash withdrawals from banks</a:t>
            </a:r>
            <a:endParaRPr sz="4000" dirty="0">
              <a:solidFill>
                <a:srgbClr val="FF0000"/>
              </a:solidFill>
              <a:latin typeface="Arial Body"/>
            </a:endParaRPr>
          </a:p>
        </p:txBody>
      </p:sp>
      <p:sp>
        <p:nvSpPr>
          <p:cNvPr id="5" name="Subtitle 4"/>
          <p:cNvSpPr>
            <a:spLocks noGrp="1"/>
          </p:cNvSpPr>
          <p:nvPr>
            <p:ph type="subTitle" idx="1"/>
          </p:nvPr>
        </p:nvSpPr>
        <p:spPr>
          <a:xfrm>
            <a:off x="2590800" y="2473018"/>
            <a:ext cx="10668000" cy="3888432"/>
          </a:xfrm>
        </p:spPr>
        <p:txBody>
          <a:bodyPr/>
          <a:lstStyle/>
          <a:p>
            <a:pPr algn="just">
              <a:buFont typeface="Arial" pitchFamily="34" charset="0"/>
              <a:buChar char="•"/>
            </a:pPr>
            <a:r>
              <a:rPr lang="en-US" dirty="0" smtClean="0"/>
              <a:t>DEO to ask all banks to submit report on suspicious withdrawal of cash from bank account and passing of information to the Income Tax  department on withdrawal of cash exceeding Rs 10 </a:t>
            </a:r>
            <a:r>
              <a:rPr lang="en-US" dirty="0" err="1" smtClean="0"/>
              <a:t>lakhs</a:t>
            </a:r>
            <a:endParaRPr lang="en-US" dirty="0" smtClean="0"/>
          </a:p>
          <a:p>
            <a:pPr algn="just"/>
            <a:endParaRPr lang="en-US" dirty="0" smtClean="0"/>
          </a:p>
          <a:p>
            <a:pPr algn="just">
              <a:buFont typeface="Arial" pitchFamily="34" charset="0"/>
              <a:buChar char="•"/>
            </a:pPr>
            <a:r>
              <a:rPr lang="en-US" dirty="0" smtClean="0"/>
              <a:t> Daily reporting is to be made.</a:t>
            </a:r>
            <a:endParaRPr lang="en-US" dirty="0"/>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685800" y="333376"/>
            <a:ext cx="12344400" cy="1367790"/>
          </a:xfrm>
          <a:prstGeom prst="rect">
            <a:avLst/>
          </a:prstGeom>
          <a:noFill/>
          <a:ln w="9525">
            <a:noFill/>
            <a:round/>
            <a:headEnd/>
            <a:tailEnd/>
          </a:ln>
        </p:spPr>
        <p:txBody>
          <a:bodyPr wrap="none" lIns="114949" tIns="57475" rIns="114949" bIns="57475" anchor="ctr"/>
          <a:lstStyle/>
          <a:p>
            <a:pPr>
              <a:lnSpc>
                <a:spcPct val="101000"/>
              </a:lnSpc>
              <a:buClr>
                <a:srgbClr val="FFFFFF"/>
              </a:buClr>
              <a:buSzPct val="100000"/>
              <a:buFont typeface="Tahoma" pitchFamily="34" charset="0"/>
              <a:buNone/>
            </a:pPr>
            <a:endParaRPr lang="en-IN">
              <a:solidFill>
                <a:schemeClr val="bg1"/>
              </a:solidFill>
            </a:endParaRPr>
          </a:p>
        </p:txBody>
      </p:sp>
      <p:sp>
        <p:nvSpPr>
          <p:cNvPr id="47107" name="Text Box 2"/>
          <p:cNvSpPr txBox="1">
            <a:spLocks noChangeArrowheads="1"/>
          </p:cNvSpPr>
          <p:nvPr/>
        </p:nvSpPr>
        <p:spPr bwMode="auto">
          <a:xfrm>
            <a:off x="685800" y="1920241"/>
            <a:ext cx="12344400" cy="5436870"/>
          </a:xfrm>
          <a:prstGeom prst="rect">
            <a:avLst/>
          </a:prstGeom>
          <a:noFill/>
          <a:ln w="9525">
            <a:noFill/>
            <a:round/>
            <a:headEnd/>
            <a:tailEnd/>
          </a:ln>
        </p:spPr>
        <p:txBody>
          <a:bodyPr wrap="none" lIns="114949" tIns="57475" rIns="114949" bIns="57475" anchor="ctr"/>
          <a:lstStyle/>
          <a:p>
            <a:pPr>
              <a:lnSpc>
                <a:spcPct val="101000"/>
              </a:lnSpc>
              <a:buClr>
                <a:srgbClr val="FFFFFF"/>
              </a:buClr>
              <a:buSzPct val="100000"/>
              <a:buFont typeface="Tahoma" pitchFamily="34" charset="0"/>
              <a:buNone/>
            </a:pPr>
            <a:endParaRPr lang="en-IN">
              <a:solidFill>
                <a:schemeClr val="bg1"/>
              </a:solidFill>
            </a:endParaRPr>
          </a:p>
        </p:txBody>
      </p:sp>
      <p:sp>
        <p:nvSpPr>
          <p:cNvPr id="47108" name="Text Box 3"/>
          <p:cNvSpPr txBox="1">
            <a:spLocks noChangeArrowheads="1"/>
          </p:cNvSpPr>
          <p:nvPr/>
        </p:nvSpPr>
        <p:spPr bwMode="auto">
          <a:xfrm>
            <a:off x="214312" y="215266"/>
            <a:ext cx="13073064" cy="727710"/>
          </a:xfrm>
          <a:prstGeom prst="rect">
            <a:avLst/>
          </a:prstGeom>
          <a:noFill/>
          <a:ln w="9525">
            <a:noFill/>
            <a:round/>
            <a:headEnd/>
            <a:tailEnd/>
          </a:ln>
        </p:spPr>
        <p:txBody>
          <a:bodyPr lIns="0" tIns="0" rIns="0" bIns="0"/>
          <a:lstStyle/>
          <a:p>
            <a:pPr marL="931967" lvl="1" indent="-357221" algn="ctr">
              <a:lnSpc>
                <a:spcPct val="105000"/>
              </a:lnSpc>
              <a:spcBef>
                <a:spcPts val="880"/>
              </a:spcBef>
              <a:buClr>
                <a:srgbClr val="200000"/>
              </a:buClr>
              <a:buSzPct val="80000"/>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US" sz="4000" b="1" dirty="0" smtClean="0">
                <a:solidFill>
                  <a:srgbClr val="C00000"/>
                </a:solidFill>
              </a:rPr>
              <a:t>Other Instructions</a:t>
            </a:r>
            <a:endParaRPr lang="en-GB" sz="4000" dirty="0">
              <a:solidFill>
                <a:schemeClr val="bg1"/>
              </a:solidFill>
              <a:latin typeface="Aharoni" pitchFamily="2" charset="-79"/>
              <a:cs typeface="Aharoni" pitchFamily="2" charset="-79"/>
            </a:endParaRPr>
          </a:p>
        </p:txBody>
      </p:sp>
      <p:sp>
        <p:nvSpPr>
          <p:cNvPr id="47109" name="Text Box 4"/>
          <p:cNvSpPr txBox="1">
            <a:spLocks noChangeArrowheads="1"/>
          </p:cNvSpPr>
          <p:nvPr/>
        </p:nvSpPr>
        <p:spPr bwMode="auto">
          <a:xfrm>
            <a:off x="2209800" y="1543050"/>
            <a:ext cx="10756109" cy="6172200"/>
          </a:xfrm>
          <a:prstGeom prst="rect">
            <a:avLst/>
          </a:prstGeom>
          <a:noFill/>
          <a:ln w="9525">
            <a:noFill/>
            <a:round/>
            <a:headEnd/>
            <a:tailEnd/>
          </a:ln>
        </p:spPr>
        <p:txBody>
          <a:bodyPr lIns="0" tIns="0" rIns="0" bIns="0"/>
          <a:lstStyle/>
          <a:p>
            <a:pPr marL="640603" lvl="1" indent="-357221" algn="just">
              <a:lnSpc>
                <a:spcPct val="105000"/>
              </a:lnSpc>
              <a:spcBef>
                <a:spcPts val="880"/>
              </a:spcBef>
              <a:buClr>
                <a:srgbClr val="200000"/>
              </a:buClr>
              <a:buSzPct val="80000"/>
              <a:buFont typeface="Wingdings" pitchFamily="2" charset="2"/>
              <a:buChar char=""/>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GB" sz="3500" dirty="0">
                <a:latin typeface="Bodoni" pitchFamily="18" charset="0"/>
                <a:cs typeface="Times New Roman" pitchFamily="18" charset="0"/>
              </a:rPr>
              <a:t>The bookings of marriage halls and </a:t>
            </a:r>
            <a:r>
              <a:rPr lang="en-GB" sz="3500" dirty="0" err="1">
                <a:latin typeface="Bodoni" pitchFamily="18" charset="0"/>
                <a:cs typeface="Times New Roman" pitchFamily="18" charset="0"/>
              </a:rPr>
              <a:t>Mandaps</a:t>
            </a:r>
            <a:r>
              <a:rPr lang="en-GB" sz="3500" dirty="0">
                <a:latin typeface="Bodoni" pitchFamily="18" charset="0"/>
                <a:cs typeface="Times New Roman" pitchFamily="18" charset="0"/>
              </a:rPr>
              <a:t> to be monitored,</a:t>
            </a:r>
          </a:p>
          <a:p>
            <a:pPr marL="640603" lvl="1" indent="-357221" algn="just">
              <a:lnSpc>
                <a:spcPct val="105000"/>
              </a:lnSpc>
              <a:spcBef>
                <a:spcPts val="880"/>
              </a:spcBef>
              <a:buClr>
                <a:srgbClr val="200000"/>
              </a:buClr>
              <a:buSzPct val="80000"/>
              <a:buFont typeface="Wingdings" pitchFamily="2" charset="2"/>
              <a:buChar char=""/>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GB" sz="3500" dirty="0">
                <a:latin typeface="Bodoni" pitchFamily="18" charset="0"/>
                <a:cs typeface="Times New Roman" pitchFamily="18" charset="0"/>
              </a:rPr>
              <a:t>Distribution of gift items and cash coupons to be closely monitored,</a:t>
            </a:r>
          </a:p>
          <a:p>
            <a:pPr marL="640603" lvl="1" indent="-357221" algn="just">
              <a:lnSpc>
                <a:spcPct val="105000"/>
              </a:lnSpc>
              <a:spcBef>
                <a:spcPts val="880"/>
              </a:spcBef>
              <a:buClr>
                <a:srgbClr val="200000"/>
              </a:buClr>
              <a:buSzPct val="80000"/>
              <a:buFont typeface="Wingdings" pitchFamily="2" charset="2"/>
              <a:buChar char=""/>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GB" sz="3500" dirty="0">
                <a:latin typeface="Bodoni" pitchFamily="18" charset="0"/>
                <a:cs typeface="Times New Roman" pitchFamily="18" charset="0"/>
              </a:rPr>
              <a:t>Unusual cash deposit/ withdrawal in account of SHGs and NGOs,</a:t>
            </a:r>
          </a:p>
          <a:p>
            <a:pPr marL="640603" lvl="1" indent="-357221" algn="just">
              <a:lnSpc>
                <a:spcPct val="105000"/>
              </a:lnSpc>
              <a:spcBef>
                <a:spcPts val="880"/>
              </a:spcBef>
              <a:buClr>
                <a:srgbClr val="200000"/>
              </a:buClr>
              <a:buSzPct val="80000"/>
              <a:buFont typeface="Wingdings" pitchFamily="2" charset="2"/>
              <a:buChar char=""/>
              <a:tabLst>
                <a:tab pos="1648404" algn="l"/>
                <a:tab pos="2797896" algn="l"/>
                <a:tab pos="3947388" algn="l"/>
                <a:tab pos="5096881" algn="l"/>
                <a:tab pos="6246373" algn="l"/>
                <a:tab pos="7395865" algn="l"/>
                <a:tab pos="8545357" algn="l"/>
                <a:tab pos="9694849" algn="l"/>
                <a:tab pos="10844342" algn="l"/>
                <a:tab pos="11993834" algn="l"/>
                <a:tab pos="13143326" algn="l"/>
              </a:tabLst>
            </a:pPr>
            <a:r>
              <a:rPr lang="en-GB" sz="3500" dirty="0">
                <a:latin typeface="Bodoni" pitchFamily="18" charset="0"/>
                <a:cs typeface="Times New Roman" pitchFamily="18" charset="0"/>
              </a:rPr>
              <a:t>Disbursal of wages under ongoing Government schemes only in presence of Government officials during elections.</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2362200" y="533400"/>
            <a:ext cx="10972800" cy="10668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chor="ctr">
            <a:normAutofit/>
          </a:bodyPr>
          <a:lstStyle/>
          <a:p>
            <a:pPr algn="ctr" eaLnBrk="1" fontAlgn="auto" hangingPunct="1">
              <a:spcAft>
                <a:spcPts val="0"/>
              </a:spcAft>
              <a:defRPr/>
            </a:pPr>
            <a:r>
              <a:rPr lang="en-US" sz="2800" b="1" dirty="0" smtClean="0"/>
              <a:t>REGISTRES MAINTAINED BY CANDIDATES TO BE CHECKED DURING INSPECTIONS</a:t>
            </a:r>
            <a:endParaRPr lang="en-US" sz="2400" dirty="0" smtClean="0"/>
          </a:p>
        </p:txBody>
      </p:sp>
      <p:sp>
        <p:nvSpPr>
          <p:cNvPr id="3" name="Content Placeholder 2"/>
          <p:cNvSpPr>
            <a:spLocks noGrp="1"/>
          </p:cNvSpPr>
          <p:nvPr>
            <p:ph sz="quarter" idx="4294967295"/>
          </p:nvPr>
        </p:nvSpPr>
        <p:spPr>
          <a:xfrm>
            <a:off x="2209800" y="2041525"/>
            <a:ext cx="11201400" cy="5170488"/>
          </a:xfrm>
          <a:prstGeom prst="rect">
            <a:avLst/>
          </a:prstGeom>
        </p:spPr>
        <p:txBody>
          <a:bodyPr>
            <a:normAutofit fontScale="92500" lnSpcReduction="10000"/>
          </a:bodyPr>
          <a:lstStyle/>
          <a:p>
            <a:pPr marL="229500" indent="-574746" algn="just" eaLnBrk="1" fontAlgn="auto" hangingPunct="1">
              <a:spcBef>
                <a:spcPts val="0"/>
              </a:spcBef>
              <a:spcAft>
                <a:spcPts val="0"/>
              </a:spcAft>
              <a:tabLst>
                <a:tab pos="510885" algn="l"/>
                <a:tab pos="584725" algn="l"/>
                <a:tab pos="638607" algn="l"/>
                <a:tab pos="712446" algn="l"/>
              </a:tabLst>
              <a:defRPr/>
            </a:pPr>
            <a:r>
              <a:rPr lang="en-US" b="1" dirty="0" smtClean="0">
                <a:latin typeface="Arial Narrow" pitchFamily="34" charset="0"/>
                <a:cs typeface="Aharoni" pitchFamily="2" charset="-79"/>
              </a:rPr>
              <a:t>Register  for maintenance of day to day a/c’s of election 	expenses by contesting candidates  Refer  annexure-14 of 	the  instructions :     </a:t>
            </a:r>
          </a:p>
          <a:p>
            <a:pPr marL="229500" indent="-574746" algn="just" eaLnBrk="1" fontAlgn="auto" hangingPunct="1">
              <a:spcBef>
                <a:spcPts val="0"/>
              </a:spcBef>
              <a:spcAft>
                <a:spcPts val="0"/>
              </a:spcAft>
              <a:tabLst>
                <a:tab pos="437047" algn="l"/>
                <a:tab pos="638607" algn="l"/>
                <a:tab pos="712446" algn="l"/>
              </a:tabLst>
              <a:defRPr/>
            </a:pPr>
            <a:endParaRPr lang="en-US" b="1" dirty="0" smtClean="0">
              <a:latin typeface="Arial Narrow" pitchFamily="34" charset="0"/>
              <a:cs typeface="Aharoni" pitchFamily="2" charset="-79"/>
            </a:endParaRPr>
          </a:p>
          <a:p>
            <a:pPr marL="229500" indent="-574746" algn="just" eaLnBrk="1" fontAlgn="auto" hangingPunct="1">
              <a:spcBef>
                <a:spcPts val="0"/>
              </a:spcBef>
              <a:spcAft>
                <a:spcPts val="0"/>
              </a:spcAft>
              <a:tabLst>
                <a:tab pos="437047" algn="l"/>
                <a:tab pos="638607" algn="l"/>
                <a:tab pos="712446" algn="l"/>
              </a:tabLst>
              <a:defRPr/>
            </a:pPr>
            <a:r>
              <a:rPr lang="en-US" b="1" dirty="0" smtClean="0">
                <a:latin typeface="Arial Narrow" pitchFamily="34" charset="0"/>
                <a:cs typeface="Aharoni" pitchFamily="2" charset="-79"/>
              </a:rPr>
              <a:t>DAILY REGISTER:      </a:t>
            </a:r>
            <a:r>
              <a:rPr lang="en-US" b="1" dirty="0" smtClean="0">
                <a:latin typeface="Arial Narrow" pitchFamily="34" charset="0"/>
                <a:cs typeface="Aharoni" pitchFamily="2" charset="-79"/>
                <a:hlinkClick r:id="rId2" action="ppaction://hlinkfile"/>
              </a:rPr>
              <a:t>PART –  A </a:t>
            </a:r>
            <a:r>
              <a:rPr lang="en-US" b="1" dirty="0" smtClean="0">
                <a:latin typeface="Arial Narrow" pitchFamily="34" charset="0"/>
                <a:cs typeface="Aharoni" pitchFamily="2" charset="-79"/>
              </a:rPr>
              <a:t>(Color: WHITE PAGES)</a:t>
            </a:r>
            <a:endParaRPr lang="en-US" sz="3500" b="1" dirty="0" smtClean="0">
              <a:latin typeface="Arial Narrow" pitchFamily="34" charset="0"/>
              <a:cs typeface="Aharoni" pitchFamily="2" charset="-79"/>
            </a:endParaRPr>
          </a:p>
          <a:p>
            <a:pPr marL="229500" indent="-574746" algn="just" eaLnBrk="1" fontAlgn="auto" hangingPunct="1">
              <a:spcBef>
                <a:spcPts val="0"/>
              </a:spcBef>
              <a:spcAft>
                <a:spcPts val="0"/>
              </a:spcAft>
              <a:buNone/>
              <a:tabLst>
                <a:tab pos="437047" algn="l"/>
                <a:tab pos="638607" algn="l"/>
                <a:tab pos="712446" algn="l"/>
              </a:tabLst>
              <a:defRPr/>
            </a:pPr>
            <a:endParaRPr lang="en-US" sz="3500" b="1" dirty="0" smtClean="0">
              <a:latin typeface="Arial Narrow" pitchFamily="34" charset="0"/>
              <a:cs typeface="Aharoni" pitchFamily="2" charset="-79"/>
            </a:endParaRPr>
          </a:p>
          <a:p>
            <a:pPr marL="574746" indent="-574746" algn="just" eaLnBrk="1" fontAlgn="auto" hangingPunct="1">
              <a:spcBef>
                <a:spcPts val="0"/>
              </a:spcBef>
              <a:spcAft>
                <a:spcPts val="0"/>
              </a:spcAft>
              <a:tabLst>
                <a:tab pos="365204" algn="l"/>
              </a:tabLst>
              <a:defRPr/>
            </a:pPr>
            <a:r>
              <a:rPr lang="en-US" b="1" dirty="0" smtClean="0">
                <a:latin typeface="Arial Narrow" pitchFamily="34" charset="0"/>
              </a:rPr>
              <a:t>CASH REGISTER: </a:t>
            </a:r>
            <a:r>
              <a:rPr lang="en-US" b="1" dirty="0" smtClean="0">
                <a:latin typeface="Arial Narrow" pitchFamily="34" charset="0"/>
                <a:cs typeface="Aharoni" pitchFamily="2" charset="-79"/>
                <a:hlinkClick r:id="rId2" action="ppaction://hlinkfile"/>
              </a:rPr>
              <a:t>PART – B </a:t>
            </a:r>
            <a:r>
              <a:rPr lang="en-US" b="1" dirty="0" smtClean="0">
                <a:latin typeface="Arial Narrow" pitchFamily="34" charset="0"/>
              </a:rPr>
              <a:t>(</a:t>
            </a:r>
            <a:r>
              <a:rPr lang="en-US" b="1" dirty="0" err="1" smtClean="0">
                <a:latin typeface="Arial Narrow" pitchFamily="34" charset="0"/>
              </a:rPr>
              <a:t>Colour</a:t>
            </a:r>
            <a:r>
              <a:rPr lang="en-US" b="1" dirty="0" smtClean="0">
                <a:latin typeface="Arial Narrow" pitchFamily="34" charset="0"/>
              </a:rPr>
              <a:t>: PINK PAGES)</a:t>
            </a:r>
            <a:r>
              <a:rPr lang="en-US" b="1" u="sng" dirty="0" smtClean="0">
                <a:latin typeface="Arial Narrow" pitchFamily="34" charset="0"/>
              </a:rPr>
              <a:t/>
            </a:r>
            <a:br>
              <a:rPr lang="en-US" b="1" u="sng" dirty="0" smtClean="0">
                <a:latin typeface="Arial Narrow" pitchFamily="34" charset="0"/>
              </a:rPr>
            </a:br>
            <a:endParaRPr lang="en-US" b="1" dirty="0" smtClean="0">
              <a:latin typeface="Arial Narrow" pitchFamily="34" charset="0"/>
              <a:cs typeface="Aharoni" pitchFamily="2" charset="-79"/>
            </a:endParaRPr>
          </a:p>
          <a:p>
            <a:pPr marL="574746" indent="-574746" algn="just" eaLnBrk="1" fontAlgn="auto" hangingPunct="1">
              <a:spcBef>
                <a:spcPts val="0"/>
              </a:spcBef>
              <a:spcAft>
                <a:spcPts val="0"/>
              </a:spcAft>
              <a:tabLst>
                <a:tab pos="365204" algn="l"/>
              </a:tabLst>
              <a:defRPr/>
            </a:pPr>
            <a:r>
              <a:rPr lang="en-US" b="1" dirty="0" smtClean="0">
                <a:latin typeface="Arial Narrow" pitchFamily="34" charset="0"/>
              </a:rPr>
              <a:t>BANK  REGISTER: </a:t>
            </a:r>
            <a:r>
              <a:rPr lang="en-US" b="1" dirty="0" smtClean="0">
                <a:latin typeface="Arial Narrow" pitchFamily="34" charset="0"/>
                <a:hlinkClick r:id="rId2" action="ppaction://hlinkfile"/>
              </a:rPr>
              <a:t>PART – C </a:t>
            </a:r>
            <a:r>
              <a:rPr lang="en-US" b="1" dirty="0" smtClean="0">
                <a:latin typeface="Arial Narrow" pitchFamily="34" charset="0"/>
              </a:rPr>
              <a:t>(Color: YELLOW  PAGES) </a:t>
            </a:r>
            <a:br>
              <a:rPr lang="en-US" b="1" dirty="0" smtClean="0">
                <a:latin typeface="Arial Narrow" pitchFamily="34" charset="0"/>
              </a:rPr>
            </a:br>
            <a:r>
              <a:rPr lang="en-US" b="1" dirty="0" smtClean="0">
                <a:latin typeface="Arial Narrow" pitchFamily="34" charset="0"/>
              </a:rPr>
              <a:t>  </a:t>
            </a:r>
            <a:r>
              <a:rPr lang="en-US" dirty="0" smtClean="0"/>
              <a:t/>
            </a:r>
            <a:br>
              <a:rPr lang="en-US" dirty="0" smtClean="0"/>
            </a:br>
            <a:endParaRPr lang="en-US" b="1" dirty="0" smtClean="0">
              <a:latin typeface="Arial Narrow" pitchFamily="34" charset="0"/>
              <a:cs typeface="Aharoni" pitchFamily="2" charset="-79"/>
            </a:endParaRPr>
          </a:p>
          <a:p>
            <a:pPr marL="574746" indent="-574746" algn="just" eaLnBrk="1" fontAlgn="auto" hangingPunct="1">
              <a:spcBef>
                <a:spcPts val="0"/>
              </a:spcBef>
              <a:spcAft>
                <a:spcPts val="0"/>
              </a:spcAft>
              <a:tabLst>
                <a:tab pos="365204" algn="l"/>
              </a:tabLst>
              <a:defRPr/>
            </a:pPr>
            <a:endParaRPr lang="en-US" b="1" dirty="0" smtClean="0">
              <a:latin typeface="Arial Narrow" pitchFamily="34" charset="0"/>
              <a:cs typeface="Aharoni" pitchFamily="2" charset="-79"/>
            </a:endParaRPr>
          </a:p>
          <a:p>
            <a:pPr marL="229898" indent="-574746" algn="just" eaLnBrk="1" fontAlgn="auto" hangingPunct="1">
              <a:spcBef>
                <a:spcPts val="0"/>
              </a:spcBef>
              <a:spcAft>
                <a:spcPts val="0"/>
              </a:spcAft>
              <a:tabLst>
                <a:tab pos="365204" algn="l"/>
              </a:tabLst>
              <a:defRPr/>
            </a:pPr>
            <a:endParaRPr lang="en-US" dirty="0"/>
          </a:p>
        </p:txBody>
      </p:sp>
      <p:sp>
        <p:nvSpPr>
          <p:cNvPr id="35844" name="Slide Number Placeholder 3"/>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7CEA2DE3-FA2A-4F38-ADF5-0412AB168B4D}" type="slidenum">
              <a:rPr lang="en-IN" smtClean="0"/>
              <a:pPr/>
              <a:t>94</a:t>
            </a:fld>
            <a:endParaRPr lang="en-IN" smtClean="0"/>
          </a:p>
        </p:txBody>
      </p:sp>
    </p:spTree>
    <p:extLst>
      <p:ext uri="{BB962C8B-B14F-4D97-AF65-F5344CB8AC3E}">
        <p14:creationId xmlns:p14="http://schemas.microsoft.com/office/powerpoint/2010/main" xmlns="" val="1407426950"/>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title" idx="4294967295"/>
          </p:nvPr>
        </p:nvSpPr>
        <p:spPr>
          <a:xfrm>
            <a:off x="2209800" y="227013"/>
            <a:ext cx="11201400" cy="12954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wrap="square" lIns="114949" tIns="57475" rIns="114949" bIns="57475" numCol="1" anchorCtr="0" compatLnSpc="1">
            <a:prstTxWarp prst="textNoShape">
              <a:avLst/>
            </a:prstTxWarp>
            <a:normAutofit fontScale="90000"/>
          </a:bodyPr>
          <a:lstStyle/>
          <a:p>
            <a:pPr eaLnBrk="1" hangingPunct="1">
              <a:defRPr/>
            </a:pPr>
            <a:r>
              <a:rPr lang="en-US" sz="3500" b="1" dirty="0" smtClean="0"/>
              <a:t>SHADOW OBSERVATION REGISTER </a:t>
            </a:r>
            <a:br>
              <a:rPr lang="en-US" sz="3500" b="1" dirty="0" smtClean="0"/>
            </a:br>
            <a:r>
              <a:rPr lang="en-US" sz="3500" b="1" dirty="0" smtClean="0"/>
              <a:t>(SOR) &amp; FOLDER OF EVIDENCE (FE) </a:t>
            </a:r>
            <a:r>
              <a:rPr lang="en-US" sz="3400" dirty="0" smtClean="0"/>
              <a:t/>
            </a:r>
            <a:br>
              <a:rPr lang="en-US" sz="3400" dirty="0" smtClean="0"/>
            </a:br>
            <a:endParaRPr lang="en-US" sz="3400" dirty="0" smtClean="0"/>
          </a:p>
        </p:txBody>
      </p:sp>
      <p:sp>
        <p:nvSpPr>
          <p:cNvPr id="21507" name="Content Placeholder 10"/>
          <p:cNvSpPr>
            <a:spLocks noGrp="1"/>
          </p:cNvSpPr>
          <p:nvPr>
            <p:ph sz="quarter" idx="4294967295"/>
          </p:nvPr>
        </p:nvSpPr>
        <p:spPr>
          <a:xfrm>
            <a:off x="2209800" y="1781175"/>
            <a:ext cx="11125200" cy="6049963"/>
          </a:xfrm>
          <a:prstGeom prst="rect">
            <a:avLst/>
          </a:prstGeom>
        </p:spPr>
        <p:txBody>
          <a:bodyPr/>
          <a:lstStyle/>
          <a:p>
            <a:pPr marL="0" algn="just" eaLnBrk="1" hangingPunct="1">
              <a:lnSpc>
                <a:spcPct val="90000"/>
              </a:lnSpc>
              <a:spcBef>
                <a:spcPct val="0"/>
              </a:spcBef>
            </a:pPr>
            <a:r>
              <a:rPr lang="en-US" sz="3000" b="1" dirty="0" smtClean="0"/>
              <a:t>SOR is for each Contesting Candidate in a constituency </a:t>
            </a:r>
            <a:r>
              <a:rPr lang="en-US" sz="3000" b="1" dirty="0" smtClean="0">
                <a:hlinkClick r:id="rId3" action="ppaction://hlinkfile"/>
              </a:rPr>
              <a:t>(ANNEXURE-B11).</a:t>
            </a:r>
            <a:r>
              <a:rPr lang="en-US" sz="3000" b="1" dirty="0" smtClean="0"/>
              <a:t> To record all expenses incurred on major events(public meetings/rallies etc.,) towards election campaign,</a:t>
            </a:r>
          </a:p>
          <a:p>
            <a:pPr marL="0" algn="just" eaLnBrk="1" hangingPunct="1">
              <a:lnSpc>
                <a:spcPct val="90000"/>
              </a:lnSpc>
              <a:spcBef>
                <a:spcPct val="0"/>
              </a:spcBef>
              <a:buNone/>
            </a:pPr>
            <a:endParaRPr lang="en-US" sz="3000" b="1" dirty="0" smtClean="0"/>
          </a:p>
          <a:p>
            <a:pPr marL="0" algn="just" eaLnBrk="1" hangingPunct="1">
              <a:lnSpc>
                <a:spcPct val="90000"/>
              </a:lnSpc>
              <a:spcBef>
                <a:spcPct val="0"/>
              </a:spcBef>
            </a:pPr>
            <a:r>
              <a:rPr lang="en-US" sz="3000" b="1" dirty="0" smtClean="0"/>
              <a:t>All expenditure recorded to be supported by CD/Video evidences(proper referencing) held in FE and to be cross- checked during Inspections </a:t>
            </a:r>
          </a:p>
          <a:p>
            <a:pPr marL="0" algn="just" eaLnBrk="1" hangingPunct="1">
              <a:lnSpc>
                <a:spcPct val="90000"/>
              </a:lnSpc>
              <a:spcBef>
                <a:spcPct val="0"/>
              </a:spcBef>
            </a:pPr>
            <a:endParaRPr lang="en-US" sz="3000" b="1" dirty="0" smtClean="0"/>
          </a:p>
          <a:p>
            <a:pPr marL="0" algn="just" eaLnBrk="1" hangingPunct="1">
              <a:lnSpc>
                <a:spcPct val="90000"/>
              </a:lnSpc>
              <a:spcBef>
                <a:spcPct val="0"/>
              </a:spcBef>
            </a:pPr>
            <a:r>
              <a:rPr lang="en-US" sz="3000" b="1" dirty="0" smtClean="0"/>
              <a:t>Signatures of candidate/ authorized agent to be taken</a:t>
            </a:r>
          </a:p>
          <a:p>
            <a:pPr marL="0" algn="just" eaLnBrk="1" hangingPunct="1">
              <a:lnSpc>
                <a:spcPct val="90000"/>
              </a:lnSpc>
              <a:spcBef>
                <a:spcPct val="0"/>
              </a:spcBef>
              <a:buNone/>
            </a:pPr>
            <a:endParaRPr lang="en-US" sz="3000" b="1" dirty="0" smtClean="0"/>
          </a:p>
          <a:p>
            <a:pPr marL="0" algn="just" eaLnBrk="1" hangingPunct="1">
              <a:lnSpc>
                <a:spcPct val="90000"/>
              </a:lnSpc>
              <a:spcBef>
                <a:spcPct val="0"/>
              </a:spcBef>
            </a:pPr>
            <a:r>
              <a:rPr lang="en-US" sz="3000" b="1" dirty="0" smtClean="0"/>
              <a:t>The SOR &amp; FE to be handed to the Dy.DEO by the EO for safe custody before leaving the constituency, under receipt. </a:t>
            </a:r>
            <a:endParaRPr lang="en-US" sz="13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spcBef>
                <a:spcPct val="0"/>
              </a:spcBef>
              <a:buNone/>
            </a:pPr>
            <a:endParaRPr lang="en-US" sz="1500" dirty="0" smtClean="0"/>
          </a:p>
          <a:p>
            <a:pPr marL="0" eaLnBrk="1" hangingPunct="1">
              <a:lnSpc>
                <a:spcPct val="90000"/>
              </a:lnSpc>
              <a:buNone/>
            </a:pPr>
            <a:endParaRPr lang="en-US" sz="1500" b="1" dirty="0" smtClean="0"/>
          </a:p>
          <a:p>
            <a:pPr marL="0" eaLnBrk="1" hangingPunct="1">
              <a:lnSpc>
                <a:spcPct val="90000"/>
              </a:lnSpc>
              <a:buNone/>
            </a:pPr>
            <a:endParaRPr lang="en-US" sz="1500" b="1" dirty="0" smtClean="0"/>
          </a:p>
          <a:p>
            <a:pPr marL="0" eaLnBrk="1" hangingPunct="1">
              <a:lnSpc>
                <a:spcPct val="90000"/>
              </a:lnSpc>
              <a:buNone/>
            </a:pPr>
            <a:endParaRPr lang="en-US" sz="1500" b="1" dirty="0" smtClean="0"/>
          </a:p>
          <a:p>
            <a:pPr marL="0" eaLnBrk="1" hangingPunct="1">
              <a:lnSpc>
                <a:spcPct val="90000"/>
              </a:lnSpc>
              <a:buNone/>
            </a:pPr>
            <a:endParaRPr lang="en-US" sz="1500" b="1" dirty="0" smtClean="0"/>
          </a:p>
          <a:p>
            <a:pPr marL="0" eaLnBrk="1" hangingPunct="1">
              <a:lnSpc>
                <a:spcPct val="90000"/>
              </a:lnSpc>
              <a:buNone/>
            </a:pPr>
            <a:endParaRPr lang="en-US" sz="1500" dirty="0" smtClean="0"/>
          </a:p>
          <a:p>
            <a:pPr marL="0" eaLnBrk="1" hangingPunct="1">
              <a:lnSpc>
                <a:spcPct val="90000"/>
              </a:lnSpc>
              <a:buNone/>
            </a:pPr>
            <a:endParaRPr lang="en-US" sz="2500" dirty="0" smtClean="0"/>
          </a:p>
          <a:p>
            <a:pPr marL="0" eaLnBrk="1" hangingPunct="1">
              <a:lnSpc>
                <a:spcPct val="90000"/>
              </a:lnSpc>
            </a:pPr>
            <a:endParaRPr lang="en-US" sz="2500" dirty="0" smtClean="0"/>
          </a:p>
        </p:txBody>
      </p:sp>
      <p:sp>
        <p:nvSpPr>
          <p:cNvPr id="21508" name="Slide Number Placeholder 1"/>
          <p:cNvSpPr>
            <a:spLocks noGrp="1"/>
          </p:cNvSpPr>
          <p:nvPr>
            <p:ph type="sldNum" sz="quarter" idx="4294967295"/>
          </p:nvPr>
        </p:nvSpPr>
        <p:spPr bwMode="auto">
          <a:xfrm>
            <a:off x="12801600" y="6880225"/>
            <a:ext cx="914400" cy="625475"/>
          </a:xfrm>
          <a:prstGeom prst="rect">
            <a:avLst/>
          </a:prstGeom>
          <a:noFill/>
          <a:ln>
            <a:miter lim="800000"/>
            <a:headEnd/>
            <a:tailEnd/>
          </a:ln>
        </p:spPr>
        <p:txBody>
          <a:bodyPr wrap="square" lIns="114949" tIns="57475" rIns="114949" bIns="57475" numCol="1" anchorCtr="0" compatLnSpc="1">
            <a:prstTxWarp prst="textNoShape">
              <a:avLst/>
            </a:prstTxWarp>
          </a:bodyPr>
          <a:lstStyle/>
          <a:p>
            <a:fld id="{56207526-A75E-4217-9770-3752C7C09EB7}" type="slidenum">
              <a:rPr lang="en-IN" smtClean="0"/>
              <a:pPr/>
              <a:t>95</a:t>
            </a:fld>
            <a:endParaRPr lang="en-IN" smtClean="0"/>
          </a:p>
        </p:txBody>
      </p:sp>
    </p:spTree>
    <p:extLst>
      <p:ext uri="{BB962C8B-B14F-4D97-AF65-F5344CB8AC3E}">
        <p14:creationId xmlns:p14="http://schemas.microsoft.com/office/powerpoint/2010/main" xmlns="" val="3037470650"/>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2286000" y="330200"/>
            <a:ext cx="11125200" cy="137160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p:spPr>
        <p:txBody>
          <a:bodyPr wrap="square" lIns="114949" tIns="57475" rIns="114949" bIns="57475" numCol="1" anchorCtr="0" compatLnSpc="1">
            <a:prstTxWarp prst="textNoShape">
              <a:avLst/>
            </a:prstTxWarp>
          </a:bodyPr>
          <a:lstStyle/>
          <a:p>
            <a:pPr algn="ctr" eaLnBrk="1" hangingPunct="1"/>
            <a:r>
              <a:rPr lang="en-US" sz="4000" b="1" dirty="0" smtClean="0"/>
              <a:t>INSPECTION OF ACCOUNTS OF ELECTION EXPENDITURE</a:t>
            </a:r>
            <a:endParaRPr lang="en-IN" sz="4000" b="1" dirty="0" smtClean="0"/>
          </a:p>
        </p:txBody>
      </p:sp>
      <p:sp>
        <p:nvSpPr>
          <p:cNvPr id="30723" name="Rectangle 3"/>
          <p:cNvSpPr>
            <a:spLocks noGrp="1" noChangeArrowheads="1"/>
          </p:cNvSpPr>
          <p:nvPr>
            <p:ph sz="quarter" idx="4294967295"/>
          </p:nvPr>
        </p:nvSpPr>
        <p:spPr>
          <a:xfrm>
            <a:off x="2133600" y="1920875"/>
            <a:ext cx="11277600" cy="5880100"/>
          </a:xfrm>
          <a:prstGeom prst="rect">
            <a:avLst/>
          </a:prstGeom>
        </p:spPr>
        <p:txBody>
          <a:bodyPr/>
          <a:lstStyle/>
          <a:p>
            <a:pPr algn="just" eaLnBrk="1" hangingPunct="1">
              <a:lnSpc>
                <a:spcPct val="81000"/>
              </a:lnSpc>
            </a:pPr>
            <a:r>
              <a:rPr lang="en-US" sz="3500" dirty="0" smtClean="0">
                <a:latin typeface="Calibri" pitchFamily="34" charset="0"/>
              </a:rPr>
              <a:t>Candidates are required to produce their accounts for </a:t>
            </a:r>
            <a:r>
              <a:rPr lang="en-US" sz="3500" b="1" u="sng" dirty="0" smtClean="0">
                <a:latin typeface="Calibri" pitchFamily="34" charset="0"/>
              </a:rPr>
              <a:t>Inspection</a:t>
            </a:r>
            <a:r>
              <a:rPr lang="en-US" sz="3500" u="sng" dirty="0" smtClean="0">
                <a:latin typeface="Calibri" pitchFamily="34" charset="0"/>
              </a:rPr>
              <a:t> </a:t>
            </a:r>
            <a:r>
              <a:rPr lang="en-US" sz="3500" b="1" u="sng" dirty="0" smtClean="0">
                <a:latin typeface="Calibri" pitchFamily="34" charset="0"/>
              </a:rPr>
              <a:t>3 times or more</a:t>
            </a:r>
            <a:r>
              <a:rPr lang="en-US" sz="3500" dirty="0" smtClean="0">
                <a:latin typeface="Calibri" pitchFamily="34" charset="0"/>
              </a:rPr>
              <a:t> before the Expenditure Observer (EO) or any officer authorized by him. The </a:t>
            </a:r>
            <a:r>
              <a:rPr lang="en-US" sz="3500" b="1" dirty="0" smtClean="0">
                <a:latin typeface="Calibri" pitchFamily="34" charset="0"/>
              </a:rPr>
              <a:t>RO will notify 3 dates</a:t>
            </a:r>
            <a:r>
              <a:rPr lang="en-US" sz="3500" dirty="0" smtClean="0">
                <a:latin typeface="Calibri" pitchFamily="34" charset="0"/>
              </a:rPr>
              <a:t> &amp; timing well in advance in consultation with EO for inspection of election expenditure accounts maintained by candidates, </a:t>
            </a:r>
            <a:r>
              <a:rPr lang="en-US" sz="3500" b="1" dirty="0" smtClean="0">
                <a:solidFill>
                  <a:srgbClr val="7030A0"/>
                </a:solidFill>
                <a:latin typeface="Calibri" pitchFamily="34" charset="0"/>
              </a:rPr>
              <a:t>THE FIRST DATE BEING ON OR AFTER 3</a:t>
            </a:r>
            <a:r>
              <a:rPr lang="en-US" sz="3500" b="1" baseline="30000" dirty="0" smtClean="0">
                <a:solidFill>
                  <a:srgbClr val="7030A0"/>
                </a:solidFill>
                <a:latin typeface="Calibri" pitchFamily="34" charset="0"/>
              </a:rPr>
              <a:t>RD</a:t>
            </a:r>
            <a:r>
              <a:rPr lang="en-US" sz="3500" b="1" dirty="0" smtClean="0">
                <a:solidFill>
                  <a:srgbClr val="7030A0"/>
                </a:solidFill>
                <a:latin typeface="Calibri" pitchFamily="34" charset="0"/>
              </a:rPr>
              <a:t> DAY FROM THE DATE OF WITHDRAWAL</a:t>
            </a:r>
            <a:r>
              <a:rPr lang="en-US" sz="3500" dirty="0" smtClean="0">
                <a:latin typeface="Calibri" pitchFamily="34" charset="0"/>
              </a:rPr>
              <a:t> </a:t>
            </a:r>
          </a:p>
          <a:p>
            <a:pPr algn="just" eaLnBrk="1" hangingPunct="1">
              <a:lnSpc>
                <a:spcPct val="81000"/>
              </a:lnSpc>
            </a:pPr>
            <a:r>
              <a:rPr lang="en-US" sz="3500" dirty="0" smtClean="0">
                <a:latin typeface="Calibri" pitchFamily="34" charset="0"/>
              </a:rPr>
              <a:t>RO will ensure that the latest </a:t>
            </a:r>
            <a:r>
              <a:rPr lang="en-US" sz="3500" b="1" dirty="0" smtClean="0">
                <a:latin typeface="Calibri" pitchFamily="34" charset="0"/>
              </a:rPr>
              <a:t>Instructions of the Commission on expenditure monitoring are given to the candidates, in local language,</a:t>
            </a:r>
          </a:p>
          <a:p>
            <a:pPr algn="just" eaLnBrk="1" hangingPunct="1">
              <a:lnSpc>
                <a:spcPct val="81000"/>
              </a:lnSpc>
            </a:pPr>
            <a:r>
              <a:rPr lang="en-US" sz="3500" dirty="0" smtClean="0">
                <a:latin typeface="Calibri" pitchFamily="34" charset="0"/>
              </a:rPr>
              <a:t>All the teams should be trained as per the latest Instructions on EEM.</a:t>
            </a:r>
          </a:p>
        </p:txBody>
      </p:sp>
    </p:spTree>
    <p:extLst>
      <p:ext uri="{BB962C8B-B14F-4D97-AF65-F5344CB8AC3E}">
        <p14:creationId xmlns:p14="http://schemas.microsoft.com/office/powerpoint/2010/main" xmlns="" val="2680347601"/>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286000" y="0"/>
            <a:ext cx="10134600" cy="117792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eaLnBrk="1" hangingPunct="1">
              <a:defRPr/>
            </a:pPr>
            <a:r>
              <a:rPr lang="en-US" b="1" dirty="0" smtClean="0"/>
              <a:t>Inspection of Accounts</a:t>
            </a:r>
            <a:endParaRPr lang="en-IN" b="1" dirty="0" smtClean="0"/>
          </a:p>
        </p:txBody>
      </p:sp>
      <p:sp>
        <p:nvSpPr>
          <p:cNvPr id="31747" name="Content Placeholder 2"/>
          <p:cNvSpPr>
            <a:spLocks noGrp="1"/>
          </p:cNvSpPr>
          <p:nvPr>
            <p:ph idx="4294967295"/>
          </p:nvPr>
        </p:nvSpPr>
        <p:spPr>
          <a:xfrm>
            <a:off x="2133600" y="1457325"/>
            <a:ext cx="10618788" cy="5894388"/>
          </a:xfrm>
          <a:prstGeom prst="rect">
            <a:avLst/>
          </a:prstGeom>
        </p:spPr>
        <p:txBody>
          <a:bodyPr>
            <a:normAutofit lnSpcReduction="10000"/>
          </a:bodyPr>
          <a:lstStyle/>
          <a:p>
            <a:pPr algn="just" eaLnBrk="1" hangingPunct="1">
              <a:lnSpc>
                <a:spcPct val="81000"/>
              </a:lnSpc>
            </a:pPr>
            <a:r>
              <a:rPr lang="en-US" sz="3500" b="1" dirty="0" smtClean="0">
                <a:latin typeface="Calibri" pitchFamily="34" charset="0"/>
              </a:rPr>
              <a:t>Gap between the two inspection should not be less than 3 days</a:t>
            </a:r>
            <a:r>
              <a:rPr lang="en-US" sz="3500" dirty="0" smtClean="0">
                <a:latin typeface="Calibri" pitchFamily="34" charset="0"/>
              </a:rPr>
              <a:t> and inspection to be done in such a way that major portion of expenses are covered under inspection,</a:t>
            </a:r>
          </a:p>
          <a:p>
            <a:pPr algn="just" eaLnBrk="1" hangingPunct="1"/>
            <a:r>
              <a:rPr lang="en-US" sz="3500" dirty="0" smtClean="0">
                <a:latin typeface="Calibri" pitchFamily="34" charset="0"/>
              </a:rPr>
              <a:t>Candidate can have a </a:t>
            </a:r>
            <a:r>
              <a:rPr lang="en-US" sz="3500" b="1" dirty="0" smtClean="0">
                <a:latin typeface="Calibri" pitchFamily="34" charset="0"/>
              </a:rPr>
              <a:t>separate additional agent to be appointed by the candidate in prescribed format </a:t>
            </a:r>
            <a:r>
              <a:rPr lang="en-US" sz="3500" b="1" dirty="0" smtClean="0">
                <a:latin typeface="Calibri" pitchFamily="34" charset="0"/>
                <a:hlinkClick r:id="rId2" action="ppaction://hlinkfile"/>
              </a:rPr>
              <a:t>(Annexure-E6) </a:t>
            </a:r>
            <a:r>
              <a:rPr lang="en-US" sz="3500" b="1" dirty="0" smtClean="0">
                <a:latin typeface="Calibri" pitchFamily="34" charset="0"/>
              </a:rPr>
              <a:t>for election expenses,</a:t>
            </a:r>
          </a:p>
          <a:p>
            <a:pPr algn="just" eaLnBrk="1" hangingPunct="1"/>
            <a:r>
              <a:rPr lang="en-US" sz="3500" dirty="0" smtClean="0">
                <a:latin typeface="Calibri" pitchFamily="34" charset="0"/>
              </a:rPr>
              <a:t>Inspection to be done in the </a:t>
            </a:r>
            <a:r>
              <a:rPr lang="en-US" sz="3500" b="1" dirty="0" smtClean="0">
                <a:latin typeface="Calibri" pitchFamily="34" charset="0"/>
              </a:rPr>
              <a:t>office chamber of RO or any other Office room NOT AT THE GUEST HOUSE</a:t>
            </a:r>
            <a:r>
              <a:rPr lang="en-US" sz="3500" dirty="0" smtClean="0">
                <a:latin typeface="Calibri" pitchFamily="34" charset="0"/>
              </a:rPr>
              <a:t> </a:t>
            </a:r>
            <a:r>
              <a:rPr lang="en-US" sz="3500" b="1" dirty="0" smtClean="0">
                <a:latin typeface="Calibri" pitchFamily="34" charset="0"/>
              </a:rPr>
              <a:t>between 10AM to 5PM, &amp; has to be completed by 7 pm</a:t>
            </a:r>
          </a:p>
          <a:p>
            <a:pPr algn="just" eaLnBrk="1" hangingPunct="1"/>
            <a:r>
              <a:rPr lang="en-US" sz="3500" dirty="0" smtClean="0">
                <a:latin typeface="Calibri" pitchFamily="34" charset="0"/>
              </a:rPr>
              <a:t>Publicity has to be given about </a:t>
            </a:r>
            <a:r>
              <a:rPr lang="en-US" sz="3500" b="1" dirty="0" smtClean="0">
                <a:latin typeface="Calibri" pitchFamily="34" charset="0"/>
              </a:rPr>
              <a:t>the contact number of EO and time of inspection,</a:t>
            </a:r>
          </a:p>
          <a:p>
            <a:pPr algn="just" eaLnBrk="1" hangingPunct="1">
              <a:lnSpc>
                <a:spcPct val="81000"/>
              </a:lnSpc>
            </a:pPr>
            <a:endParaRPr lang="en-US" sz="3500" dirty="0" smtClean="0">
              <a:latin typeface="Calibri" pitchFamily="34" charset="0"/>
            </a:endParaRPr>
          </a:p>
          <a:p>
            <a:pPr algn="just" eaLnBrk="1" hangingPunct="1">
              <a:lnSpc>
                <a:spcPct val="81000"/>
              </a:lnSpc>
            </a:pPr>
            <a:endParaRPr lang="en-IN" sz="3500" dirty="0" smtClean="0">
              <a:latin typeface="Calibri" pitchFamily="34" charset="0"/>
            </a:endParaRPr>
          </a:p>
        </p:txBody>
      </p:sp>
      <p:sp>
        <p:nvSpPr>
          <p:cNvPr id="31748"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9B6549AD-F75A-4EC0-B0D8-3FC7600C55B4}" type="slidenum">
              <a:rPr lang="en-IN" sz="1500" smtClean="0">
                <a:solidFill>
                  <a:schemeClr val="tx2"/>
                </a:solidFill>
              </a:rPr>
              <a:pPr algn="l"/>
              <a:t>97</a:t>
            </a:fld>
            <a:endParaRPr lang="en-IN" sz="15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2514600" y="149225"/>
            <a:ext cx="10972800" cy="84772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ctr" eaLnBrk="1" hangingPunct="1">
              <a:defRPr/>
            </a:pPr>
            <a:r>
              <a:rPr lang="en-US" b="1" dirty="0" smtClean="0"/>
              <a:t>Inspection of Accounts</a:t>
            </a:r>
            <a:endParaRPr lang="en-IN" b="1" dirty="0" smtClean="0"/>
          </a:p>
        </p:txBody>
      </p:sp>
      <p:sp>
        <p:nvSpPr>
          <p:cNvPr id="32771" name="Content Placeholder 2"/>
          <p:cNvSpPr>
            <a:spLocks noGrp="1"/>
          </p:cNvSpPr>
          <p:nvPr>
            <p:ph idx="4294967295"/>
          </p:nvPr>
        </p:nvSpPr>
        <p:spPr>
          <a:xfrm>
            <a:off x="2209800" y="1114425"/>
            <a:ext cx="10434638" cy="6888163"/>
          </a:xfrm>
          <a:prstGeom prst="rect">
            <a:avLst/>
          </a:prstGeom>
        </p:spPr>
        <p:txBody>
          <a:bodyPr/>
          <a:lstStyle/>
          <a:p>
            <a:pPr algn="just" eaLnBrk="1" hangingPunct="1"/>
            <a:r>
              <a:rPr lang="en-US" sz="3500" dirty="0" smtClean="0"/>
              <a:t>The Accounting Team along with the AEO to be present with </a:t>
            </a:r>
            <a:r>
              <a:rPr lang="en-US" sz="3500" b="1" dirty="0" smtClean="0"/>
              <a:t>Shadow Observation  Register and folder of evidence during inspections,</a:t>
            </a:r>
            <a:endParaRPr lang="en-IN" sz="3500" b="1" dirty="0" smtClean="0"/>
          </a:p>
          <a:p>
            <a:pPr algn="just" eaLnBrk="1" hangingPunct="1"/>
            <a:r>
              <a:rPr lang="en-US" sz="3500" b="1" dirty="0" smtClean="0">
                <a:solidFill>
                  <a:srgbClr val="0000FF"/>
                </a:solidFill>
              </a:rPr>
              <a:t>The details of  excess expenditure, if any found based on evidences gathered, must be recorded in writing on the register maintained by the candidate and also on the  SOR/FE and signatures of candidate/Agent obtained on both. It must be counter signed by EO/AEO and  RO / Accounting team head,</a:t>
            </a:r>
          </a:p>
          <a:p>
            <a:pPr algn="just" eaLnBrk="1" hangingPunct="1"/>
            <a:r>
              <a:rPr lang="en-US" sz="3500" dirty="0" smtClean="0"/>
              <a:t>Commission considers the </a:t>
            </a:r>
            <a:r>
              <a:rPr lang="en-US" sz="3500" b="1" dirty="0" smtClean="0"/>
              <a:t>comments of Expenditure Observer in the register </a:t>
            </a:r>
            <a:r>
              <a:rPr lang="en-US" sz="3500" dirty="0" smtClean="0"/>
              <a:t>at the time of disqualification proceedings.</a:t>
            </a:r>
            <a:endParaRPr lang="en-IN" sz="3500" dirty="0" smtClean="0"/>
          </a:p>
          <a:p>
            <a:pPr eaLnBrk="1" hangingPunct="1"/>
            <a:endParaRPr lang="en-US" dirty="0" smtClean="0"/>
          </a:p>
          <a:p>
            <a:pPr eaLnBrk="1" hangingPunct="1"/>
            <a:endParaRPr lang="en-IN" dirty="0" smtClean="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2286000" y="330200"/>
            <a:ext cx="10058400" cy="93345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ctr" eaLnBrk="1" hangingPunct="1">
              <a:defRPr/>
            </a:pPr>
            <a:r>
              <a:rPr lang="en-US" b="1" dirty="0" smtClean="0"/>
              <a:t>Inspection of Accounts</a:t>
            </a:r>
            <a:endParaRPr lang="en-IN" b="1" dirty="0" smtClean="0"/>
          </a:p>
        </p:txBody>
      </p:sp>
      <p:sp>
        <p:nvSpPr>
          <p:cNvPr id="33795" name="Content Placeholder 2"/>
          <p:cNvSpPr>
            <a:spLocks noGrp="1"/>
          </p:cNvSpPr>
          <p:nvPr>
            <p:ph idx="4294967295"/>
          </p:nvPr>
        </p:nvSpPr>
        <p:spPr>
          <a:xfrm>
            <a:off x="2133600" y="1436688"/>
            <a:ext cx="10210800" cy="6515100"/>
          </a:xfrm>
          <a:prstGeom prst="rect">
            <a:avLst/>
          </a:prstGeom>
        </p:spPr>
        <p:txBody>
          <a:bodyPr/>
          <a:lstStyle/>
          <a:p>
            <a:pPr algn="just" eaLnBrk="1" hangingPunct="1"/>
            <a:r>
              <a:rPr lang="en-US" sz="3300" dirty="0" smtClean="0"/>
              <a:t>Instances of suspected </a:t>
            </a:r>
            <a:r>
              <a:rPr lang="en-US" sz="3300" b="1" dirty="0" smtClean="0"/>
              <a:t>Paid News </a:t>
            </a:r>
            <a:r>
              <a:rPr lang="en-US" sz="3300" dirty="0" smtClean="0"/>
              <a:t>will also be noted in the register</a:t>
            </a:r>
            <a:r>
              <a:rPr lang="en-US" sz="3300" b="1" dirty="0" smtClean="0"/>
              <a:t>,</a:t>
            </a:r>
          </a:p>
          <a:p>
            <a:pPr algn="just" eaLnBrk="1" hangingPunct="1">
              <a:buFont typeface="Wingdings" pitchFamily="2" charset="2"/>
              <a:buNone/>
            </a:pPr>
            <a:endParaRPr lang="en-US" sz="3300" b="1" dirty="0" smtClean="0"/>
          </a:p>
          <a:p>
            <a:pPr algn="just" eaLnBrk="1" hangingPunct="1"/>
            <a:r>
              <a:rPr lang="en-US" sz="3300" dirty="0" smtClean="0"/>
              <a:t>RO to issue </a:t>
            </a:r>
            <a:r>
              <a:rPr lang="en-US" sz="3300" b="1" dirty="0" smtClean="0"/>
              <a:t>notice to candidate on the same day </a:t>
            </a:r>
            <a:r>
              <a:rPr lang="en-US" sz="3300" dirty="0" smtClean="0"/>
              <a:t>on all such discrepancies and also on all advertisements / Paid News,</a:t>
            </a:r>
          </a:p>
          <a:p>
            <a:pPr algn="just" eaLnBrk="1" hangingPunct="1"/>
            <a:endParaRPr lang="en-US" sz="3300" dirty="0" smtClean="0"/>
          </a:p>
          <a:p>
            <a:pPr algn="just" eaLnBrk="1" hangingPunct="1"/>
            <a:r>
              <a:rPr lang="en-US" sz="3300" dirty="0" smtClean="0"/>
              <a:t>A </a:t>
            </a:r>
            <a:r>
              <a:rPr lang="en-US" sz="3300" b="1" dirty="0" smtClean="0"/>
              <a:t>photocopy of the accounts maintained by the candidates should be obtained after each inspection and RO will display a copy on the notice board</a:t>
            </a:r>
          </a:p>
          <a:p>
            <a:pPr algn="just" eaLnBrk="1" hangingPunct="1"/>
            <a:endParaRPr lang="en-US" sz="3300" b="1" dirty="0" smtClean="0"/>
          </a:p>
        </p:txBody>
      </p:sp>
      <p:sp>
        <p:nvSpPr>
          <p:cNvPr id="33796" name="Slide Number Placeholder 3"/>
          <p:cNvSpPr>
            <a:spLocks noGrp="1"/>
          </p:cNvSpPr>
          <p:nvPr>
            <p:ph type="sldNum" sz="quarter" idx="4294967295"/>
          </p:nvPr>
        </p:nvSpPr>
        <p:spPr bwMode="auto">
          <a:xfrm rot="5400000">
            <a:off x="9875838" y="4429125"/>
            <a:ext cx="3840162" cy="547688"/>
          </a:xfrm>
          <a:prstGeom prst="rect">
            <a:avLst/>
          </a:prstGeom>
          <a:noFill/>
          <a:ln>
            <a:miter lim="800000"/>
            <a:headEnd/>
            <a:tailEnd/>
          </a:ln>
        </p:spPr>
        <p:txBody>
          <a:bodyPr wrap="square" lIns="114949" tIns="57475" rIns="114949" bIns="57475" numCol="1" anchorCtr="0" compatLnSpc="1">
            <a:prstTxWarp prst="textNoShape">
              <a:avLst/>
            </a:prstTxWarp>
          </a:bodyPr>
          <a:lstStyle/>
          <a:p>
            <a:pPr algn="l"/>
            <a:fld id="{429C4292-742F-4D20-9AE2-4139D6A76026}" type="slidenum">
              <a:rPr lang="en-IN" sz="1500" smtClean="0">
                <a:solidFill>
                  <a:schemeClr val="tx2"/>
                </a:solidFill>
              </a:rPr>
              <a:pPr algn="l"/>
              <a:t>99</a:t>
            </a:fld>
            <a:endParaRPr lang="en-IN" sz="15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ght Background Segoe 4-3 template-template_April-17-2007">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TS010286774</Template>
  <TotalTime>13527</TotalTime>
  <Words>12214</Words>
  <Application>Microsoft Office PowerPoint</Application>
  <PresentationFormat>Custom</PresentationFormat>
  <Paragraphs>855</Paragraphs>
  <Slides>115</Slides>
  <Notes>13</Notes>
  <HiddenSlides>0</HiddenSlides>
  <MMClips>0</MMClips>
  <ScaleCrop>false</ScaleCrop>
  <HeadingPairs>
    <vt:vector size="4" baseType="variant">
      <vt:variant>
        <vt:lpstr>Theme</vt:lpstr>
      </vt:variant>
      <vt:variant>
        <vt:i4>3</vt:i4>
      </vt:variant>
      <vt:variant>
        <vt:lpstr>Slide Titles</vt:lpstr>
      </vt:variant>
      <vt:variant>
        <vt:i4>115</vt:i4>
      </vt:variant>
    </vt:vector>
  </HeadingPairs>
  <TitlesOfParts>
    <vt:vector size="118" baseType="lpstr">
      <vt:lpstr>Light Background Segoe 4-3 template-template_April-17-2007</vt:lpstr>
      <vt:lpstr>White with Courier font for code slides</vt:lpstr>
      <vt:lpstr>1_White with Courier font for code slides</vt:lpstr>
      <vt:lpstr>Slide 1</vt:lpstr>
      <vt:lpstr>Slide 2</vt:lpstr>
      <vt:lpstr>Objective</vt:lpstr>
      <vt:lpstr>Training of officials</vt:lpstr>
      <vt:lpstr>TWO TRAINING PROGRAMME WITH CANDIDATE</vt:lpstr>
      <vt:lpstr>…TWO TRAINING PROGRAMME WITH CANDIDATE</vt:lpstr>
      <vt:lpstr>MEETING WITH POLITICAL PARTIES…notification of rates of items</vt:lpstr>
      <vt:lpstr>……Notification of rates for assessment of Expenditure</vt:lpstr>
      <vt:lpstr>Slide 9</vt:lpstr>
      <vt:lpstr>Meeting Summary with Political Party &amp; Candidate</vt:lpstr>
      <vt:lpstr>Types of election expenditure </vt:lpstr>
      <vt:lpstr>legal provisions :</vt:lpstr>
      <vt:lpstr>major legal provisions related to election expenditure monitoring</vt:lpstr>
      <vt:lpstr>major legal provisions related to election expenditure monitoring</vt:lpstr>
      <vt:lpstr>MAJOR LEGAL PROVISIONS RELATED TO EEM</vt:lpstr>
      <vt:lpstr> MAJOR LEGAL PROVISIONS RELATED TO EEM</vt:lpstr>
      <vt:lpstr>TO RECALL THE MAJOR LEGAL PROVISIONS RELATED TO EEM</vt:lpstr>
      <vt:lpstr>TO RECALL THE MAJOR LEGAL PROVISIONS RELATED TO EEM contd.</vt:lpstr>
      <vt:lpstr>the legal provisions related to election expenditure monitoring</vt:lpstr>
      <vt:lpstr>the legal provisions related to election expenditure monitoring</vt:lpstr>
      <vt:lpstr>PROVISIONS OF INDIAN PENAL CODE, 1860</vt:lpstr>
      <vt:lpstr>Provisions of the  Indian Penal Code, 1860</vt:lpstr>
      <vt:lpstr>Slide 23</vt:lpstr>
      <vt:lpstr>Parallel Legal Provisions (contd…)</vt:lpstr>
      <vt:lpstr>ELECTION EXPENDITURE: CASE LAW</vt:lpstr>
      <vt:lpstr>Slide 26</vt:lpstr>
      <vt:lpstr>Slide 27</vt:lpstr>
      <vt:lpstr>Slide 28</vt:lpstr>
      <vt:lpstr>Slide 29</vt:lpstr>
      <vt:lpstr>Preventive methods for curbing the use of Black Money</vt:lpstr>
      <vt:lpstr>Preventive Measures</vt:lpstr>
      <vt:lpstr>CEO &amp; DEO’s Appeal in Media in local language</vt:lpstr>
      <vt:lpstr>Slide 33</vt:lpstr>
      <vt:lpstr>EXPENDITURE MONITORING MACHINERY</vt:lpstr>
      <vt:lpstr>EXPENDITURE MONITORING CELL (EMC) </vt:lpstr>
      <vt:lpstr>EXPENDITURE MONITORING CELL (EMC) </vt:lpstr>
      <vt:lpstr>EXPENDITURE OBSERVER (EO)</vt:lpstr>
      <vt:lpstr>Visit of Expenditure Observer</vt:lpstr>
      <vt:lpstr>Complaint monitoring by Expenditure Observer </vt:lpstr>
      <vt:lpstr>Assistant Expenditure Observer</vt:lpstr>
      <vt:lpstr>Slide 41</vt:lpstr>
      <vt:lpstr>Flying Squad (FS) </vt:lpstr>
      <vt:lpstr>Slide 43</vt:lpstr>
      <vt:lpstr>Responsibility of Magistrate in FS</vt:lpstr>
      <vt:lpstr>Slide 45</vt:lpstr>
      <vt:lpstr>Slide 46</vt:lpstr>
      <vt:lpstr>Slide 47</vt:lpstr>
      <vt:lpstr>Responsibility of DEO as regards functioning of the FS</vt:lpstr>
      <vt:lpstr>Static Surveillance Team (SST) </vt:lpstr>
      <vt:lpstr>Slide 50</vt:lpstr>
      <vt:lpstr>Slide 51</vt:lpstr>
      <vt:lpstr>Exemption from Seizure by SST</vt:lpstr>
      <vt:lpstr>Responsibility of in Charge of SST</vt:lpstr>
      <vt:lpstr>TRAINING OF FST AND SST</vt:lpstr>
      <vt:lpstr>Protocol for Release of Cash </vt:lpstr>
      <vt:lpstr>Slide 56</vt:lpstr>
      <vt:lpstr>S.O.P- for Flying Squad on receipt of complaints relating to storage of cash and other valuables in any premises..</vt:lpstr>
      <vt:lpstr>District Complaint Monitoring Cell</vt:lpstr>
      <vt:lpstr>Expenditure Monitoring Control Room and Call Centre</vt:lpstr>
      <vt:lpstr>Video Surveillance Team</vt:lpstr>
      <vt:lpstr>Video Viewing Team</vt:lpstr>
      <vt:lpstr>Accounting Team</vt:lpstr>
      <vt:lpstr>Separate Bank Account </vt:lpstr>
      <vt:lpstr>RECEIPT  OF   DONATION   OR   INCURRING EXPENDITURE BY CANDIDATE</vt:lpstr>
      <vt:lpstr>Restrictions on the printing of pamphlets, posters etc. and for proper record keeping by MCMC</vt:lpstr>
      <vt:lpstr>Star Campaigners</vt:lpstr>
      <vt:lpstr>Star Campaigners</vt:lpstr>
      <vt:lpstr>Slide 68</vt:lpstr>
      <vt:lpstr>Slide 69</vt:lpstr>
      <vt:lpstr>Expenditure on security cover to Ministers/Candidates/Star Campaigners having Z+ Security.</vt:lpstr>
      <vt:lpstr>Public Meetings/Rallies</vt:lpstr>
      <vt:lpstr>Public Meetings/Rallies Rally Expenses</vt:lpstr>
      <vt:lpstr>Printing pamphlets, banners and posters</vt:lpstr>
      <vt:lpstr>Monitoring of vehicles</vt:lpstr>
      <vt:lpstr>VEHICLE PERMIT  FOR  DISTRIBUTION OF CAMPAIGN MATERIAL TO RECOGNISED  POLITICAL PARTIES </vt:lpstr>
      <vt:lpstr>VEHICLE PERMIT FOR OFFICE BEARERS OF RECOGNISED POLITICAL PARTIES </vt:lpstr>
      <vt:lpstr>Permission of vehicles to the Contesting Candidates and incurring the expenditure in the accounts of election expenses. </vt:lpstr>
      <vt:lpstr>Monitoring production, storage and distribution of liquor</vt:lpstr>
      <vt:lpstr>Transportation of cash by ATM vans</vt:lpstr>
      <vt:lpstr>Monitoring by Income Tax Department</vt:lpstr>
      <vt:lpstr>Slide 81</vt:lpstr>
      <vt:lpstr>Slide 82</vt:lpstr>
      <vt:lpstr>Poll day report by IT, Excise &amp; Police</vt:lpstr>
      <vt:lpstr>SOP: Checking of Helicopters/ Aircraft</vt:lpstr>
      <vt:lpstr>SOP: Checking of Helicopters/ Aircraft</vt:lpstr>
      <vt:lpstr>Change of helicopter by the candidates/political parties at last moment- Permission on priority basis by the DEO</vt:lpstr>
      <vt:lpstr>Slide 87</vt:lpstr>
      <vt:lpstr>VIDEO VAN</vt:lpstr>
      <vt:lpstr>Candidate’s Booth ( Kiosks) out side the Polling Stations - accounting of Expenditure against candidate  76/ECI/INST/FUNC/EEM/EEPS/2016/Vol. IX dated 23.12.2016</vt:lpstr>
      <vt:lpstr>Visit to Foreign Countries by candidate</vt:lpstr>
      <vt:lpstr>Monitoring of expenses on construction of barricades &amp; rostrums</vt:lpstr>
      <vt:lpstr>Monitoring of cash withdrawals from banks</vt:lpstr>
      <vt:lpstr>Slide 93</vt:lpstr>
      <vt:lpstr>REGISTRES MAINTAINED BY CANDIDATES TO BE CHECKED DURING INSPECTIONS</vt:lpstr>
      <vt:lpstr>SHADOW OBSERVATION REGISTER  (SOR) &amp; FOLDER OF EVIDENCE (FE)  </vt:lpstr>
      <vt:lpstr>INSPECTION OF ACCOUNTS OF ELECTION EXPENDITURE</vt:lpstr>
      <vt:lpstr>Inspection of Accounts</vt:lpstr>
      <vt:lpstr>Inspection of Accounts</vt:lpstr>
      <vt:lpstr>Inspection of Accounts</vt:lpstr>
      <vt:lpstr>Inspection of Accounts</vt:lpstr>
      <vt:lpstr>District Expenditure Monitoring Committee (DEMC)</vt:lpstr>
      <vt:lpstr>District Expenditure Monitoring Committee (DEMC)</vt:lpstr>
      <vt:lpstr>ACCOUNT RECONCILIATION MEETING</vt:lpstr>
      <vt:lpstr> LODGING OF ACCOUNTS OF ELECTION EXPENSES:</vt:lpstr>
      <vt:lpstr> PROCEDURE   OF   DEO’S  SCRUTINY   &amp;  SUMMARY   REPORT (Order no 76/Instructions/2015/EEPS/Vol. XIV, dated, 02.06.2016)  Scrutiny of accounts…</vt:lpstr>
      <vt:lpstr>Scrutiny of accounts….</vt:lpstr>
      <vt:lpstr>Scrutiny of accounts….</vt:lpstr>
      <vt:lpstr>Role of DEO</vt:lpstr>
      <vt:lpstr>Role of DEO</vt:lpstr>
      <vt:lpstr>Role of DEO</vt:lpstr>
      <vt:lpstr>Role of DEO</vt:lpstr>
      <vt:lpstr>Role of CEO</vt:lpstr>
      <vt:lpstr>Role of political party</vt:lpstr>
      <vt:lpstr>Role of political party</vt:lpstr>
      <vt:lpstr>Slide 115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preparedness for General Election to Bihar Legislative Assembly, 2010</dc:title>
  <dc:creator>CEO_BIHAR</dc:creator>
  <cp:lastModifiedBy>Kolkata Circuit Hous</cp:lastModifiedBy>
  <cp:revision>1021</cp:revision>
  <dcterms:created xsi:type="dcterms:W3CDTF">2010-02-09T12:15:17Z</dcterms:created>
  <dcterms:modified xsi:type="dcterms:W3CDTF">2018-12-05T05:53:16Z</dcterms:modified>
</cp:coreProperties>
</file>